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789" r:id="rId2"/>
  </p:sldMasterIdLst>
  <p:notesMasterIdLst>
    <p:notesMasterId r:id="rId3"/>
  </p:notesMasterIdLst>
  <p:sldIdLst>
    <p:sldId id="267" r:id="rId4"/>
    <p:sldId id="268" r:id="rId5"/>
    <p:sldId id="256" r:id="rId6"/>
    <p:sldId id="257" r:id="rId7"/>
    <p:sldId id="258" r:id="rId8"/>
    <p:sldId id="259" r:id="rId9"/>
    <p:sldId id="260" r:id="rId10"/>
    <p:sldId id="261" r:id="rId11"/>
    <p:sldId id="265" r:id="rId12"/>
    <p:sldId id="262" r:id="rId13"/>
    <p:sldId id="363" r:id="rId14"/>
    <p:sldId id="364" r:id="rId15"/>
    <p:sldId id="365" r:id="rId16"/>
    <p:sldId id="366" r:id="rId17"/>
    <p:sldId id="367" r:id="rId18"/>
    <p:sldId id="269" r:id="rId19"/>
    <p:sldId id="270" r:id="rId20"/>
    <p:sldId id="271" r:id="rId21"/>
    <p:sldId id="272" r:id="rId22"/>
    <p:sldId id="273" r:id="rId23"/>
    <p:sldId id="274" r:id="rId24"/>
    <p:sldId id="275" r:id="rId25"/>
    <p:sldId id="276" r:id="rId26"/>
    <p:sldId id="277" r:id="rId27"/>
    <p:sldId id="278" r:id="rId28"/>
    <p:sldId id="279" r:id="rId29"/>
    <p:sldId id="355" r:id="rId30"/>
    <p:sldId id="290" r:id="rId31"/>
    <p:sldId id="368" r:id="rId32"/>
    <p:sldId id="293" r:id="rId33"/>
    <p:sldId id="294" r:id="rId34"/>
    <p:sldId id="295" r:id="rId35"/>
    <p:sldId id="296" r:id="rId36"/>
    <p:sldId id="361" r:id="rId37"/>
    <p:sldId id="362" r:id="rId38"/>
    <p:sldId id="369" r:id="rId39"/>
    <p:sldId id="370" r:id="rId40"/>
    <p:sldId id="372" r:id="rId41"/>
    <p:sldId id="373" r:id="rId42"/>
    <p:sldId id="297" r:id="rId43"/>
    <p:sldId id="298" r:id="rId44"/>
    <p:sldId id="299" r:id="rId45"/>
    <p:sldId id="300" r:id="rId46"/>
    <p:sldId id="301" r:id="rId47"/>
    <p:sldId id="348" r:id="rId48"/>
    <p:sldId id="302" r:id="rId49"/>
    <p:sldId id="303" r:id="rId50"/>
    <p:sldId id="320" r:id="rId51"/>
    <p:sldId id="305" r:id="rId52"/>
    <p:sldId id="304" r:id="rId53"/>
    <p:sldId id="319" r:id="rId54"/>
    <p:sldId id="306" r:id="rId55"/>
    <p:sldId id="307" r:id="rId56"/>
    <p:sldId id="308" r:id="rId57"/>
    <p:sldId id="309" r:id="rId58"/>
    <p:sldId id="310" r:id="rId59"/>
    <p:sldId id="311" r:id="rId60"/>
    <p:sldId id="321" r:id="rId61"/>
    <p:sldId id="322" r:id="rId62"/>
    <p:sldId id="312" r:id="rId63"/>
    <p:sldId id="323" r:id="rId64"/>
    <p:sldId id="313" r:id="rId65"/>
    <p:sldId id="314" r:id="rId66"/>
    <p:sldId id="315" r:id="rId67"/>
    <p:sldId id="316" r:id="rId68"/>
    <p:sldId id="317" r:id="rId69"/>
    <p:sldId id="318" r:id="rId70"/>
    <p:sldId id="324" r:id="rId71"/>
    <p:sldId id="325" r:id="rId72"/>
    <p:sldId id="326" r:id="rId73"/>
    <p:sldId id="327" r:id="rId74"/>
    <p:sldId id="328" r:id="rId75"/>
    <p:sldId id="329" r:id="rId76"/>
    <p:sldId id="330" r:id="rId77"/>
    <p:sldId id="331" r:id="rId78"/>
    <p:sldId id="332" r:id="rId79"/>
    <p:sldId id="333" r:id="rId80"/>
    <p:sldId id="351" r:id="rId81"/>
    <p:sldId id="352" r:id="rId82"/>
    <p:sldId id="353" r:id="rId83"/>
    <p:sldId id="334" r:id="rId84"/>
    <p:sldId id="285" r:id="rId85"/>
    <p:sldId id="359" r:id="rId86"/>
    <p:sldId id="335" r:id="rId87"/>
    <p:sldId id="338" r:id="rId88"/>
    <p:sldId id="337" r:id="rId89"/>
    <p:sldId id="336" r:id="rId90"/>
    <p:sldId id="350" r:id="rId91"/>
    <p:sldId id="263" r:id="rId92"/>
    <p:sldId id="264" r:id="rId93"/>
    <p:sldId id="340" r:id="rId94"/>
    <p:sldId id="341" r:id="rId95"/>
    <p:sldId id="343" r:id="rId96"/>
    <p:sldId id="342" r:id="rId97"/>
    <p:sldId id="344" r:id="rId98"/>
    <p:sldId id="345" r:id="rId99"/>
    <p:sldId id="346" r:id="rId100"/>
    <p:sldId id="354" r:id="rId101"/>
    <p:sldId id="347" r:id="rId102"/>
  </p:sldIdLst>
  <p:sldSz cx="12192000" cy="6858000"/>
  <p:notesSz cx="6858000" cy="9144000"/>
  <p:custDataLst>
    <p:tags r:id="rId10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Saurav" initials="S" lastIdx="0" clrIdx="0">
    <p:extLst>
      <p:ext uri="{19B8F6BF-5375-455C-9EA6-DF929625EA0E}">
        <p15:presenceInfo xmlns:p15="http://schemas.microsoft.com/office/powerpoint/2012/main" userId="Saura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662" autoAdjust="0"/>
    <p:restoredTop sz="94434" autoAdjust="0"/>
  </p:normalViewPr>
  <p:slideViewPr>
    <p:cSldViewPr snapToGrid="0">
      <p:cViewPr varScale="1">
        <p:scale>
          <a:sx n="59" d="100"/>
          <a:sy n="59" d="100"/>
        </p:scale>
        <p:origin x="72" y="24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00" Type="http://schemas.openxmlformats.org/officeDocument/2006/relationships/slide" Target="slides/slide97.xml" /><Relationship Id="rId101" Type="http://schemas.openxmlformats.org/officeDocument/2006/relationships/slide" Target="slides/slide98.xml" /><Relationship Id="rId102" Type="http://schemas.openxmlformats.org/officeDocument/2006/relationships/slide" Target="slides/slide99.xml" /><Relationship Id="rId103" Type="http://schemas.openxmlformats.org/officeDocument/2006/relationships/tags" Target="tags/tag1.xml" /><Relationship Id="rId104" Type="http://schemas.openxmlformats.org/officeDocument/2006/relationships/presProps" Target="presProps.xml" /><Relationship Id="rId105" Type="http://schemas.openxmlformats.org/officeDocument/2006/relationships/viewProps" Target="viewProps.xml" /><Relationship Id="rId106" Type="http://schemas.openxmlformats.org/officeDocument/2006/relationships/theme" Target="theme/theme1.xml" /><Relationship Id="rId107" Type="http://schemas.openxmlformats.org/officeDocument/2006/relationships/tableStyles" Target="tableStyles.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slide" Target="slides/slide63.xml" /><Relationship Id="rId67" Type="http://schemas.openxmlformats.org/officeDocument/2006/relationships/slide" Target="slides/slide64.xml" /><Relationship Id="rId68" Type="http://schemas.openxmlformats.org/officeDocument/2006/relationships/slide" Target="slides/slide65.xml" /><Relationship Id="rId69" Type="http://schemas.openxmlformats.org/officeDocument/2006/relationships/slide" Target="slides/slide66.xml" /><Relationship Id="rId7" Type="http://schemas.openxmlformats.org/officeDocument/2006/relationships/slide" Target="slides/slide4.xml" /><Relationship Id="rId70" Type="http://schemas.openxmlformats.org/officeDocument/2006/relationships/slide" Target="slides/slide67.xml" /><Relationship Id="rId71" Type="http://schemas.openxmlformats.org/officeDocument/2006/relationships/slide" Target="slides/slide68.xml" /><Relationship Id="rId72" Type="http://schemas.openxmlformats.org/officeDocument/2006/relationships/slide" Target="slides/slide69.xml" /><Relationship Id="rId73" Type="http://schemas.openxmlformats.org/officeDocument/2006/relationships/slide" Target="slides/slide70.xml" /><Relationship Id="rId74" Type="http://schemas.openxmlformats.org/officeDocument/2006/relationships/slide" Target="slides/slide71.xml" /><Relationship Id="rId75" Type="http://schemas.openxmlformats.org/officeDocument/2006/relationships/slide" Target="slides/slide72.xml" /><Relationship Id="rId76" Type="http://schemas.openxmlformats.org/officeDocument/2006/relationships/slide" Target="slides/slide73.xml" /><Relationship Id="rId77" Type="http://schemas.openxmlformats.org/officeDocument/2006/relationships/slide" Target="slides/slide74.xml" /><Relationship Id="rId78" Type="http://schemas.openxmlformats.org/officeDocument/2006/relationships/slide" Target="slides/slide75.xml" /><Relationship Id="rId79" Type="http://schemas.openxmlformats.org/officeDocument/2006/relationships/slide" Target="slides/slide76.xml" /><Relationship Id="rId8" Type="http://schemas.openxmlformats.org/officeDocument/2006/relationships/slide" Target="slides/slide5.xml" /><Relationship Id="rId80" Type="http://schemas.openxmlformats.org/officeDocument/2006/relationships/slide" Target="slides/slide77.xml" /><Relationship Id="rId81" Type="http://schemas.openxmlformats.org/officeDocument/2006/relationships/slide" Target="slides/slide78.xml" /><Relationship Id="rId82" Type="http://schemas.openxmlformats.org/officeDocument/2006/relationships/slide" Target="slides/slide79.xml" /><Relationship Id="rId83" Type="http://schemas.openxmlformats.org/officeDocument/2006/relationships/slide" Target="slides/slide80.xml" /><Relationship Id="rId84" Type="http://schemas.openxmlformats.org/officeDocument/2006/relationships/slide" Target="slides/slide81.xml" /><Relationship Id="rId85" Type="http://schemas.openxmlformats.org/officeDocument/2006/relationships/slide" Target="slides/slide82.xml" /><Relationship Id="rId86" Type="http://schemas.openxmlformats.org/officeDocument/2006/relationships/slide" Target="slides/slide83.xml" /><Relationship Id="rId87" Type="http://schemas.openxmlformats.org/officeDocument/2006/relationships/slide" Target="slides/slide84.xml" /><Relationship Id="rId88" Type="http://schemas.openxmlformats.org/officeDocument/2006/relationships/slide" Target="slides/slide85.xml" /><Relationship Id="rId89" Type="http://schemas.openxmlformats.org/officeDocument/2006/relationships/slide" Target="slides/slide86.xml" /><Relationship Id="rId9" Type="http://schemas.openxmlformats.org/officeDocument/2006/relationships/slide" Target="slides/slide6.xml" /><Relationship Id="rId90" Type="http://schemas.openxmlformats.org/officeDocument/2006/relationships/slide" Target="slides/slide87.xml" /><Relationship Id="rId91" Type="http://schemas.openxmlformats.org/officeDocument/2006/relationships/slide" Target="slides/slide88.xml" /><Relationship Id="rId92" Type="http://schemas.openxmlformats.org/officeDocument/2006/relationships/slide" Target="slides/slide89.xml" /><Relationship Id="rId93" Type="http://schemas.openxmlformats.org/officeDocument/2006/relationships/slide" Target="slides/slide90.xml" /><Relationship Id="rId94" Type="http://schemas.openxmlformats.org/officeDocument/2006/relationships/slide" Target="slides/slide91.xml" /><Relationship Id="rId95" Type="http://schemas.openxmlformats.org/officeDocument/2006/relationships/slide" Target="slides/slide92.xml" /><Relationship Id="rId96" Type="http://schemas.openxmlformats.org/officeDocument/2006/relationships/slide" Target="slides/slide93.xml" /><Relationship Id="rId97" Type="http://schemas.openxmlformats.org/officeDocument/2006/relationships/slide" Target="slides/slide94.xml" /><Relationship Id="rId98" Type="http://schemas.openxmlformats.org/officeDocument/2006/relationships/slide" Target="slides/slide95.xml" /><Relationship Id="rId99" Type="http://schemas.openxmlformats.org/officeDocument/2006/relationships/slide" Target="slides/slide96.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44FB06A5-6C4A-452B-BC7F-F7736B6F30BC}" type="doc">
      <dgm:prSet loTypeId="urn:microsoft.com/office/officeart/2005/8/layout/process1" loCatId="process" qsTypeId="urn:microsoft.com/office/officeart/2005/8/quickstyle/3d1" qsCatId="3D" csTypeId="urn:microsoft.com/office/officeart/2005/8/colors/accent1_2" csCatId="accent1"/>
      <dgm:spPr/>
      <dgm:t>
        <a:bodyPr/>
        <a:lstStyle/>
        <a:p>
          <a:endParaRPr lang="en-US"/>
        </a:p>
      </dgm:t>
    </dgm:pt>
    <dgm:pt modelId="{EB193E0A-7E74-4FA1-A675-C460CE9F1402}" type="parTrans" cxnId="{75122DB8-6665-4E6A-AA04-6A1495F2E09A}">
      <dgm:prSet/>
      <dgm:spPr/>
      <dgm:t>
        <a:bodyPr/>
        <a:lstStyle/>
        <a:p>
          <a:endParaRPr lang="en-US"/>
        </a:p>
      </dgm:t>
    </dgm:pt>
    <dgm:pt modelId="{5E7A2C90-236C-4FC0-B023-A84D12FCA7A5}">
      <dgm:prSet custT="1"/>
      <dgm:spPr/>
      <dgm:t>
        <a:bodyPr/>
        <a:lstStyle/>
        <a:p>
          <a:pPr rtl="0"/>
          <a:r>
            <a:rPr lang="en-US" sz="6000" b="1" u="sng" smtClean="0">
              <a:latin typeface="Cambria" panose="02040503050406030204" pitchFamily="18" charset="0"/>
            </a:rPr>
            <a:t>TOR COMPLIANCE</a:t>
          </a:r>
          <a:endParaRPr lang="en-US" sz="6000" u="sng">
            <a:latin typeface="Cambria" panose="02040503050406030204" pitchFamily="18" charset="0"/>
          </a:endParaRPr>
        </a:p>
      </dgm:t>
    </dgm:pt>
    <dgm:pt modelId="{96FFE029-62EB-44B3-B17E-A70C0443449C}" type="sibTrans" cxnId="{75122DB8-6665-4E6A-AA04-6A1495F2E09A}">
      <dgm:prSet/>
      <dgm:spPr/>
      <dgm:t>
        <a:bodyPr/>
        <a:lstStyle/>
        <a:p>
          <a:endParaRPr lang="en-US"/>
        </a:p>
      </dgm:t>
    </dgm:pt>
    <dgm:pt modelId="{CF6EBF88-548A-409C-B644-EA5FC0DF41A4}" type="pres">
      <dgm:prSet presAssocID="{44FB06A5-6C4A-452B-BC7F-F7736B6F30BC}" presName="Name0">
        <dgm:presLayoutVars>
          <dgm:dir/>
          <dgm:resizeHandles val="exact"/>
        </dgm:presLayoutVars>
      </dgm:prSet>
      <dgm:spPr/>
      <dgm:t>
        <a:bodyPr/>
        <a:lstStyle/>
        <a:p>
          <a:endParaRPr lang="en-US"/>
        </a:p>
      </dgm:t>
    </dgm:pt>
    <dgm:pt modelId="{E6818D12-FB2B-4E83-A8F5-D68F47853E06}" type="pres">
      <dgm:prSet presAssocID="{5E7A2C90-236C-4FC0-B023-A84D12FCA7A5}" presName="node" presStyleLbl="node1" presStyleCnt="1" custLinFactY="23984" custLinFactNeighborX="98" custLinFactNeighborY="100000">
        <dgm:presLayoutVars>
          <dgm:bulletEnabled val="1"/>
        </dgm:presLayoutVars>
      </dgm:prSet>
      <dgm:spPr/>
      <dgm:t>
        <a:bodyPr/>
        <a:lstStyle/>
        <a:p>
          <a:endParaRPr lang="en-US"/>
        </a:p>
      </dgm:t>
    </dgm:pt>
  </dgm:ptLst>
  <dgm:cxnLst>
    <dgm:cxn modelId="{75122DB8-6665-4E6A-AA04-6A1495F2E09A}" srcId="{44FB06A5-6C4A-452B-BC7F-F7736B6F30BC}" destId="{5E7A2C90-236C-4FC0-B023-A84D12FCA7A5}" srcOrd="0" destOrd="0" parTransId="{EB193E0A-7E74-4FA1-A675-C460CE9F1402}" sibTransId="{96FFE029-62EB-44B3-B17E-A70C0443449C}"/>
    <dgm:cxn modelId="{A7EEB065-1254-4607-A21F-8A2038BAE1A5}" type="presOf" srcId="{44FB06A5-6C4A-452B-BC7F-F7736B6F30BC}" destId="{CF6EBF88-548A-409C-B644-EA5FC0DF41A4}" srcOrd="0" destOrd="0" presId="urn:microsoft.com/office/officeart/2005/8/layout/process1"/>
    <dgm:cxn modelId="{DAFFA675-2689-4C54-9357-919444F22C21}" type="presParOf" srcId="{CF6EBF88-548A-409C-B644-EA5FC0DF41A4}" destId="{E6818D12-FB2B-4E83-A8F5-D68F47853E06}" srcOrd="0" destOrd="0" presId="urn:microsoft.com/office/officeart/2005/8/layout/process1"/>
    <dgm:cxn modelId="{C1199118-15BC-46D8-B908-CC8482B7860C}" type="presOf" srcId="{5E7A2C90-236C-4FC0-B023-A84D12FCA7A5}" destId="{E6818D12-FB2B-4E83-A8F5-D68F47853E06}" srcOrd="0" destOrd="0" presId="urn:microsoft.com/office/officeart/2005/8/layout/process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44FB06A5-6C4A-452B-BC7F-F7736B6F30BC}" type="doc">
      <dgm:prSet loTypeId="urn:microsoft.com/office/officeart/2005/8/layout/process1" loCatId="process" qsTypeId="urn:microsoft.com/office/officeart/2005/8/quickstyle/3d1" qsCatId="3D" csTypeId="urn:microsoft.com/office/officeart/2005/8/colors/accent1_2" csCatId="accent1" phldr="1"/>
      <dgm:spPr/>
      <dgm:t>
        <a:bodyPr/>
        <a:lstStyle/>
        <a:p>
          <a:endParaRPr lang="en-US"/>
        </a:p>
      </dgm:t>
    </dgm:pt>
    <dgm:pt modelId="{EB193E0A-7E74-4FA1-A675-C460CE9F1402}" type="parTrans" cxnId="{3AC4C685-8399-4C4C-8863-902CB93A93AC}">
      <dgm:prSet/>
      <dgm:spPr/>
      <dgm:t>
        <a:bodyPr/>
        <a:lstStyle/>
        <a:p>
          <a:endParaRPr lang="en-US"/>
        </a:p>
      </dgm:t>
    </dgm:pt>
    <dgm:pt modelId="{5E7A2C90-236C-4FC0-B023-A84D12FCA7A5}">
      <dgm:prSet custT="1"/>
      <dgm:spPr/>
      <dgm:t>
        <a:bodyPr/>
        <a:lstStyle/>
        <a:p>
          <a:pPr rtl="0"/>
          <a:r>
            <a:rPr lang="en-US" sz="6000" b="1" u="sng" smtClean="0">
              <a:latin typeface="Cambria" panose="02040503050406030204" pitchFamily="18" charset="0"/>
            </a:rPr>
            <a:t>SPECIAL ToR COMPLIANCE</a:t>
          </a:r>
          <a:endParaRPr lang="en-US" sz="6000" u="sng">
            <a:latin typeface="Cambria" panose="02040503050406030204" pitchFamily="18" charset="0"/>
          </a:endParaRPr>
        </a:p>
      </dgm:t>
    </dgm:pt>
    <dgm:pt modelId="{96FFE029-62EB-44B3-B17E-A70C0443449C}" type="sibTrans" cxnId="{3AC4C685-8399-4C4C-8863-902CB93A93AC}">
      <dgm:prSet/>
      <dgm:spPr/>
      <dgm:t>
        <a:bodyPr/>
        <a:lstStyle/>
        <a:p>
          <a:endParaRPr lang="en-US"/>
        </a:p>
      </dgm:t>
    </dgm:pt>
    <dgm:pt modelId="{CF6EBF88-548A-409C-B644-EA5FC0DF41A4}" type="pres">
      <dgm:prSet presAssocID="{44FB06A5-6C4A-452B-BC7F-F7736B6F30BC}" presName="Name0">
        <dgm:presLayoutVars>
          <dgm:dir/>
          <dgm:resizeHandles val="exact"/>
        </dgm:presLayoutVars>
      </dgm:prSet>
      <dgm:spPr/>
      <dgm:t>
        <a:bodyPr/>
        <a:lstStyle/>
        <a:p>
          <a:endParaRPr lang="en-US"/>
        </a:p>
      </dgm:t>
    </dgm:pt>
    <dgm:pt modelId="{E6818D12-FB2B-4E83-A8F5-D68F47853E06}" type="pres">
      <dgm:prSet presAssocID="{5E7A2C90-236C-4FC0-B023-A84D12FCA7A5}" presName="node" presStyleLbl="node1" presStyleCnt="1" custLinFactY="23984" custLinFactNeighborX="98" custLinFactNeighborY="100000">
        <dgm:presLayoutVars>
          <dgm:bulletEnabled val="1"/>
        </dgm:presLayoutVars>
      </dgm:prSet>
      <dgm:spPr/>
      <dgm:t>
        <a:bodyPr/>
        <a:lstStyle/>
        <a:p>
          <a:endParaRPr lang="en-US"/>
        </a:p>
      </dgm:t>
    </dgm:pt>
  </dgm:ptLst>
  <dgm:cxnLst>
    <dgm:cxn modelId="{3AC4C685-8399-4C4C-8863-902CB93A93AC}" srcId="{44FB06A5-6C4A-452B-BC7F-F7736B6F30BC}" destId="{5E7A2C90-236C-4FC0-B023-A84D12FCA7A5}" srcOrd="0" destOrd="0" parTransId="{EB193E0A-7E74-4FA1-A675-C460CE9F1402}" sibTransId="{96FFE029-62EB-44B3-B17E-A70C0443449C}"/>
    <dgm:cxn modelId="{43677406-6D01-4005-9096-3C281D69B040}" type="presOf" srcId="{44FB06A5-6C4A-452B-BC7F-F7736B6F30BC}" destId="{CF6EBF88-548A-409C-B644-EA5FC0DF41A4}" srcOrd="0" destOrd="0" presId="urn:microsoft.com/office/officeart/2005/8/layout/process1"/>
    <dgm:cxn modelId="{F980B19B-C011-4525-A12B-35BA7E285719}" type="presParOf" srcId="{CF6EBF88-548A-409C-B644-EA5FC0DF41A4}" destId="{E6818D12-FB2B-4E83-A8F5-D68F47853E06}" srcOrd="0" destOrd="0" presId="urn:microsoft.com/office/officeart/2005/8/layout/process1"/>
    <dgm:cxn modelId="{809FD02F-69DC-4177-91EC-DEFC076E5FDB}" type="presOf" srcId="{5E7A2C90-236C-4FC0-B023-A84D12FCA7A5}" destId="{E6818D12-FB2B-4E83-A8F5-D68F47853E06}" srcOrd="0" destOrd="0" presId="urn:microsoft.com/office/officeart/2005/8/layout/process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4" name=""/>
      <dsp:cNvGrpSpPr/>
    </dsp:nvGrpSpPr>
    <dsp:grpSpPr/>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4" name=""/>
      <dsp:cNvGrpSpPr/>
    </dsp:nvGrpSpPr>
    <dsp:grpSpPr/>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dgm:rule type="h" fact="1.5"/>
          <dgm:rule type="primFontSz" val="5"/>
          <dgm:rule type="h" val="INF"/>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dgm:rule type="h" fact="1.5"/>
          <dgm:rule type="primFontSz" val="5"/>
          <dgm:rule type="h" val="INF"/>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B58DB-C94A-43BF-B5CB-58C0B9639B9E}" type="datetimeFigureOut">
              <a:rPr lang="en-US" smtClean="0"/>
              <a:t>09-Mar-24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BDE73-BD3B-4081-B45D-51A0A250559C}" type="slidenum">
              <a:rPr lang="en-US" smtClean="0"/>
              <a:t>‹#›</a:t>
            </a:fld>
            <a:endParaRPr lang="en-US"/>
          </a:p>
        </p:txBody>
      </p:sp>
    </p:spTree>
    <p:extLst>
      <p:ext uri="{BB962C8B-B14F-4D97-AF65-F5344CB8AC3E}">
        <p14:creationId xmlns:p14="http://schemas.microsoft.com/office/powerpoint/2010/main" val="307273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67938" name="Rectangle 2"/>
          <p:cNvSpPr>
            <a:spLocks noGrp="1" noChangeArrowheads="1"/>
          </p:cNvSpPr>
          <p:nvPr>
            <p:ph type="hdr" sz="quarter"/>
          </p:nvPr>
        </p:nvSpPr>
        <p:spPr>
          <a:xfrm>
            <a:off x="5" y="2"/>
            <a:ext cx="4302337" cy="338854"/>
          </a:xfrm>
          <a:prstGeom prst="rect">
            <a:avLst/>
          </a:prstGeom>
        </p:spPr>
        <p:txBody>
          <a:bodyPr lIns="92103" tIns="46051" rIns="92103" bIns="46051"/>
          <a:lstStyle/>
          <a:p>
            <a:pPr defTabSz="914912">
              <a:defRPr/>
            </a:pPr>
            <a:r>
              <a:rPr lang="fi-FI" smtClean="0">
                <a:latin typeface="Arial" pitchFamily="34" charset="0"/>
              </a:rPr>
              <a:t>M/s Maa Santoshi Khanji Udyog</a:t>
            </a:r>
            <a:endParaRPr lang="en-US" smtClean="0">
              <a:latin typeface="Arial" panose="020b0604020202020204" pitchFamily="34" charset="0"/>
            </a:endParaRPr>
          </a:p>
        </p:txBody>
      </p:sp>
      <p:sp>
        <p:nvSpPr>
          <p:cNvPr id="181251" name="Rectangle 7"/>
          <p:cNvSpPr>
            <a:spLocks noGrp="1" noChangeArrowheads="1"/>
          </p:cNvSpPr>
          <p:nvPr>
            <p:ph type="sldNum" sz="quarter" idx="5"/>
          </p:nvPr>
        </p:nvSpPr>
        <p:spPr>
          <a:noFill/>
        </p:spPr>
        <p:txBody>
          <a:bodyPr/>
          <a:lstStyle/>
          <a:p>
            <a:pPr defTabSz="913029"/>
            <a:fld id="{8EE267AB-14AA-4DD1-9F5B-1F600789AB68}" type="slidenum">
              <a:rPr lang="en-US" smtClean="0">
                <a:latin typeface="Arial" pitchFamily="34" charset="0"/>
                <a:ea typeface="MS PGothic" pitchFamily="34" charset="-128"/>
              </a:rPr>
              <a:pPr defTabSz="913029"/>
              <a:t>1</a:t>
            </a:fld>
            <a:endParaRPr lang="en-US" smtClean="0">
              <a:latin typeface="Arial" panose="020b0604020202020204" pitchFamily="34" charset="0"/>
              <a:ea typeface="MS PGothic" panose="020b0600070205080204" pitchFamily="34" charset="-128"/>
            </a:endParaRPr>
          </a:p>
        </p:txBody>
      </p:sp>
      <p:sp>
        <p:nvSpPr>
          <p:cNvPr id="181252" name="Rectangle 2"/>
          <p:cNvSpPr>
            <a:spLocks noGrp="1" noRot="1" noChangeAspect="1" noChangeArrowheads="1" noTextEdit="1"/>
          </p:cNvSpPr>
          <p:nvPr>
            <p:ph type="sldImg" idx="6"/>
          </p:nvPr>
        </p:nvSpPr>
        <p:spPr>
          <a:xfrm>
            <a:off x="2697163" y="509588"/>
            <a:ext cx="4532312" cy="2551112"/>
          </a:xfrm>
          <a:ln cap="flat"/>
        </p:spPr>
      </p:sp>
      <p:sp>
        <p:nvSpPr>
          <p:cNvPr id="181253"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206599616"/>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9BDE73-BD3B-4081-B45D-51A0A250559C}" type="slidenum">
              <a:rPr lang="en-US" smtClean="0"/>
              <a:t>31</a:t>
            </a:fld>
            <a:endParaRPr lang="en-US"/>
          </a:p>
        </p:txBody>
      </p:sp>
    </p:spTree>
    <p:extLst>
      <p:ext uri="{BB962C8B-B14F-4D97-AF65-F5344CB8AC3E}">
        <p14:creationId xmlns:p14="http://schemas.microsoft.com/office/powerpoint/2010/main" val="684256967"/>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9BDE73-BD3B-4081-B45D-51A0A250559C}" type="slidenum">
              <a:rPr lang="en-US" smtClean="0"/>
              <a:t>32</a:t>
            </a:fld>
            <a:endParaRPr lang="en-US"/>
          </a:p>
        </p:txBody>
      </p:sp>
    </p:spTree>
    <p:extLst>
      <p:ext uri="{BB962C8B-B14F-4D97-AF65-F5344CB8AC3E}">
        <p14:creationId xmlns:p14="http://schemas.microsoft.com/office/powerpoint/2010/main" val="1147469127"/>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9BDE73-BD3B-4081-B45D-51A0A250559C}" type="slidenum">
              <a:rPr lang="en-US" smtClean="0"/>
              <a:t>72</a:t>
            </a:fld>
            <a:endParaRPr lang="en-US"/>
          </a:p>
        </p:txBody>
      </p:sp>
    </p:spTree>
    <p:extLst>
      <p:ext uri="{BB962C8B-B14F-4D97-AF65-F5344CB8AC3E}">
        <p14:creationId xmlns:p14="http://schemas.microsoft.com/office/powerpoint/2010/main" val="18569315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 preserve="1">
  <p:cSld name="Title Slide">
    <p:spTree>
      <p:nvGrpSpPr>
        <p:cNvPr id="1" name=""/>
        <p:cNvGrpSpPr/>
        <p:nvPr/>
      </p:nvGrpSpPr>
      <p:grpSpPr>
        <a:xfrm>
          <a:off x="0" y="0"/>
          <a: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2" name="Rectangle 25"/>
            <p:cNvSpPr/>
            <p:nvPr/>
          </p:nvSpPr>
          <p:spPr>
            <a:xfrm>
              <a:off x="9603442" y="-8467"/>
              <a:ext cx="2588558" cy="6866467"/>
            </a:xfrm>
            <a:custGeom>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4" name="Rectangle 27"/>
            <p:cNvSpPr/>
            <p:nvPr/>
          </p:nvSpPr>
          <p:spPr>
            <a:xfrm>
              <a:off x="9334500" y="-8467"/>
              <a:ext cx="2854326" cy="6866467"/>
            </a:xfrm>
            <a:custGeom>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5" name="Rectangle 28"/>
            <p:cNvSpPr/>
            <p:nvPr/>
          </p:nvSpPr>
          <p:spPr>
            <a:xfrm>
              <a:off x="10898730" y="-8467"/>
              <a:ext cx="1290094" cy="6866467"/>
            </a:xfrm>
            <a:custGeom>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6" name="Rectangle 29"/>
            <p:cNvSpPr/>
            <p:nvPr/>
          </p:nvSpPr>
          <p:spPr>
            <a:xfrm>
              <a:off x="10938999" y="-8467"/>
              <a:ext cx="1249825" cy="6866467"/>
            </a:xfrm>
            <a:custGeom>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BAC9F5-2A92-48E9-AAA1-4929E92BB6BE}" type="datetimeFigureOut">
              <a:rPr lang="en-US" smtClean="0"/>
              <a:t>09-Mar-24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CA091-4AA1-4F9E-87CD-1CBE5DA25932}" type="slidenum">
              <a:rPr lang="en-US" smtClean="0"/>
              <a:t>‹#›</a:t>
            </a:fld>
            <a:endParaRPr lang="en-US"/>
          </a:p>
        </p:txBody>
      </p:sp>
    </p:spTree>
    <p:extLst>
      <p:ext uri="{BB962C8B-B14F-4D97-AF65-F5344CB8AC3E}">
        <p14:creationId xmlns:p14="http://schemas.microsoft.com/office/powerpoint/2010/main" val="310654673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AC9F5-2A92-48E9-AAA1-4929E92BB6BE}" type="datetimeFigureOut">
              <a:rPr lang="en-US" smtClean="0"/>
              <a:t>09-Mar-24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CA091-4AA1-4F9E-87CD-1CBE5DA25932}" type="slidenum">
              <a:rPr lang="en-US" smtClean="0"/>
              <a:t>‹#›</a:t>
            </a:fld>
            <a:endParaRPr lang="en-US"/>
          </a:p>
        </p:txBody>
      </p:sp>
    </p:spTree>
    <p:extLst>
      <p:ext uri="{BB962C8B-B14F-4D97-AF65-F5344CB8AC3E}">
        <p14:creationId xmlns:p14="http://schemas.microsoft.com/office/powerpoint/2010/main" val="56947644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Only" preserve="1">
  <p:cSld name="Title Only">
    <p:spTree>
      <p:nvGrpSpPr>
        <p:cNvPr id="1" name=""/>
        <p:cNvGrpSpPr/>
        <p:nvPr/>
      </p:nvGrpSpPr>
      <p:grpSpPr>
        <a:xfrm>
          <a:off x="0" y="0"/>
          <a: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BAC9F5-2A92-48E9-AAA1-4929E92BB6BE}" type="datetimeFigureOut">
              <a:rPr lang="en-US" smtClean="0"/>
              <a:t>09-Mar-24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CA091-4AA1-4F9E-87CD-1CBE5DA25932}" type="slidenum">
              <a:rPr lang="en-US" smtClean="0"/>
              <a:t>‹#›</a:t>
            </a:fld>
            <a:endParaRPr lang="en-US"/>
          </a:p>
        </p:txBody>
      </p:sp>
    </p:spTree>
    <p:extLst>
      <p:ext uri="{BB962C8B-B14F-4D97-AF65-F5344CB8AC3E}">
        <p14:creationId xmlns:p14="http://schemas.microsoft.com/office/powerpoint/2010/main" val="15274532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2BAC9F5-2A92-48E9-AAA1-4929E92BB6BE}" type="datetimeFigureOut">
              <a:rPr lang="en-US" smtClean="0"/>
              <a:t>09-Mar-24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CA091-4AA1-4F9E-87CD-1CBE5DA25932}" type="slidenum">
              <a:rPr lang="en-US" smtClean="0"/>
              <a:t>‹#›</a:t>
            </a:fld>
            <a:endParaRPr lang="en-US"/>
          </a:p>
        </p:txBody>
      </p:sp>
    </p:spTree>
    <p:extLst>
      <p:ext uri="{BB962C8B-B14F-4D97-AF65-F5344CB8AC3E}">
        <p14:creationId xmlns:p14="http://schemas.microsoft.com/office/powerpoint/2010/main" val="126060233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userDrawn="1">
  <p:cSld name="1_Blank">
    <p:spTree>
      <p:nvGrpSpPr>
        <p:cNvPr id="1" name=""/>
        <p:cNvGrpSpPr/>
        <p:nvPr/>
      </p:nvGrpSpPr>
      <p:grpSpPr>
        <a:xfrm>
          <a:off x="0" y="0"/>
          <a:ext cx="0" cy="0"/>
        </a:xfrm>
      </p:grpSpPr>
    </p:spTree>
    <p:extLst>
      <p:ext uri="{BB962C8B-B14F-4D97-AF65-F5344CB8AC3E}">
        <p14:creationId xmlns:p14="http://schemas.microsoft.com/office/powerpoint/2010/main" val="3636377249"/>
      </p:ext>
    </p:extLst>
  </p:cSld>
  <p:clrMapOvr>
    <a:masterClrMapping/>
  </p:clrMapOvr>
  <p:transition spd="med">
    <p:wipe dir="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3" name="Rectangle 25"/>
            <p:cNvSpPr/>
            <p:nvPr/>
          </p:nvSpPr>
          <p:spPr>
            <a:xfrm>
              <a:off x="9603442" y="-8467"/>
              <a:ext cx="2588558" cy="6866467"/>
            </a:xfrm>
            <a:custGeom>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5" name="Rectangle 27"/>
            <p:cNvSpPr/>
            <p:nvPr/>
          </p:nvSpPr>
          <p:spPr>
            <a:xfrm>
              <a:off x="9334500" y="-8467"/>
              <a:ext cx="2854326" cy="6866467"/>
            </a:xfrm>
            <a:custGeom>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6" name="Rectangle 28"/>
            <p:cNvSpPr/>
            <p:nvPr/>
          </p:nvSpPr>
          <p:spPr>
            <a:xfrm>
              <a:off x="10898730" y="-8467"/>
              <a:ext cx="1290094" cy="6866467"/>
            </a:xfrm>
            <a:custGeom>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7" name="Rectangle 29"/>
            <p:cNvSpPr/>
            <p:nvPr/>
          </p:nvSpPr>
          <p:spPr>
            <a:xfrm>
              <a:off x="10938999" y="-8467"/>
              <a:ext cx="1249825" cy="6866467"/>
            </a:xfrm>
            <a:custGeom>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BAC9F5-2A92-48E9-AAA1-4929E92BB6BE}" type="datetimeFigureOut">
              <a:rPr lang="en-US" smtClean="0"/>
              <a:t>09-Mar-24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CCA091-4AA1-4F9E-87CD-1CBE5DA25932}" type="slidenum">
              <a:rPr lang="en-US" smtClean="0"/>
              <a:t>‹#›</a:t>
            </a:fld>
            <a:endParaRPr lang="en-US"/>
          </a:p>
        </p:txBody>
      </p:sp>
    </p:spTree>
    <p:extLst>
      <p:ext uri="{BB962C8B-B14F-4D97-AF65-F5344CB8AC3E}">
        <p14:creationId xmlns:p14="http://schemas.microsoft.com/office/powerpoint/2010/main" val="163386311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5" r:id="rId3"/>
    <p:sldLayoutId id="2147483796" r:id="rId4"/>
    <p:sldLayoutId id="2147483806" r:id="rId5"/>
  </p:sldLayoutIdLst>
  <p:transition/>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jpeg" /><Relationship Id="rId5" Type="http://schemas.openxmlformats.org/officeDocument/2006/relationships/image" Target="../media/image3.jpeg" /><Relationship Id="rId6" Type="http://schemas.openxmlformats.org/officeDocument/2006/relationships/image" Target="../media/image4.png" /><Relationship Id="rId7" Type="http://schemas.openxmlformats.org/officeDocument/2006/relationships/image" Target="../media/image5.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6.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jpeg" /><Relationship Id="rId3" Type="http://schemas.openxmlformats.org/officeDocument/2006/relationships/image" Target="../media/image6.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4.jpeg" /><Relationship Id="rId3" Type="http://schemas.openxmlformats.org/officeDocument/2006/relationships/image" Target="../media/image6.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image" Target="../media/image15.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6.jpeg" /><Relationship Id="rId3" Type="http://schemas.openxmlformats.org/officeDocument/2006/relationships/image" Target="../media/image6.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7.jpeg" /><Relationship Id="rId3" Type="http://schemas.openxmlformats.org/officeDocument/2006/relationships/image" Target="../media/image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8.jpeg" /><Relationship Id="rId3" Type="http://schemas.openxmlformats.org/officeDocument/2006/relationships/image" Target="../media/image6.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9.jpeg" /><Relationship Id="rId3" Type="http://schemas.openxmlformats.org/officeDocument/2006/relationships/image" Target="../media/image6.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0.jpeg" /><Relationship Id="rId3" Type="http://schemas.openxmlformats.org/officeDocument/2006/relationships/image" Target="../media/image6.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 Id="rId3" Type="http://schemas.openxmlformats.org/officeDocument/2006/relationships/image" Target="../media/image6.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 Id="rId3" Type="http://schemas.openxmlformats.org/officeDocument/2006/relationships/image" Target="../media/image6.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hyperlink" Target="mailto:raman@newindiachem.com" TargetMode="External" /><Relationship Id="rId3" Type="http://schemas.openxmlformats.org/officeDocument/2006/relationships/image" Target="../media/image6.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1.jpeg" /><Relationship Id="rId3" Type="http://schemas.openxmlformats.org/officeDocument/2006/relationships/image" Target="../media/image6.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 Id="rId3" Type="http://schemas.openxmlformats.org/officeDocument/2006/relationships/image" Target="../media/image13.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2.jpeg" /><Relationship Id="rId3" Type="http://schemas.openxmlformats.org/officeDocument/2006/relationships/image" Target="../media/image6.pn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3.jpeg" /><Relationship Id="rId3" Type="http://schemas.openxmlformats.org/officeDocument/2006/relationships/image" Target="../media/image6.pn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4.jpeg" /><Relationship Id="rId3" Type="http://schemas.openxmlformats.org/officeDocument/2006/relationships/image" Target="../media/image6.pn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jpeg" /><Relationship Id="rId3" Type="http://schemas.openxmlformats.org/officeDocument/2006/relationships/image" Target="../media/image6.pn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2.jpeg" /><Relationship Id="rId3" Type="http://schemas.openxmlformats.org/officeDocument/2006/relationships/image" Target="../media/image6.pn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jpeg" /><Relationship Id="rId3" Type="http://schemas.openxmlformats.org/officeDocument/2006/relationships/image" Target="../media/image11.jpeg" /><Relationship Id="rId4"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image" Target="../media/image6.pn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image" Target="../media/image6.pn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 Id="rId3" Type="http://schemas.openxmlformats.org/officeDocument/2006/relationships/image" Target="../media/image6.pn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 Id="rId3" Type="http://schemas.openxmlformats.org/officeDocument/2006/relationships/image" Target="../media/image25.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 Id="rId3" Type="http://schemas.openxmlformats.org/officeDocument/2006/relationships/image" Target="../media/image2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 Id="rId3" Type="http://schemas.openxmlformats.org/officeDocument/2006/relationships/image" Target="../media/image27.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jpeg" /><Relationship Id="rId3" Type="http://schemas.openxmlformats.org/officeDocument/2006/relationships/image" Target="../media/image6.pn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 Id="rId3" Type="http://schemas.openxmlformats.org/officeDocument/2006/relationships/image" Target="../media/image6.png"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8.jpeg" /><Relationship Id="rId3" Type="http://schemas.openxmlformats.org/officeDocument/2006/relationships/image" Target="../media/image6.png"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microsoft.com/office/2007/relationships/diagramDrawing" Target="../diagrams/drawing2.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075" name="Rectangle 3"/>
          <p:cNvSpPr>
            <a:spLocks noChangeArrowheads="1"/>
          </p:cNvSpPr>
          <p:nvPr/>
        </p:nvSpPr>
        <p:spPr bwMode="auto">
          <a:xfrm>
            <a:off x="540913" y="523225"/>
            <a:ext cx="11281893" cy="5879175"/>
          </a:xfrm>
          <a:prstGeom prst="rect">
            <a:avLst/>
          </a:prstGeom>
          <a:solidFill>
            <a:schemeClr val="bg1"/>
          </a:solidFill>
          <a:ln w="9525">
            <a:noFill/>
            <a:miter lim="800000"/>
          </a:ln>
        </p:spPr>
        <p:txBody>
          <a:bodyPr wrap="square" lIns="92075" tIns="46038" rIns="92075" bIns="46038">
            <a:spAutoFit/>
          </a:bodyPr>
          <a:lstStyle/>
          <a:p>
            <a:pPr algn="ctr"/>
            <a:r>
              <a:rPr lang="en-US" sz="2000" b="1">
                <a:solidFill>
                  <a:schemeClr val="accent1">
                    <a:lumMod val="75000"/>
                  </a:schemeClr>
                </a:solidFill>
                <a:latin typeface="Cambria" panose="02040503050406030204" pitchFamily="18" charset="0"/>
                <a:ea typeface="Cambria"/>
                <a:cs typeface="Cambria"/>
                <a:sym typeface="Cambria"/>
              </a:rPr>
              <a:t>WELCOMES HON’BLE CHAIRMAN, MEMBER SECRETARY &amp; MEMBERS OF EAC, MoEF&amp;CC</a:t>
            </a:r>
          </a:p>
          <a:p>
            <a:pPr algn="ctr">
              <a:spcBef>
                <a:spcPts val="600"/>
              </a:spcBef>
            </a:pPr>
            <a:r>
              <a:rPr lang="en-US" b="1">
                <a:solidFill>
                  <a:srgbClr val="006600"/>
                </a:solidFill>
                <a:latin typeface="Cambria" panose="02040503050406030204" pitchFamily="18" charset="0"/>
                <a:ea typeface="Cambria"/>
                <a:cs typeface="Cambria"/>
                <a:sym typeface="Cambria"/>
              </a:rPr>
              <a:t>IN THE PRESENTATION FOR GRANT OF EC </a:t>
            </a:r>
            <a:endParaRPr lang="en-US" b="1">
              <a:solidFill>
                <a:srgbClr val="1402B4"/>
              </a:solidFill>
              <a:latin typeface="Cambria" panose="02040503050406030204" pitchFamily="18" charset="0"/>
              <a:ea typeface="Cambria"/>
              <a:cs typeface="Cambria"/>
              <a:sym typeface="Cambria"/>
            </a:endParaRPr>
          </a:p>
          <a:p>
            <a:pPr algn="ctr"/>
            <a:r>
              <a:rPr lang="en-US" sz="1600" b="1">
                <a:solidFill>
                  <a:srgbClr val="1402B4"/>
                </a:solidFill>
                <a:latin typeface="Cambria" panose="02040503050406030204" pitchFamily="18" charset="0"/>
                <a:ea typeface="Cambria"/>
                <a:cs typeface="Cambria"/>
                <a:sym typeface="Cambria"/>
              </a:rPr>
              <a:t>FOR</a:t>
            </a:r>
            <a:r>
              <a:rPr lang="sv-SE" sz="1600" b="1">
                <a:ln>
                  <a:solidFill>
                    <a:schemeClr val="accent5">
                      <a:lumMod val="75000"/>
                      <a:alpha val="83000"/>
                    </a:schemeClr>
                  </a:solidFill>
                </a:ln>
                <a:solidFill>
                  <a:srgbClr val="006600"/>
                </a:solidFill>
                <a:latin typeface="Cambria" panose="02040503050406030204" pitchFamily="18" charset="0"/>
                <a:ea typeface="ＭＳ Ｐゴシック" charset="0"/>
                <a:cs typeface="Arial" pitchFamily="34" charset="0"/>
              </a:rPr>
              <a:t> </a:t>
            </a:r>
          </a:p>
          <a:p>
            <a:pPr algn="ctr">
              <a:lnSpc>
                <a:spcPct val="80000"/>
              </a:lnSpc>
            </a:pPr>
            <a:r>
              <a:rPr lang="en-US" b="1" cap="small">
                <a:solidFill>
                  <a:srgbClr val="AF0F5B"/>
                </a:solidFill>
                <a:latin typeface="Cambria" panose="02040503050406030204" pitchFamily="18" charset="0"/>
                <a:ea typeface="Cambria"/>
                <a:cs typeface="Cambria"/>
                <a:sym typeface="Cambria"/>
              </a:rPr>
              <a:t> </a:t>
            </a:r>
            <a:r>
              <a:rPr lang="en-US" sz="2000" b="1" cap="small">
                <a:solidFill>
                  <a:srgbClr val="AF0F5B"/>
                </a:solidFill>
                <a:latin typeface="Cambria" panose="02040503050406030204" pitchFamily="18" charset="0"/>
                <a:ea typeface="Cambria"/>
                <a:cs typeface="Cambria"/>
                <a:sym typeface="Cambria"/>
              </a:rPr>
              <a:t>establishment of new natural and synthetic surfactant chemical manufacturing </a:t>
            </a:r>
            <a:br>
              <a:rPr lang="en-US" sz="2000" b="1" cap="small">
                <a:solidFill>
                  <a:srgbClr val="AF0F5B"/>
                </a:solidFill>
                <a:latin typeface="Cambria" panose="02040503050406030204" pitchFamily="18" charset="0"/>
                <a:ea typeface="Cambria"/>
                <a:cs typeface="Cambria"/>
                <a:sym typeface="Cambria"/>
              </a:rPr>
            </a:br>
            <a:r>
              <a:rPr lang="en-US" sz="2000" b="1" cap="small">
                <a:solidFill>
                  <a:srgbClr val="AF0F5B"/>
                </a:solidFill>
                <a:latin typeface="Cambria" panose="02040503050406030204" pitchFamily="18" charset="0"/>
                <a:ea typeface="Cambria"/>
                <a:cs typeface="Cambria"/>
                <a:sym typeface="Cambria"/>
              </a:rPr>
              <a:t>AT </a:t>
            </a:r>
            <a:endParaRPr lang="en-US" sz="2000">
              <a:latin typeface="Cambria" panose="02040503050406030204" pitchFamily="18" charset="0"/>
            </a:endParaRPr>
          </a:p>
          <a:p>
            <a:pPr algn="ctr"/>
            <a:r>
              <a:rPr lang="en-US" b="1" cap="small" err="1">
                <a:solidFill>
                  <a:srgbClr val="AF0F5B"/>
                </a:solidFill>
                <a:latin typeface="Cambria" panose="02040503050406030204" pitchFamily="18" charset="0"/>
                <a:ea typeface="Cambria"/>
                <a:cs typeface="Cambria"/>
                <a:sym typeface="Cambria"/>
              </a:rPr>
              <a:t>Mouza Kulepairi, P.S. Bagnan, </a:t>
            </a:r>
            <a:r>
              <a:rPr lang="en-US" b="1" cap="small" smtClean="0">
                <a:solidFill>
                  <a:srgbClr val="AF0F5B"/>
                </a:solidFill>
                <a:latin typeface="Cambria" panose="02040503050406030204" pitchFamily="18" charset="0"/>
                <a:ea typeface="Cambria"/>
                <a:cs typeface="Cambria"/>
                <a:sym typeface="Cambria"/>
              </a:rPr>
              <a:t>Dist.-</a:t>
            </a:r>
            <a:r>
              <a:rPr lang="en-US" b="1" cap="small">
                <a:solidFill>
                  <a:srgbClr val="AF0F5B"/>
                </a:solidFill>
                <a:latin typeface="Cambria" panose="02040503050406030204" pitchFamily="18" charset="0"/>
                <a:ea typeface="Cambria"/>
                <a:cs typeface="Cambria"/>
                <a:sym typeface="Cambria"/>
              </a:rPr>
              <a:t>Howrah, West </a:t>
            </a:r>
            <a:r>
              <a:rPr lang="en-US" b="1" cap="small" smtClean="0">
                <a:solidFill>
                  <a:srgbClr val="AF0F5B"/>
                </a:solidFill>
                <a:latin typeface="Cambria" panose="02040503050406030204" pitchFamily="18" charset="0"/>
                <a:ea typeface="Cambria"/>
                <a:cs typeface="Cambria"/>
                <a:sym typeface="Cambria"/>
              </a:rPr>
              <a:t>Bengal</a:t>
            </a:r>
            <a:endParaRPr lang="en-US">
              <a:latin typeface="Cambria" panose="02040503050406030204" pitchFamily="18" charset="0"/>
              <a:ea typeface="Cambria"/>
            </a:endParaRPr>
          </a:p>
          <a:p>
            <a:pPr algn="ctr"/>
            <a:r>
              <a:rPr lang="en-US" sz="1400" b="1">
                <a:solidFill>
                  <a:srgbClr val="3F6C19"/>
                </a:solidFill>
                <a:latin typeface="Cambria" panose="02040503050406030204" pitchFamily="18" charset="0"/>
                <a:ea typeface="Cambria"/>
                <a:cs typeface="Cambria"/>
                <a:sym typeface="Cambria"/>
              </a:rPr>
              <a:t>(CATEGORY “A” AS PER EIA NOTIFICATION 2006 AND ITS CONTINUOUS AMENDMENTS)</a:t>
            </a:r>
            <a:endParaRPr lang="en-US" sz="1050" b="1"/>
          </a:p>
          <a:p>
            <a:pPr algn="ctr">
              <a:spcBef>
                <a:spcPts val="600"/>
              </a:spcBef>
              <a:defRPr/>
            </a:pPr>
            <a:endParaRPr lang="en-US" sz="1200" b="1">
              <a:ln>
                <a:solidFill>
                  <a:schemeClr val="accent5">
                    <a:lumMod val="75000"/>
                    <a:alpha val="83000"/>
                  </a:schemeClr>
                </a:solidFill>
              </a:ln>
              <a:solidFill>
                <a:srgbClr val="0000FF"/>
              </a:solidFill>
              <a:latin typeface="Cambria" panose="02040503050406030204" pitchFamily="18" charset="0"/>
              <a:ea typeface="ＭＳ Ｐゴシック"/>
              <a:cs typeface="Arial" panose="020b0604020202020204" pitchFamily="34" charset="0"/>
            </a:endParaRPr>
          </a:p>
          <a:p>
            <a:pPr marL="174625" algn="ctr">
              <a:spcBef>
                <a:spcPts val="600"/>
              </a:spcBef>
              <a:defRPr/>
            </a:pPr>
            <a:endParaRPr lang="en-US" b="1">
              <a:ln>
                <a:solidFill>
                  <a:schemeClr val="accent5">
                    <a:lumMod val="75000"/>
                    <a:alpha val="83000"/>
                  </a:schemeClr>
                </a:solidFill>
              </a:ln>
              <a:latin typeface="Cambria" panose="02040503050406030204" pitchFamily="18" charset="0"/>
              <a:ea typeface="ＭＳ Ｐゴシック"/>
              <a:cs typeface="Arial" panose="020b0604020202020204" pitchFamily="34" charset="0"/>
            </a:endParaRPr>
          </a:p>
          <a:p>
            <a:pPr marL="174625" algn="ctr">
              <a:spcBef>
                <a:spcPts val="600"/>
              </a:spcBef>
              <a:defRPr/>
            </a:pPr>
            <a:endParaRPr lang="en-US" b="1">
              <a:ln>
                <a:solidFill>
                  <a:schemeClr val="accent5">
                    <a:lumMod val="75000"/>
                    <a:alpha val="83000"/>
                  </a:schemeClr>
                </a:solidFill>
              </a:ln>
              <a:latin typeface="Cambria" panose="02040503050406030204" pitchFamily="18" charset="0"/>
              <a:ea typeface="ＭＳ Ｐゴシック" charset="0"/>
              <a:cs typeface="Arial" pitchFamily="34" charset="0"/>
            </a:endParaRPr>
          </a:p>
          <a:p>
            <a:pPr marL="174625" algn="ctr">
              <a:spcBef>
                <a:spcPts val="600"/>
              </a:spcBef>
              <a:defRPr/>
            </a:pPr>
            <a:endParaRPr lang="en-US" b="1">
              <a:ln>
                <a:solidFill>
                  <a:schemeClr val="accent5">
                    <a:lumMod val="75000"/>
                    <a:alpha val="83000"/>
                  </a:schemeClr>
                </a:solidFill>
              </a:ln>
              <a:latin typeface="Cambria" panose="02040503050406030204" pitchFamily="18" charset="0"/>
              <a:ea typeface="ＭＳ Ｐゴシック" charset="0"/>
              <a:cs typeface="Arial" pitchFamily="34" charset="0"/>
            </a:endParaRPr>
          </a:p>
          <a:p>
            <a:pPr marL="174625" algn="ctr">
              <a:spcBef>
                <a:spcPts val="600"/>
              </a:spcBef>
              <a:defRPr/>
            </a:pPr>
            <a:endParaRPr lang="en-US" b="1">
              <a:ln>
                <a:solidFill>
                  <a:schemeClr val="accent5">
                    <a:lumMod val="75000"/>
                    <a:alpha val="83000"/>
                  </a:schemeClr>
                </a:solidFill>
              </a:ln>
              <a:latin typeface="Cambria" panose="02040503050406030204" pitchFamily="18" charset="0"/>
              <a:ea typeface="ＭＳ Ｐゴシック" charset="0"/>
              <a:cs typeface="Arial" pitchFamily="34" charset="0"/>
            </a:endParaRPr>
          </a:p>
          <a:p>
            <a:pPr marL="174625" algn="ctr">
              <a:spcBef>
                <a:spcPts val="600"/>
              </a:spcBef>
              <a:defRPr/>
            </a:pPr>
            <a:endParaRPr lang="en-US" b="1">
              <a:ln>
                <a:solidFill>
                  <a:schemeClr val="accent5">
                    <a:lumMod val="75000"/>
                    <a:alpha val="83000"/>
                  </a:schemeClr>
                </a:solidFill>
              </a:ln>
              <a:latin typeface="Cambria" panose="02040503050406030204" pitchFamily="18" charset="0"/>
              <a:ea typeface="ＭＳ Ｐゴシック" charset="0"/>
              <a:cs typeface="Arial" pitchFamily="34" charset="0"/>
            </a:endParaRPr>
          </a:p>
          <a:p>
            <a:pPr marL="174625" algn="ctr">
              <a:spcBef>
                <a:spcPts val="600"/>
              </a:spcBef>
              <a:defRPr/>
            </a:pPr>
            <a:endParaRPr lang="en-US" b="1">
              <a:ln>
                <a:solidFill>
                  <a:schemeClr val="accent5">
                    <a:lumMod val="75000"/>
                    <a:alpha val="83000"/>
                  </a:schemeClr>
                </a:solidFill>
              </a:ln>
              <a:latin typeface="Cambria" panose="02040503050406030204" pitchFamily="18" charset="0"/>
              <a:ea typeface="ＭＳ Ｐゴシック" charset="0"/>
              <a:cs typeface="Arial" pitchFamily="34" charset="0"/>
            </a:endParaRPr>
          </a:p>
          <a:p>
            <a:pPr marL="174625" algn="ctr">
              <a:spcBef>
                <a:spcPts val="600"/>
              </a:spcBef>
              <a:defRPr/>
            </a:pPr>
            <a:r>
              <a:rPr lang="en-US" b="1">
                <a:ln>
                  <a:solidFill>
                    <a:schemeClr val="accent5">
                      <a:lumMod val="75000"/>
                      <a:alpha val="83000"/>
                    </a:schemeClr>
                  </a:solidFill>
                </a:ln>
                <a:latin typeface="Cambria" panose="02040503050406030204" pitchFamily="18" charset="0"/>
                <a:ea typeface="ＭＳ Ｐゴシック" charset="0"/>
                <a:cs typeface="Arial" pitchFamily="34" charset="0"/>
              </a:rPr>
              <a:t>                                                           </a:t>
            </a:r>
          </a:p>
          <a:p>
            <a:pPr marL="174625" algn="ctr">
              <a:spcBef>
                <a:spcPts val="600"/>
              </a:spcBef>
              <a:defRPr/>
            </a:pPr>
            <a:endParaRPr lang="en-US" b="1">
              <a:ln>
                <a:solidFill>
                  <a:schemeClr val="accent5">
                    <a:lumMod val="75000"/>
                    <a:alpha val="83000"/>
                  </a:schemeClr>
                </a:solidFill>
              </a:ln>
              <a:latin typeface="Cambria" panose="02040503050406030204" pitchFamily="18" charset="0"/>
              <a:ea typeface="ＭＳ Ｐゴシック" charset="0"/>
              <a:cs typeface="Arial" pitchFamily="34" charset="0"/>
            </a:endParaRPr>
          </a:p>
          <a:p>
            <a:pPr marL="174625" algn="ctr">
              <a:spcBef>
                <a:spcPts val="600"/>
              </a:spcBef>
              <a:defRPr/>
            </a:pPr>
            <a:r>
              <a:rPr lang="en-US" b="1">
                <a:ln>
                  <a:solidFill>
                    <a:schemeClr val="accent5">
                      <a:lumMod val="75000"/>
                      <a:alpha val="83000"/>
                    </a:schemeClr>
                  </a:solidFill>
                </a:ln>
                <a:latin typeface="Cambria" panose="02040503050406030204" pitchFamily="18" charset="0"/>
                <a:ea typeface="ＭＳ Ｐゴシック" charset="0"/>
                <a:cs typeface="Arial" pitchFamily="34" charset="0"/>
              </a:rPr>
              <a:t>                                           </a:t>
            </a:r>
          </a:p>
          <a:p>
            <a:pPr marL="174625">
              <a:spcBef>
                <a:spcPts val="600"/>
              </a:spcBef>
              <a:defRPr/>
            </a:pPr>
            <a:endParaRPr lang="en-US" b="1">
              <a:ln>
                <a:solidFill>
                  <a:schemeClr val="accent5">
                    <a:lumMod val="75000"/>
                    <a:alpha val="83000"/>
                  </a:schemeClr>
                </a:solidFill>
              </a:ln>
              <a:latin typeface="Cambria" panose="02040503050406030204" pitchFamily="18" charset="0"/>
              <a:ea typeface="ＭＳ Ｐゴシック" charset="0"/>
              <a:cs typeface="Arial" pitchFamily="34" charset="0"/>
            </a:endParaRPr>
          </a:p>
        </p:txBody>
      </p:sp>
      <p:sp>
        <p:nvSpPr>
          <p:cNvPr id="5" name="Google Shape;187;p22"/>
          <p:cNvSpPr/>
          <p:nvPr/>
        </p:nvSpPr>
        <p:spPr>
          <a:xfrm>
            <a:off x="0" y="-31057"/>
            <a:ext cx="12192000" cy="584775"/>
          </a:xfrm>
          <a:prstGeom prst="rect">
            <a:avLst/>
          </a:prstGeom>
          <a:solidFill>
            <a:schemeClr val="accent2">
              <a:lumMod val="75000"/>
            </a:schemeClr>
          </a:solidFill>
          <a:ln>
            <a:noFill/>
          </a:ln>
        </p:spPr>
        <p:txBody>
          <a:bodyPr spcFirstLastPara="1" wrap="square" lIns="91425" tIns="45700" rIns="91425" bIns="45700" anchor="ctr" anchorCtr="0">
            <a:noAutofit/>
          </a:bodyPr>
          <a:lstStyle/>
          <a:p>
            <a:pPr algn="ctr"/>
            <a:r>
              <a:rPr lang="en-US" sz="2500" b="1">
                <a:solidFill>
                  <a:schemeClr val="bg1"/>
                </a:solidFill>
                <a:latin typeface="Cambria" panose="02040503050406030204" pitchFamily="18" charset="0"/>
                <a:ea typeface="Cambria" pitchFamily="18" charset="0"/>
              </a:rPr>
              <a:t>DETERGEO</a:t>
            </a:r>
            <a:r>
              <a:rPr lang="en-US" sz="2500" b="1" smtClean="0">
                <a:solidFill>
                  <a:schemeClr val="bg1"/>
                </a:solidFill>
                <a:latin typeface="Cambria" panose="02040503050406030204" pitchFamily="18" charset="0"/>
                <a:ea typeface="Cambria" pitchFamily="18" charset="0"/>
              </a:rPr>
              <a:t> CHEM (EAST) PRIVATE LIMITED</a:t>
            </a:r>
            <a:endParaRPr lang="en-US" sz="2500" b="1">
              <a:solidFill>
                <a:schemeClr val="bg1"/>
              </a:solidFill>
              <a:latin typeface="Cambria"/>
              <a:ea typeface="Cambria"/>
              <a:cs typeface="Cambria"/>
              <a:sym typeface="Cambria"/>
            </a:endParaRPr>
          </a:p>
        </p:txBody>
      </p:sp>
      <p:sp>
        <p:nvSpPr>
          <p:cNvPr id="8" name="Google Shape;190;p22"/>
          <p:cNvSpPr txBox="1"/>
          <p:nvPr/>
        </p:nvSpPr>
        <p:spPr>
          <a:xfrm>
            <a:off x="1441996" y="5863548"/>
            <a:ext cx="8686800" cy="584735"/>
          </a:xfrm>
          <a:prstGeom prst="rect">
            <a:avLst/>
          </a:prstGeom>
          <a:noFill/>
          <a:ln>
            <a:noFill/>
          </a:ln>
        </p:spPr>
        <p:txBody>
          <a:bodyPr spcFirstLastPara="1" wrap="square" lIns="91425" tIns="45700" rIns="91425" bIns="45700" anchor="t" anchorCtr="0">
            <a:spAutoFit/>
          </a:bodyPr>
          <a:lstStyle/>
          <a:p>
            <a:pPr algn="ctr"/>
            <a:r>
              <a:rPr lang="en-US" sz="1600" b="1" u="sng">
                <a:solidFill>
                  <a:srgbClr val="800000"/>
                </a:solidFill>
                <a:latin typeface="Cambria"/>
                <a:ea typeface="Cambria"/>
                <a:cs typeface="Cambria"/>
                <a:sym typeface="Cambria"/>
              </a:rPr>
              <a:t>Environmental Consultant</a:t>
            </a:r>
            <a:endParaRPr sz="1600"/>
          </a:p>
          <a:p>
            <a:pPr algn="ctr"/>
            <a:r>
              <a:rPr lang="en-US" sz="1600" b="1">
                <a:solidFill>
                  <a:srgbClr val="7030A0"/>
                </a:solidFill>
                <a:latin typeface="Cambria"/>
                <a:ea typeface="Cambria"/>
                <a:cs typeface="Cambria"/>
                <a:sym typeface="Cambria"/>
              </a:rPr>
              <a:t>Mantec Consultants Private Limited </a:t>
            </a:r>
            <a:endParaRPr sz="1600"/>
          </a:p>
        </p:txBody>
      </p:sp>
      <p:pic>
        <p:nvPicPr>
          <p:cNvPr id="9" name="Google Shape;195;p22" descr="Mantec logo"/>
          <p:cNvPicPr preferRelativeResize="0"/>
          <p:nvPr/>
        </p:nvPicPr>
        <p:blipFill>
          <a:blip r:embed="rId3">
            <a:alphaModFix/>
          </a:blip>
          <a:stretch>
            <a:fillRect/>
          </a:stretch>
        </p:blipFill>
        <p:spPr>
          <a:xfrm>
            <a:off x="1157246" y="6033493"/>
            <a:ext cx="762000" cy="533400"/>
          </a:xfrm>
          <a:prstGeom prst="rect">
            <a:avLst/>
          </a:prstGeom>
          <a:noFill/>
          <a:ln>
            <a:noFill/>
          </a:ln>
        </p:spPr>
      </p:pic>
      <p:pic>
        <p:nvPicPr>
          <p:cNvPr id="10" name="Google Shape;191;p22" descr="C:\Documents and Settings\Prashant\Desktop\download.png"/>
          <p:cNvPicPr preferRelativeResize="0"/>
          <p:nvPr/>
        </p:nvPicPr>
        <p:blipFill>
          <a:blip r:embed="rId4">
            <a:alphaModFix/>
          </a:blip>
          <a:srcRect l="25385" r="25384" b="2858"/>
          <a:stretch>
            <a:fillRect/>
          </a:stretch>
        </p:blipFill>
        <p:spPr>
          <a:xfrm>
            <a:off x="9344055" y="6099934"/>
            <a:ext cx="711652" cy="569247"/>
          </a:xfrm>
          <a:prstGeom prst="rect">
            <a:avLst/>
          </a:prstGeom>
          <a:noFill/>
          <a:ln>
            <a:noFill/>
          </a:ln>
        </p:spPr>
      </p:pic>
      <p:pic>
        <p:nvPicPr>
          <p:cNvPr id="11" name="Google Shape;192;p22" descr="C:\Documents and Settings\Prashant\Desktop\download.jpg"/>
          <p:cNvPicPr preferRelativeResize="0"/>
          <p:nvPr/>
        </p:nvPicPr>
        <p:blipFill>
          <a:blip r:embed="rId5">
            <a:alphaModFix/>
          </a:blip>
          <a:stretch>
            <a:fillRect/>
          </a:stretch>
        </p:blipFill>
        <p:spPr>
          <a:xfrm>
            <a:off x="8541955" y="6072188"/>
            <a:ext cx="802100" cy="584305"/>
          </a:xfrm>
          <a:prstGeom prst="rect">
            <a:avLst/>
          </a:prstGeom>
          <a:noFill/>
          <a:ln>
            <a:noFill/>
          </a:ln>
        </p:spPr>
      </p:pic>
      <p:pic>
        <p:nvPicPr>
          <p:cNvPr id="12" name="Google Shape;194;p22" descr="NABL India Logo Vector (.EPS) Free Download"/>
          <p:cNvPicPr preferRelativeResize="0"/>
          <p:nvPr/>
        </p:nvPicPr>
        <p:blipFill>
          <a:blip r:embed="rId6">
            <a:alphaModFix/>
          </a:blip>
          <a:stretch>
            <a:fillRect/>
          </a:stretch>
        </p:blipFill>
        <p:spPr>
          <a:xfrm>
            <a:off x="8016531" y="6107857"/>
            <a:ext cx="573500" cy="589086"/>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855485572"/>
              </p:ext>
            </p:extLst>
          </p:nvPr>
        </p:nvGraphicFramePr>
        <p:xfrm>
          <a:off x="1103155" y="2600326"/>
          <a:ext cx="9998232" cy="2635234"/>
        </p:xfrm>
        <a:graphic>
          <a:graphicData uri="http://schemas.openxmlformats.org/drawingml/2006/table">
            <a:tbl>
              <a:tblPr firstRow="1" bandRow="1"/>
              <a:tblGrid>
                <a:gridCol w="4999116"/>
                <a:gridCol w="4999116"/>
              </a:tblGrid>
              <a:tr h="342379">
                <a:tc>
                  <a:txBody>
                    <a:bodyPr vert="horz" wrap="square"/>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r>
                        <a:rPr lang="en-US" sz="1200" b="1" u="none" strike="noStrike" cap="none" smtClean="0">
                          <a:solidFill>
                            <a:schemeClr val="tx1"/>
                          </a:solidFill>
                          <a:latin typeface="Cambria" panose="02040503050406030204" pitchFamily="18" charset="0"/>
                        </a:rPr>
                        <a:t>Date of Application Submission:</a:t>
                      </a:r>
                      <a:r>
                        <a:rPr lang="en-US" sz="1200" b="1" u="none" strike="noStrike" cap="none" baseline="0" smtClean="0">
                          <a:solidFill>
                            <a:schemeClr val="tx1"/>
                          </a:solidFill>
                          <a:latin typeface="Cambria" panose="02040503050406030204" pitchFamily="18" charset="0"/>
                        </a:rPr>
                        <a:t> 07/02/2024</a:t>
                      </a:r>
                      <a:endParaRPr lang="en-US" sz="1200" b="1" smtClean="0">
                        <a:latin typeface="Cambria" panose="02040503050406030204" pitchFamily="18" charset="0"/>
                      </a:endParaRPr>
                    </a:p>
                  </a:txBody>
                  <a:tcPr/>
                </a:tc>
                <a:tc>
                  <a:txBody>
                    <a:bodyPr vert="horz" wrap="square"/>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r>
                        <a:rPr lang="en-US" sz="1200" b="1" smtClean="0">
                          <a:latin typeface="Cambria" panose="02040503050406030204" pitchFamily="18" charset="0"/>
                        </a:rPr>
                        <a:t>Detail of Public Hearing</a:t>
                      </a:r>
                      <a:r>
                        <a:rPr lang="en-US" sz="1200" b="1" baseline="0" smtClean="0">
                          <a:latin typeface="Cambria" panose="02040503050406030204" pitchFamily="18" charset="0"/>
                        </a:rPr>
                        <a:t> : 23/08/2021</a:t>
                      </a:r>
                      <a:endParaRPr lang="en-US" sz="1200" b="1" smtClean="0">
                        <a:latin typeface="Cambria" panose="02040503050406030204" pitchFamily="18" charset="0"/>
                      </a:endParaRPr>
                    </a:p>
                  </a:txBody>
                  <a:tcPr/>
                </a:tc>
              </a:tr>
              <a:tr h="332510">
                <a:tc>
                  <a:txBody>
                    <a:bodyPr vert="horz" wrap="square"/>
                    <a:lstStyle/>
                    <a:p>
                      <a:r>
                        <a:rPr lang="en-US" sz="1200" b="1" smtClean="0">
                          <a:solidFill>
                            <a:schemeClr val="tx1"/>
                          </a:solidFill>
                          <a:latin typeface="Cambria" panose="02040503050406030204" pitchFamily="18" charset="0"/>
                        </a:rPr>
                        <a:t>EDS</a:t>
                      </a:r>
                      <a:r>
                        <a:rPr lang="en-US" sz="1200" b="1" baseline="0" smtClean="0">
                          <a:solidFill>
                            <a:schemeClr val="tx1"/>
                          </a:solidFill>
                          <a:latin typeface="Cambria" panose="02040503050406030204" pitchFamily="18" charset="0"/>
                        </a:rPr>
                        <a:t> raised on – 21/02/2022</a:t>
                      </a:r>
                    </a:p>
                  </a:txBody>
                  <a:tcPr/>
                </a:tc>
                <a:tc>
                  <a:txBody>
                    <a:bodyPr vert="horz" wrap="square"/>
                    <a:lstStyle/>
                    <a:p>
                      <a:r>
                        <a:rPr lang="en-US" sz="1200" b="1" smtClean="0">
                          <a:latin typeface="Cambria" panose="02040503050406030204" pitchFamily="18" charset="0"/>
                        </a:rPr>
                        <a:t>Status</a:t>
                      </a:r>
                      <a:r>
                        <a:rPr lang="en-US" sz="1200" b="1" baseline="0" smtClean="0">
                          <a:latin typeface="Cambria" panose="02040503050406030204" pitchFamily="18" charset="0"/>
                        </a:rPr>
                        <a:t> of forest clearance (FC) : N/A</a:t>
                      </a:r>
                      <a:endParaRPr lang="en-US" sz="1200" b="1">
                        <a:latin typeface="Cambria" panose="02040503050406030204" pitchFamily="18" charset="0"/>
                      </a:endParaRPr>
                    </a:p>
                  </a:txBody>
                  <a:tcPr/>
                </a:tc>
              </a:tr>
              <a:tr h="346355">
                <a:tc>
                  <a:txBody>
                    <a:bodyPr vert="horz" wrap="square"/>
                    <a:lstStyle/>
                    <a:p>
                      <a:r>
                        <a:rPr lang="en-US" sz="1200" b="1" smtClean="0">
                          <a:solidFill>
                            <a:schemeClr val="tx1"/>
                          </a:solidFill>
                          <a:latin typeface="Cambria" panose="02040503050406030204" pitchFamily="18" charset="0"/>
                        </a:rPr>
                        <a:t>Date of acceptance : </a:t>
                      </a:r>
                      <a:endParaRPr lang="en-US" sz="1200" b="1">
                        <a:solidFill>
                          <a:schemeClr val="tx1"/>
                        </a:solidFill>
                        <a:latin typeface="Cambria" panose="02040503050406030204" pitchFamily="18" charset="0"/>
                      </a:endParaRPr>
                    </a:p>
                  </a:txBody>
                  <a:tcPr/>
                </a:tc>
                <a:tc>
                  <a:txBody>
                    <a:bodyPr vert="horz" wrap="square"/>
                    <a:lstStyle/>
                    <a:p>
                      <a:r>
                        <a:rPr lang="en-US" sz="1200" b="1" smtClean="0">
                          <a:latin typeface="Cambria" panose="02040503050406030204" pitchFamily="18" charset="0"/>
                        </a:rPr>
                        <a:t>Applicability of Coastal</a:t>
                      </a:r>
                      <a:r>
                        <a:rPr lang="en-US" sz="1200" b="1" baseline="0" smtClean="0">
                          <a:latin typeface="Cambria" panose="02040503050406030204" pitchFamily="18" charset="0"/>
                        </a:rPr>
                        <a:t> regulatory zone (CRZ) if any – N/A</a:t>
                      </a:r>
                      <a:endParaRPr lang="en-US" sz="1200" b="1">
                        <a:latin typeface="Cambria" panose="02040503050406030204" pitchFamily="18" charset="0"/>
                      </a:endParaRPr>
                    </a:p>
                  </a:txBody>
                  <a:tcPr/>
                </a:tc>
              </a:tr>
              <a:tr h="346355">
                <a:tc>
                  <a:txBody>
                    <a:bodyPr vert="horz" wrap="square"/>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r>
                        <a:rPr lang="en-US" sz="1200" b="1" smtClean="0">
                          <a:latin typeface="Cambria" panose="02040503050406030204" pitchFamily="18" charset="0"/>
                        </a:rPr>
                        <a:t>Project</a:t>
                      </a:r>
                      <a:r>
                        <a:rPr lang="en-US" sz="1200" b="1" baseline="0" smtClean="0">
                          <a:latin typeface="Cambria" panose="02040503050406030204" pitchFamily="18" charset="0"/>
                        </a:rPr>
                        <a:t> Type </a:t>
                      </a:r>
                      <a:r>
                        <a:rPr lang="en-US" sz="1200" b="1" smtClean="0">
                          <a:latin typeface="Cambria" panose="02040503050406030204" pitchFamily="18" charset="0"/>
                        </a:rPr>
                        <a:t>:  Industry project-3</a:t>
                      </a:r>
                    </a:p>
                  </a:txBody>
                  <a:tcPr/>
                </a:tc>
                <a:tc>
                  <a:txBody>
                    <a:bodyPr vert="horz" wrap="square"/>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r>
                        <a:rPr lang="en-US" sz="1200" b="1" smtClean="0">
                          <a:solidFill>
                            <a:schemeClr val="tx1"/>
                          </a:solidFill>
                          <a:latin typeface="Cambria" panose="02040503050406030204" pitchFamily="18" charset="0"/>
                        </a:rPr>
                        <a:t>Certified Compliance submitted: </a:t>
                      </a:r>
                      <a:r>
                        <a:rPr lang="en-US" sz="1200" b="1" smtClean="0">
                          <a:latin typeface="Cambria" panose="02040503050406030204" pitchFamily="18" charset="0"/>
                        </a:rPr>
                        <a:t>N/A</a:t>
                      </a:r>
                    </a:p>
                  </a:txBody>
                  <a:tcPr/>
                </a:tc>
              </a:tr>
              <a:tr h="471614">
                <a:tc>
                  <a:txBody>
                    <a:bodyPr vert="horz" wrap="square"/>
                    <a:lstStyle/>
                    <a:p>
                      <a:r>
                        <a:rPr lang="en-US" sz="1200" b="1" smtClean="0">
                          <a:latin typeface="Cambria" panose="02040503050406030204" pitchFamily="18" charset="0"/>
                        </a:rPr>
                        <a:t>Wildlife Sanctuary :N/A</a:t>
                      </a:r>
                    </a:p>
                  </a:txBody>
                  <a:tcPr/>
                </a:tc>
                <a:tc>
                  <a:txBody>
                    <a:bodyPr vert="horz" wrap="square"/>
                    <a:lstStyle/>
                    <a:p>
                      <a:r>
                        <a:rPr lang="en-US" sz="1200" b="1" smtClean="0">
                          <a:latin typeface="Cambria" panose="02040503050406030204" pitchFamily="18" charset="0"/>
                        </a:rPr>
                        <a:t>EIA</a:t>
                      </a:r>
                      <a:r>
                        <a:rPr lang="en-US" sz="1200" b="1" baseline="0" smtClean="0">
                          <a:latin typeface="Cambria" panose="02040503050406030204" pitchFamily="18" charset="0"/>
                        </a:rPr>
                        <a:t> Co-ordinator : Mr. Nilesh Vitthal Potdar</a:t>
                      </a:r>
                      <a:endParaRPr lang="en-US" sz="1200" b="1">
                        <a:latin typeface="Cambria" panose="02040503050406030204" pitchFamily="18" charset="0"/>
                      </a:endParaRPr>
                    </a:p>
                  </a:txBody>
                  <a:tcPr/>
                </a:tc>
              </a:tr>
              <a:tr h="346367">
                <a:tc gridSpan="2">
                  <a:txBody>
                    <a:bodyPr vert="horz" wrap="square"/>
                    <a:lstStyle/>
                    <a:p>
                      <a:pPr marL="0" marR="0" lvl="0" indent="0" algn="l" defTabSz="457200" rtl="0" eaLnBrk="1" fontAlgn="auto" latinLnBrk="0" hangingPunct="1">
                        <a:lnSpc>
                          <a:spcPct val="100000"/>
                        </a:lnSpc>
                        <a:spcBef>
                          <a:spcPct val="0"/>
                        </a:spcBef>
                        <a:spcAft>
                          <a:spcPct val="0"/>
                        </a:spcAft>
                        <a:buClr>
                          <a:schemeClr val="dk1"/>
                        </a:buClr>
                        <a:buSzPts val="1100"/>
                        <a:buFont typeface="Century Schoolbook"/>
                        <a:buNone/>
                        <a:defRPr/>
                      </a:pPr>
                      <a:r>
                        <a:rPr lang="en-US" sz="1200" b="1" smtClean="0">
                          <a:latin typeface="Cambria" panose="02040503050406030204" pitchFamily="18" charset="0"/>
                        </a:rPr>
                        <a:t>Mantec Consultants Pvt. Ltd. </a:t>
                      </a:r>
                      <a:endParaRPr lang="en-US" sz="1200" b="1" i="0" smtClean="0">
                        <a:solidFill>
                          <a:srgbClr val="FF0000"/>
                        </a:solidFill>
                        <a:latin typeface="Cambria" panose="02040503050406030204" pitchFamily="18" charset="0"/>
                        <a:ea typeface="Cambria"/>
                        <a:cs typeface="Cambria"/>
                        <a:sym typeface="Cambria"/>
                      </a:endParaRPr>
                    </a:p>
                  </a:txBody>
                  <a:tcPr marL="91450" marR="91450" marT="45725" marB="45725"/>
                </a:tc>
                <a:tc hMerge="1">
                  <a:txBody>
                    <a:bodyPr vert="horz" wrap="square"/>
                    <a:lstStyle/>
                    <a:p>
                      <a:pPr marL="0" marR="0" lvl="0" indent="0" algn="l" defTabSz="914400" rtl="0" eaLnBrk="1" fontAlgn="auto" latinLnBrk="0" hangingPunct="1">
                        <a:lnSpc>
                          <a:spcPct val="100000"/>
                        </a:lnSpc>
                        <a:spcBef>
                          <a:spcPct val="0"/>
                        </a:spcBef>
                        <a:spcAft>
                          <a:spcPct val="0"/>
                        </a:spcAft>
                        <a:buClr>
                          <a:schemeClr val="dk1"/>
                        </a:buClr>
                        <a:buSzPts val="1100"/>
                        <a:buFont typeface="Century Schoolbook"/>
                        <a:buNone/>
                        <a:defRPr/>
                      </a:pPr>
                      <a:endParaRPr lang="en-US" sz="1200" b="1" i="0" smtClean="0">
                        <a:solidFill>
                          <a:srgbClr val="FF0000"/>
                        </a:solidFill>
                        <a:latin typeface="Cambria" panose="02040503050406030204" pitchFamily="18" charset="0"/>
                        <a:ea typeface="Cambria"/>
                        <a:cs typeface="Cambria"/>
                        <a:sym typeface="Cambria"/>
                      </a:endParaRPr>
                    </a:p>
                  </a:txBody>
                  <a:tcPr marL="91450" marR="91450" marT="45725" marB="45725"/>
                </a:tc>
              </a:tr>
              <a:tr h="449654">
                <a:tc>
                  <a:txBody>
                    <a:bodyPr vert="horz" wrap="square"/>
                    <a:lstStyle/>
                    <a:p>
                      <a:pPr marL="0" marR="0" lvl="0" indent="0" algn="l" rtl="0">
                        <a:lnSpc>
                          <a:spcPct val="100000"/>
                        </a:lnSpc>
                        <a:spcBef>
                          <a:spcPct val="0"/>
                        </a:spcBef>
                        <a:spcAft>
                          <a:spcPct val="0"/>
                        </a:spcAft>
                        <a:buClr>
                          <a:schemeClr val="dk1"/>
                        </a:buClr>
                        <a:buSzPts val="1100"/>
                        <a:buFont typeface="Century Schoolbook"/>
                        <a:buNone/>
                      </a:pPr>
                      <a:r>
                        <a:rPr lang="en-US" sz="1200" b="1">
                          <a:latin typeface="Cambria" panose="02040503050406030204" pitchFamily="18" charset="0"/>
                        </a:rPr>
                        <a:t>NABET Certificate No</a:t>
                      </a:r>
                      <a:r>
                        <a:rPr lang="en-US" sz="1200" b="1" smtClean="0">
                          <a:latin typeface="Cambria" panose="02040503050406030204" pitchFamily="18" charset="0"/>
                        </a:rPr>
                        <a:t>.: NABET/EIA/23-26/RA </a:t>
                      </a:r>
                      <a:r>
                        <a:rPr lang="en-US" sz="1200" b="1" baseline="0" smtClean="0">
                          <a:latin typeface="Cambria" panose="02040503050406030204" pitchFamily="18" charset="0"/>
                        </a:rPr>
                        <a:t> 0305_Rev.01</a:t>
                      </a:r>
                      <a:endParaRPr sz="1200" b="1" i="0">
                        <a:solidFill>
                          <a:srgbClr val="FF0000"/>
                        </a:solidFill>
                        <a:latin typeface="Cambria" panose="02040503050406030204" pitchFamily="18" charset="0"/>
                        <a:ea typeface="Cambria"/>
                        <a:cs typeface="Cambria"/>
                        <a:sym typeface="Cambria"/>
                      </a:endParaRPr>
                    </a:p>
                  </a:txBody>
                  <a:tcPr marL="91450" marR="91450" marT="45725" marB="45725"/>
                </a:tc>
                <a:tc>
                  <a:txBody>
                    <a:bodyPr vert="horz" wrap="square"/>
                    <a:lstStyle/>
                    <a:p>
                      <a:pPr marL="0" marR="0" lvl="0" indent="0" algn="l" rtl="0">
                        <a:lnSpc>
                          <a:spcPct val="100000"/>
                        </a:lnSpc>
                        <a:spcBef>
                          <a:spcPct val="0"/>
                        </a:spcBef>
                        <a:spcAft>
                          <a:spcPct val="0"/>
                        </a:spcAft>
                        <a:buClr>
                          <a:schemeClr val="dk1"/>
                        </a:buClr>
                        <a:buSzPts val="1100"/>
                        <a:buFont typeface="Century Schoolbook"/>
                        <a:buNone/>
                      </a:pPr>
                      <a:r>
                        <a:rPr lang="en-US" sz="1200" b="1">
                          <a:latin typeface="Cambria" panose="02040503050406030204" pitchFamily="18" charset="0"/>
                        </a:rPr>
                        <a:t>Validity</a:t>
                      </a:r>
                      <a:r>
                        <a:rPr lang="en-US" sz="1200" b="1" smtClean="0">
                          <a:latin typeface="Cambria" panose="02040503050406030204" pitchFamily="18" charset="0"/>
                        </a:rPr>
                        <a:t>: April</a:t>
                      </a:r>
                      <a:r>
                        <a:rPr lang="en-US" sz="1200" b="1" baseline="0" smtClean="0">
                          <a:latin typeface="Cambria" panose="02040503050406030204" pitchFamily="18" charset="0"/>
                        </a:rPr>
                        <a:t> 20,2026</a:t>
                      </a:r>
                      <a:endParaRPr sz="1200" b="1">
                        <a:latin typeface="Cambria" panose="02040503050406030204" pitchFamily="18" charset="0"/>
                      </a:endParaRPr>
                    </a:p>
                  </a:txBody>
                  <a:tcPr marL="91450" marR="91450" marT="45725" marB="45725"/>
                </a:tc>
              </a:tr>
            </a:tbl>
          </a:graphicData>
        </a:graphic>
      </p:graphicFrame>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522"/>
            <a:ext cx="2033421" cy="517703"/>
          </a:xfrm>
          <a:prstGeom prst="rect">
            <a:avLst/>
          </a:prstGeom>
        </p:spPr>
      </p:pic>
    </p:spTree>
    <p:extLst>
      <p:ext uri="{BB962C8B-B14F-4D97-AF65-F5344CB8AC3E}">
        <p14:creationId xmlns:p14="http://schemas.microsoft.com/office/powerpoint/2010/main" val="2778783018"/>
      </p:ext>
    </p:extLst>
  </p:cSld>
  <p:clrMapOvr>
    <a:masterClrMapping/>
  </p:clrMapOvr>
  <p:transition spd="med">
    <p:wipe dir="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pic>
        <p:nvPicPr>
          <p:cNvPr id="8" name="Picture 7" descr="D:\376\2\desktop\Ongoing Project\west bangal\New India\Baseline data\New India\IMG_7537.JPG"/>
          <p:cNvPicPr/>
          <p:nvPr/>
        </p:nvPicPr>
        <p:blipFill>
          <a:blip r:embed="rId2"/>
          <a:srcRect r="34066"/>
          <a:stretch>
            <a:fillRect/>
          </a:stretch>
        </p:blipFill>
        <p:spPr bwMode="auto">
          <a:xfrm>
            <a:off x="8022491" y="651904"/>
            <a:ext cx="3343061" cy="2597726"/>
          </a:xfrm>
          <a:prstGeom prst="rect">
            <a:avLst/>
          </a:prstGeom>
          <a:noFill/>
          <a:ln w="9525">
            <a:noFill/>
            <a:miter lim="800000"/>
          </a:ln>
        </p:spPr>
      </p:pic>
      <p:pic>
        <p:nvPicPr>
          <p:cNvPr id="9" name="Picture 8" descr="D:\376\2\desktop\Ongoing Project\west bangal\New India\Baseline data\New India\IMG_7542.JPG"/>
          <p:cNvPicPr/>
          <p:nvPr/>
        </p:nvPicPr>
        <p:blipFill>
          <a:blip r:embed="rId3"/>
          <a:srcRect r="33330"/>
          <a:stretch>
            <a:fillRect/>
          </a:stretch>
        </p:blipFill>
        <p:spPr bwMode="auto">
          <a:xfrm>
            <a:off x="8040710" y="3710800"/>
            <a:ext cx="3324842" cy="2457786"/>
          </a:xfrm>
          <a:prstGeom prst="rect">
            <a:avLst/>
          </a:prstGeom>
          <a:noFill/>
          <a:ln w="9525">
            <a:noFill/>
            <a:miter lim="800000"/>
          </a:ln>
        </p:spPr>
      </p:pic>
      <p:sp>
        <p:nvSpPr>
          <p:cNvPr id="10" name="Rectangle 9"/>
          <p:cNvSpPr/>
          <p:nvPr/>
        </p:nvSpPr>
        <p:spPr>
          <a:xfrm>
            <a:off x="0" y="-4614"/>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rPr>
              <a:t>PROJECT LAYOUT AND SITE PHOTOS</a:t>
            </a:r>
          </a:p>
        </p:txBody>
      </p:sp>
      <p:sp>
        <p:nvSpPr>
          <p:cNvPr id="6" name="Rectangle 5"/>
          <p:cNvSpPr/>
          <p:nvPr/>
        </p:nvSpPr>
        <p:spPr>
          <a:xfrm>
            <a:off x="8022491" y="611781"/>
            <a:ext cx="3343061" cy="2637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22491" y="3678334"/>
            <a:ext cx="3324842" cy="24577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040710" y="3301888"/>
            <a:ext cx="3324842" cy="338554"/>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1600" smtClean="0">
                <a:latin typeface="Cambria" panose="02040503050406030204" pitchFamily="18" charset="0"/>
              </a:rPr>
              <a:t>SITE PHOTOS</a:t>
            </a:r>
            <a:endParaRPr lang="en-US" sz="1600">
              <a:latin typeface="Cambria" panose="02040503050406030204" pitchFamily="18" charset="0"/>
            </a:endParaRPr>
          </a:p>
        </p:txBody>
      </p:sp>
      <p:sp>
        <p:nvSpPr>
          <p:cNvPr id="12" name="TextBox 11"/>
          <p:cNvSpPr txBox="1"/>
          <p:nvPr/>
        </p:nvSpPr>
        <p:spPr>
          <a:xfrm>
            <a:off x="1133341" y="6168586"/>
            <a:ext cx="5306096" cy="338554"/>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1600" smtClean="0">
                <a:latin typeface="Cambria" panose="02040503050406030204" pitchFamily="18" charset="0"/>
              </a:rPr>
              <a:t>PROJECT LAYOUT</a:t>
            </a:r>
            <a:endParaRPr lang="en-US" sz="1600">
              <a:latin typeface="Cambria" panose="02040503050406030204" pitchFamily="18" charset="0"/>
            </a:endParaRPr>
          </a:p>
        </p:txBody>
      </p:sp>
      <p:pic>
        <p:nvPicPr>
          <p:cNvPr id="13" name="Picture 12"/>
          <p:cNvPicPr/>
          <p:nvPr/>
        </p:nvPicPr>
        <p:blipFill>
          <a:blip r:embed="rId4"/>
          <a:srcRect l="1110" t="1613" r="1332" b="2151"/>
          <a:stretch>
            <a:fillRect/>
          </a:stretch>
        </p:blipFill>
        <p:spPr>
          <a:xfrm>
            <a:off x="0" y="589866"/>
            <a:ext cx="8004272" cy="5546254"/>
          </a:xfrm>
          <a:prstGeom prst="rect">
            <a:avLst/>
          </a:prstGeom>
          <a:ln>
            <a:solidFill>
              <a:schemeClr val="tx1"/>
            </a:solid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8092"/>
            <a:ext cx="1828800" cy="465607"/>
          </a:xfrm>
          <a:prstGeom prst="rect">
            <a:avLst/>
          </a:prstGeom>
        </p:spPr>
      </p:pic>
    </p:spTree>
    <p:extLst>
      <p:ext uri="{BB962C8B-B14F-4D97-AF65-F5344CB8AC3E}">
        <p14:creationId xmlns:p14="http://schemas.microsoft.com/office/powerpoint/2010/main" val="2399209395"/>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3"/>
          <p:cNvSpPr/>
          <p:nvPr/>
        </p:nvSpPr>
        <p:spPr>
          <a:xfrm>
            <a:off x="3370219" y="666234"/>
            <a:ext cx="184731" cy="369332"/>
          </a:xfrm>
          <a:prstGeom prst="rect">
            <a:avLst/>
          </a:prstGeom>
        </p:spPr>
        <p:txBody>
          <a:bodyPr wrap="none">
            <a:spAutoFit/>
          </a:bodyPr>
          <a:lstStyle/>
          <a:p>
            <a:endParaRPr lang="en-US"/>
          </a:p>
        </p:txBody>
      </p:sp>
      <p:sp>
        <p:nvSpPr>
          <p:cNvPr id="2" name="Rectangle 1"/>
          <p:cNvSpPr/>
          <p:nvPr/>
        </p:nvSpPr>
        <p:spPr>
          <a:xfrm>
            <a:off x="0" y="0"/>
            <a:ext cx="12191999" cy="477054"/>
          </a:xfrm>
          <a:prstGeom prst="rect">
            <a:avLst/>
          </a:prstGeom>
          <a:solidFill>
            <a:schemeClr val="accent2">
              <a:lumMod val="75000"/>
            </a:schemeClr>
          </a:solidFill>
        </p:spPr>
        <p:txBody>
          <a:bodyPr wrap="square">
            <a:spAutoFit/>
          </a:bodyPr>
          <a:lstStyle/>
          <a:p>
            <a:pPr lvl="1" algn="ctr"/>
            <a:r>
              <a:rPr lang="en-US" sz="2500" b="1">
                <a:solidFill>
                  <a:schemeClr val="bg1"/>
                </a:solidFill>
                <a:latin typeface="Cambria" panose="02040503050406030204" pitchFamily="18" charset="0"/>
              </a:rPr>
              <a:t>LINE DIAGRAM OF CONTINUOUS SULPHONATION PLANT</a:t>
            </a:r>
          </a:p>
        </p:txBody>
      </p:sp>
      <p:sp>
        <p:nvSpPr>
          <p:cNvPr id="6" name="TextBox 5"/>
          <p:cNvSpPr txBox="1"/>
          <p:nvPr/>
        </p:nvSpPr>
        <p:spPr>
          <a:xfrm>
            <a:off x="6014434" y="3966693"/>
            <a:ext cx="4043966" cy="2511380"/>
          </a:xfrm>
          <a:prstGeom prst="rect">
            <a:avLst/>
          </a:prstGeom>
          <a:noFill/>
        </p:spPr>
        <p:txBody>
          <a:bodyPr wrap="square" rtlCol="0">
            <a:spAutoFit/>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434" y="666234"/>
            <a:ext cx="9453093" cy="5947356"/>
          </a:xfrm>
          <a:prstGeom prst="rect">
            <a:avLst/>
          </a:prstGeom>
          <a:ln>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48"/>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3633630344"/>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2"/>
          <p:cNvSpPr/>
          <p:nvPr/>
        </p:nvSpPr>
        <p:spPr>
          <a:xfrm>
            <a:off x="0" y="0"/>
            <a:ext cx="12191999" cy="477054"/>
          </a:xfrm>
          <a:prstGeom prst="rect">
            <a:avLst/>
          </a:prstGeom>
          <a:solidFill>
            <a:schemeClr val="accent2">
              <a:lumMod val="75000"/>
            </a:schemeClr>
          </a:solidFill>
        </p:spPr>
        <p:txBody>
          <a:bodyPr wrap="square">
            <a:spAutoFit/>
          </a:bodyPr>
          <a:lstStyle/>
          <a:p>
            <a:pPr lvl="1" algn="ctr"/>
            <a:r>
              <a:rPr lang="en-US" sz="2500" b="1">
                <a:solidFill>
                  <a:schemeClr val="bg1"/>
                </a:solidFill>
                <a:latin typeface="Cambria" panose="02040503050406030204" pitchFamily="18" charset="0"/>
              </a:rPr>
              <a:t>RAW MATERIAL REQUIREMENT</a:t>
            </a:r>
          </a:p>
        </p:txBody>
      </p:sp>
      <p:graphicFrame>
        <p:nvGraphicFramePr>
          <p:cNvPr id="4" name="Table 3"/>
          <p:cNvGraphicFramePr>
            <a:graphicFrameLocks noGrp="1"/>
          </p:cNvGraphicFramePr>
          <p:nvPr>
            <p:extLst/>
          </p:nvPr>
        </p:nvGraphicFramePr>
        <p:xfrm>
          <a:off x="761604" y="705276"/>
          <a:ext cx="9953618" cy="5481216"/>
        </p:xfrm>
        <a:graphic>
          <a:graphicData uri="http://schemas.openxmlformats.org/drawingml/2006/table">
            <a:tbl>
              <a:tblPr firstRow="1" firstCol="1" bandRow="1">
                <a:tableStyleId>{5C22544A-7EE6-4342-B048-85BDC9FD1C3A}</a:tableStyleId>
              </a:tblPr>
              <a:tblGrid>
                <a:gridCol w="953897"/>
                <a:gridCol w="3252363"/>
                <a:gridCol w="2634006"/>
                <a:gridCol w="3113352"/>
              </a:tblGrid>
              <a:tr h="685152">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 No.</a:t>
                      </a:r>
                      <a:endParaRPr lang="en-US" sz="1800">
                        <a:effectLst/>
                        <a:latin typeface="Cambria" panose="02040503050406030204" pitchFamily="18" charset="0"/>
                        <a:ea typeface="Times New Roman" panose="02020603050405020304" pitchFamily="18" charset="0"/>
                      </a:endParaRPr>
                    </a:p>
                  </a:txBody>
                  <a:tcPr marL="49982" marR="49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Product Name</a:t>
                      </a:r>
                      <a:endParaRPr lang="en-US" sz="1800">
                        <a:effectLst/>
                        <a:latin typeface="Cambria" panose="02040503050406030204" pitchFamily="18" charset="0"/>
                        <a:ea typeface="Times New Roman" panose="02020603050405020304" pitchFamily="18" charset="0"/>
                      </a:endParaRPr>
                    </a:p>
                  </a:txBody>
                  <a:tcPr marL="49982" marR="49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Manufacturing Capacity (MTA)</a:t>
                      </a:r>
                      <a:endParaRPr lang="en-US" sz="1800">
                        <a:effectLst/>
                        <a:latin typeface="Cambria" panose="02040503050406030204" pitchFamily="18" charset="0"/>
                        <a:ea typeface="Times New Roman" panose="02020603050405020304" pitchFamily="18" charset="0"/>
                      </a:endParaRPr>
                    </a:p>
                  </a:txBody>
                  <a:tcPr marL="49982" marR="49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Mode of Transport</a:t>
                      </a:r>
                      <a:endParaRPr lang="en-US" sz="1800">
                        <a:effectLst/>
                        <a:latin typeface="Cambria" panose="02040503050406030204" pitchFamily="18" charset="0"/>
                        <a:ea typeface="Times New Roman" panose="02020603050405020304" pitchFamily="18" charset="0"/>
                      </a:endParaRPr>
                    </a:p>
                  </a:txBody>
                  <a:tcPr marL="49982" marR="49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algn="ctr"/>
                      <a:r>
                        <a:rPr lang="en-US" smtClean="0"/>
                        <a:t>1.</a:t>
                      </a:r>
                      <a:endParaRPr lang="en-US"/>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Linear Alkyl Benzene</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17,215</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MS Tanker</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algn="ctr"/>
                      <a:r>
                        <a:rPr lang="en-US" smtClean="0"/>
                        <a:t>2.</a:t>
                      </a:r>
                      <a:endParaRPr lang="en-US"/>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Alpha Olefin</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560</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ISO Tanks</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algn="ctr"/>
                      <a:r>
                        <a:rPr lang="en-US" smtClean="0"/>
                        <a:t>3.</a:t>
                      </a:r>
                      <a:endParaRPr lang="en-US"/>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Lauryl Ether</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13,200</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ISO Tanks</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marL="0" marR="0" lvl="0" indent="0" algn="ctr">
                        <a:lnSpc>
                          <a:spcPct val="115000"/>
                        </a:lnSpc>
                        <a:spcBef>
                          <a:spcPct val="0"/>
                        </a:spcBef>
                        <a:spcAft>
                          <a:spcPct val="0"/>
                        </a:spcAft>
                        <a:buFont typeface="+mj-lt"/>
                        <a:buNone/>
                      </a:pPr>
                      <a:r>
                        <a:rPr lang="en-US" sz="1800" smtClean="0">
                          <a:effectLst/>
                          <a:latin typeface="Cambria" panose="02040503050406030204" pitchFamily="18" charset="0"/>
                        </a:rPr>
                        <a:t>4.</a:t>
                      </a:r>
                      <a:r>
                        <a:rPr lang="en-US" sz="1800">
                          <a:effectLst/>
                          <a:latin typeface="Cambria" panose="02040503050406030204" pitchFamily="18" charset="0"/>
                        </a:rPr>
                        <a:t> </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Lauryl Alcohol</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3,150</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ISO Tanks</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marL="0" marR="0" lvl="0" indent="0" algn="ctr">
                        <a:lnSpc>
                          <a:spcPct val="115000"/>
                        </a:lnSpc>
                        <a:spcBef>
                          <a:spcPct val="0"/>
                        </a:spcBef>
                        <a:spcAft>
                          <a:spcPct val="0"/>
                        </a:spcAft>
                        <a:buFont typeface="+mj-lt"/>
                        <a:buNone/>
                      </a:pPr>
                      <a:r>
                        <a:rPr lang="en-US" sz="1800" smtClean="0">
                          <a:effectLst/>
                          <a:latin typeface="Cambria" panose="02040503050406030204" pitchFamily="18" charset="0"/>
                        </a:rPr>
                        <a:t>5.</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Sulfuric Acid 98%</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12,000</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MS Tanker</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algn="ctr"/>
                      <a:r>
                        <a:rPr lang="en-US" smtClean="0"/>
                        <a:t>6.</a:t>
                      </a:r>
                      <a:endParaRPr lang="en-US"/>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Caustic Soda</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4,052</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MS Tanker</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algn="ctr"/>
                      <a:r>
                        <a:rPr lang="en-US" smtClean="0"/>
                        <a:t>7.</a:t>
                      </a:r>
                      <a:endParaRPr lang="en-US"/>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Sulfur</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3,487</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Truck</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algn="ctr"/>
                      <a:r>
                        <a:rPr lang="en-US" smtClean="0"/>
                        <a:t>8.</a:t>
                      </a:r>
                      <a:endParaRPr lang="en-US"/>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Coconut Fatty Acid</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5,028</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ISO Tank</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algn="ctr"/>
                      <a:r>
                        <a:rPr lang="en-US" smtClean="0"/>
                        <a:t>9.</a:t>
                      </a:r>
                      <a:endParaRPr lang="en-US"/>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Dimethylaminopropylamine</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264</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ISO Tank</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algn="ctr"/>
                      <a:r>
                        <a:rPr lang="en-US" smtClean="0"/>
                        <a:t>10.</a:t>
                      </a:r>
                      <a:endParaRPr lang="en-US"/>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Monochloroacetic acid</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243</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Truck</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algn="ctr"/>
                      <a:r>
                        <a:rPr lang="en-US" smtClean="0"/>
                        <a:t>11.</a:t>
                      </a:r>
                      <a:endParaRPr lang="en-US"/>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err="1">
                          <a:effectLst/>
                          <a:latin typeface="Cambria" panose="02040503050406030204" pitchFamily="18" charset="0"/>
                        </a:rPr>
                        <a:t>Monoethanolamine</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732</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ISO Tank</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algn="ctr"/>
                      <a:r>
                        <a:rPr lang="en-US" smtClean="0"/>
                        <a:t>12.</a:t>
                      </a:r>
                      <a:endParaRPr lang="en-US"/>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Diethanolamine</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1029</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ISO Tank</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algn="ctr"/>
                      <a:r>
                        <a:rPr lang="en-US" smtClean="0"/>
                        <a:t>13.</a:t>
                      </a:r>
                      <a:endParaRPr lang="en-US"/>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just">
                        <a:lnSpc>
                          <a:spcPct val="115000"/>
                        </a:lnSpc>
                        <a:spcBef>
                          <a:spcPct val="0"/>
                        </a:spcBef>
                        <a:spcAft>
                          <a:spcPct val="0"/>
                        </a:spcAft>
                      </a:pPr>
                      <a:r>
                        <a:rPr lang="en-US" sz="1800">
                          <a:effectLst/>
                          <a:latin typeface="Cambria" panose="02040503050406030204" pitchFamily="18" charset="0"/>
                        </a:rPr>
                        <a:t>Stearic Acid</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5490</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ISO Tank</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576">
                <a:tc>
                  <a:txBody>
                    <a:bodyPr vert="horz" wrap="square"/>
                    <a:lstStyle/>
                    <a:p>
                      <a:pPr algn="ctr"/>
                      <a:r>
                        <a:rPr lang="en-US" smtClean="0"/>
                        <a:t>14.</a:t>
                      </a:r>
                      <a:endParaRPr lang="en-US"/>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just">
                        <a:lnSpc>
                          <a:spcPct val="115000"/>
                        </a:lnSpc>
                        <a:spcBef>
                          <a:spcPct val="0"/>
                        </a:spcBef>
                        <a:spcAft>
                          <a:spcPct val="0"/>
                        </a:spcAft>
                      </a:pPr>
                      <a:r>
                        <a:rPr lang="en-US" sz="1800">
                          <a:effectLst/>
                          <a:latin typeface="Cambria" panose="02040503050406030204" pitchFamily="18" charset="0"/>
                        </a:rPr>
                        <a:t>Ethylene Glycol</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870</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MS Tanker</a:t>
                      </a:r>
                      <a:endParaRPr lang="en-US" sz="1800">
                        <a:effectLst/>
                        <a:latin typeface="Cambria" panose="02040503050406030204" pitchFamily="18" charset="0"/>
                        <a:ea typeface="Times New Roman" panose="02020603050405020304" pitchFamily="18" charset="0"/>
                      </a:endParaRPr>
                    </a:p>
                  </a:txBody>
                  <a:tcPr marL="49982" marR="49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127065605"/>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0" y="0"/>
            <a:ext cx="12191999" cy="477054"/>
          </a:xfrm>
          <a:prstGeom prst="rect">
            <a:avLst/>
          </a:prstGeom>
          <a:solidFill>
            <a:schemeClr val="accent2">
              <a:lumMod val="75000"/>
            </a:schemeClr>
          </a:solidFill>
        </p:spPr>
        <p:txBody>
          <a:bodyPr wrap="square">
            <a:spAutoFit/>
          </a:bodyPr>
          <a:lstStyle/>
          <a:p>
            <a:pPr lvl="1" algn="ctr"/>
            <a:r>
              <a:rPr lang="en-US" sz="2500" b="1">
                <a:solidFill>
                  <a:schemeClr val="bg1"/>
                </a:solidFill>
                <a:latin typeface="Cambria" panose="02040503050406030204" pitchFamily="18" charset="0"/>
              </a:rPr>
              <a:t>WATER REQUIREMENT</a:t>
            </a:r>
          </a:p>
        </p:txBody>
      </p:sp>
      <p:graphicFrame>
        <p:nvGraphicFramePr>
          <p:cNvPr id="3" name="Table 2"/>
          <p:cNvGraphicFramePr>
            <a:graphicFrameLocks noGrp="1"/>
          </p:cNvGraphicFramePr>
          <p:nvPr>
            <p:extLst/>
          </p:nvPr>
        </p:nvGraphicFramePr>
        <p:xfrm>
          <a:off x="882317" y="1344576"/>
          <a:ext cx="9464842" cy="4799550"/>
        </p:xfrm>
        <a:graphic>
          <a:graphicData uri="http://schemas.openxmlformats.org/drawingml/2006/table">
            <a:tbl>
              <a:tblPr firstRow="1" firstCol="1" bandRow="1">
                <a:tableStyleId>{5C22544A-7EE6-4342-B048-85BDC9FD1C3A}</a:tableStyleId>
              </a:tblPr>
              <a:tblGrid>
                <a:gridCol w="913036"/>
                <a:gridCol w="5157299"/>
                <a:gridCol w="3394507"/>
              </a:tblGrid>
              <a:tr h="479955">
                <a:tc gridSpan="3">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WATER BALANCE</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c hMerge="1">
                  <a:txBody>
                    <a:bodyPr vert="horz" wrap="square"/>
                    <a:lstStyle/>
                    <a:p>
                      <a:endParaRPr lang="en-US"/>
                    </a:p>
                  </a:txBody>
                  <a:tcPr/>
                </a:tc>
              </a:tr>
              <a:tr h="479955">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 No.</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Particulars</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Water Consumption (KLPD)</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955">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Domestic</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955">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Industrial</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endParaRPr lang="en-US" sz="16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955">
                <a:tc>
                  <a:txBody>
                    <a:bodyPr vert="horz" wrap="square"/>
                    <a:lstStyle/>
                    <a:p>
                      <a:endParaRPr lang="en-US" sz="16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Process - Dilution / RO Reject / Washings</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13</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955">
                <a:tc>
                  <a:txBody>
                    <a:bodyPr vert="horz" wrap="square"/>
                    <a:lstStyle/>
                    <a:p>
                      <a:endParaRPr lang="en-US" sz="16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Cooling Tower Makeup Water</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168</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955">
                <a:tc>
                  <a:txBody>
                    <a:bodyPr vert="horz" wrap="square"/>
                    <a:lstStyle/>
                    <a:p>
                      <a:endParaRPr lang="en-US" sz="16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Boiler Makeup Water</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20</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955">
                <a:tc>
                  <a:txBody>
                    <a:bodyPr vert="horz" wrap="square"/>
                    <a:lstStyle/>
                    <a:p>
                      <a:endParaRPr lang="en-US" sz="16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Alkali Scrubber (Recycle Water)</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5</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955">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Gardening</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5.5</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955">
                <a:tc gridSpan="2">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Actual Water Requirement (KLPD)</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203</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0" y="482802"/>
            <a:ext cx="12191999" cy="861774"/>
          </a:xfrm>
          <a:prstGeom prst="rect">
            <a:avLst/>
          </a:prstGeom>
        </p:spPr>
        <p:txBody>
          <a:bodyPr wrap="square">
            <a:spAutoFit/>
          </a:bodyPr>
          <a:lstStyle/>
          <a:p>
            <a:r>
              <a:rPr lang="en-US" sz="2500" smtClean="0">
                <a:latin typeface="Cambria" panose="02040503050406030204" pitchFamily="18" charset="0"/>
              </a:rPr>
              <a:t>Source of Water is State Water tanker and the approval has been taken from the authority.</a:t>
            </a:r>
            <a:endParaRPr lang="en-US" sz="2500" strike="sngStrike">
              <a:solidFill>
                <a:srgbClr val="FF0000"/>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8"/>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341684050"/>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descr="C:\Users\Monika\Desktop\Revised Water Balance Chart 14 03 (2)jpg_Page1.jpg"/>
          <p:cNvPicPr/>
          <p:nvPr/>
        </p:nvPicPr>
        <p:blipFill>
          <a:blip r:embed="rId2"/>
          <a:srcRect t="5637"/>
          <a:stretch>
            <a:fillRect/>
          </a:stretch>
        </p:blipFill>
        <p:spPr bwMode="auto">
          <a:xfrm>
            <a:off x="1385887" y="482802"/>
            <a:ext cx="9780095" cy="6375198"/>
          </a:xfrm>
          <a:prstGeom prst="rect">
            <a:avLst/>
          </a:prstGeom>
          <a:noFill/>
          <a:ln w="3175">
            <a:solidFill>
              <a:schemeClr val="tx1"/>
            </a:solidFill>
            <a:miter lim="800000"/>
          </a:ln>
        </p:spPr>
      </p:pic>
      <p:sp>
        <p:nvSpPr>
          <p:cNvPr id="3" name="Rectangle 2"/>
          <p:cNvSpPr/>
          <p:nvPr/>
        </p:nvSpPr>
        <p:spPr>
          <a:xfrm>
            <a:off x="0" y="0"/>
            <a:ext cx="12191999" cy="477054"/>
          </a:xfrm>
          <a:prstGeom prst="rect">
            <a:avLst/>
          </a:prstGeom>
          <a:solidFill>
            <a:schemeClr val="accent2">
              <a:lumMod val="75000"/>
            </a:schemeClr>
          </a:solidFill>
        </p:spPr>
        <p:txBody>
          <a:bodyPr wrap="square">
            <a:spAutoFit/>
          </a:bodyPr>
          <a:lstStyle/>
          <a:p>
            <a:pPr lvl="1" algn="ctr"/>
            <a:r>
              <a:rPr lang="en-US" sz="2500" b="1">
                <a:solidFill>
                  <a:schemeClr val="bg1"/>
                </a:solidFill>
                <a:latin typeface="Cambria" panose="02040503050406030204" pitchFamily="18" charset="0"/>
              </a:rPr>
              <a:t>WATER BALANCE DIAGRAM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48"/>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81366496"/>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Table 1"/>
          <p:cNvGraphicFramePr>
            <a:graphicFrameLocks noGrp="1"/>
          </p:cNvGraphicFramePr>
          <p:nvPr>
            <p:extLst/>
          </p:nvPr>
        </p:nvGraphicFramePr>
        <p:xfrm>
          <a:off x="1671638" y="695665"/>
          <a:ext cx="8747371" cy="3404847"/>
        </p:xfrm>
        <a:graphic>
          <a:graphicData uri="http://schemas.openxmlformats.org/drawingml/2006/table">
            <a:tbl>
              <a:tblPr firstRow="1" firstCol="1" bandRow="1">
                <a:tableStyleId>{5C22544A-7EE6-4342-B048-85BDC9FD1C3A}</a:tableStyleId>
              </a:tblPr>
              <a:tblGrid>
                <a:gridCol w="766919"/>
                <a:gridCol w="2693976"/>
                <a:gridCol w="2997426"/>
                <a:gridCol w="2289050"/>
              </a:tblGrid>
              <a:tr h="337345">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 No.</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Particulars</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Water Consumption (KLPD)</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Treatment</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345">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Domestic Sewage</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1.6</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Septic Tank / Soak Pit</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345">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Utilities and Process</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endParaRPr lang="en-US" sz="16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endParaRPr lang="en-US" sz="16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345">
                <a:tc>
                  <a:txBody>
                    <a:bodyPr vert="horz" wrap="square"/>
                    <a:lstStyle/>
                    <a:p>
                      <a:endParaRPr lang="en-US" sz="16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Cooling Tower </a:t>
                      </a:r>
                      <a:r>
                        <a:rPr lang="en-US" sz="1600" smtClean="0">
                          <a:effectLst/>
                          <a:latin typeface="Cambria" panose="02040503050406030204" pitchFamily="18" charset="0"/>
                        </a:rPr>
                        <a:t>Blow down</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ETP</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345">
                <a:tc>
                  <a:txBody>
                    <a:bodyPr vert="horz" wrap="square"/>
                    <a:lstStyle/>
                    <a:p>
                      <a:endParaRPr lang="en-US" sz="16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Boiler </a:t>
                      </a:r>
                      <a:r>
                        <a:rPr lang="en-US" sz="1600" smtClean="0">
                          <a:effectLst/>
                          <a:latin typeface="Cambria" panose="02040503050406030204" pitchFamily="18" charset="0"/>
                        </a:rPr>
                        <a:t>Blow down</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ETP</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345">
                <a:tc>
                  <a:txBody>
                    <a:bodyPr vert="horz" wrap="square"/>
                    <a:lstStyle/>
                    <a:p>
                      <a:endParaRPr lang="en-US" sz="16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smtClean="0">
                          <a:effectLst/>
                          <a:latin typeface="Cambria" panose="02040503050406030204" pitchFamily="18" charset="0"/>
                        </a:rPr>
                        <a:t>Softener Regeneration</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ETP</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345">
                <a:tc>
                  <a:txBody>
                    <a:bodyPr vert="horz" wrap="square"/>
                    <a:lstStyle/>
                    <a:p>
                      <a:endParaRPr lang="en-US" sz="16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RO Reject</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4</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ETP</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345">
                <a:tc>
                  <a:txBody>
                    <a:bodyPr vert="horz" wrap="square"/>
                    <a:lstStyle/>
                    <a:p>
                      <a:endParaRPr lang="en-US" sz="16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Equipment Wash</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0.7</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ETP</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6087">
                <a:tc gridSpan="4">
                  <a:txBody>
                    <a:bodyPr vert="horz" wrap="square"/>
                    <a:lstStyle/>
                    <a:p>
                      <a:pPr marL="0" marR="0">
                        <a:lnSpc>
                          <a:spcPct val="115000"/>
                        </a:lnSpc>
                        <a:spcBef>
                          <a:spcPct val="0"/>
                        </a:spcBef>
                        <a:spcAft>
                          <a:spcPct val="0"/>
                        </a:spcAft>
                      </a:pPr>
                      <a:r>
                        <a:rPr lang="en-US" sz="1600">
                          <a:effectLst/>
                          <a:latin typeface="Cambria" panose="02040503050406030204" pitchFamily="18" charset="0"/>
                        </a:rPr>
                        <a:t>The total waste water generation is 10.7 KLPD which will be treated in our in-house ETP and this treated water will be re-used in the scrubber and for gardening prupose</a:t>
                      </a:r>
                      <a:endParaRPr lang="en-US" sz="16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c hMerge="1">
                  <a:txBody>
                    <a:bodyPr vert="horz" wrap="square"/>
                    <a:lstStyle/>
                    <a:p>
                      <a:endParaRPr lang="en-US"/>
                    </a:p>
                  </a:txBody>
                  <a:tcPr/>
                </a:tc>
                <a:tc hMerge="1">
                  <a:txBody>
                    <a:bodyPr vert="horz" wrap="square"/>
                    <a:lstStyle/>
                    <a:p>
                      <a:endParaRPr lang="en-US"/>
                    </a:p>
                  </a:txBody>
                  <a:tcPr/>
                </a:tc>
              </a:tr>
            </a:tbl>
          </a:graphicData>
        </a:graphic>
      </p:graphicFrame>
      <p:sp>
        <p:nvSpPr>
          <p:cNvPr id="3" name="Rectangle 2"/>
          <p:cNvSpPr/>
          <p:nvPr/>
        </p:nvSpPr>
        <p:spPr>
          <a:xfrm>
            <a:off x="0" y="0"/>
            <a:ext cx="12191999" cy="477054"/>
          </a:xfrm>
          <a:prstGeom prst="rect">
            <a:avLst/>
          </a:prstGeom>
          <a:solidFill>
            <a:schemeClr val="accent2">
              <a:lumMod val="75000"/>
            </a:schemeClr>
          </a:solidFill>
        </p:spPr>
        <p:txBody>
          <a:bodyPr wrap="square">
            <a:spAutoFit/>
          </a:bodyPr>
          <a:lstStyle/>
          <a:p>
            <a:pPr lvl="1" algn="ctr"/>
            <a:r>
              <a:rPr lang="en-US" sz="2500" b="1">
                <a:solidFill>
                  <a:schemeClr val="bg1"/>
                </a:solidFill>
                <a:latin typeface="Cambria" panose="02040503050406030204" pitchFamily="18" charset="0"/>
              </a:rPr>
              <a:t>WASTE WATER GENERATION AND MANAGEMENT</a:t>
            </a:r>
          </a:p>
        </p:txBody>
      </p:sp>
      <p:sp>
        <p:nvSpPr>
          <p:cNvPr id="4" name="Rectangle 3"/>
          <p:cNvSpPr/>
          <p:nvPr/>
        </p:nvSpPr>
        <p:spPr>
          <a:xfrm>
            <a:off x="371474" y="4344629"/>
            <a:ext cx="11558589" cy="2239074"/>
          </a:xfrm>
          <a:prstGeom prst="rect">
            <a:avLst/>
          </a:prstGeom>
        </p:spPr>
        <p:txBody>
          <a:bodyPr wrap="square">
            <a:spAutoFit/>
          </a:bodyPr>
          <a:lstStyle/>
          <a:p>
            <a:pPr marL="342900" marR="60960" lvl="0" indent="-342900">
              <a:lnSpc>
                <a:spcPct val="115000"/>
              </a:lnSpc>
              <a:spcBef>
                <a:spcPct val="0"/>
              </a:spcBef>
              <a:spcAft>
                <a:spcPct val="0"/>
              </a:spcAft>
              <a:buFont typeface="Arial" pitchFamily="34" charset="0"/>
              <a:buChar char="•"/>
            </a:pPr>
            <a:r>
              <a:rPr lang="en-US">
                <a:solidFill>
                  <a:srgbClr val="000000"/>
                </a:solidFill>
                <a:latin typeface="Cambria" panose="02040503050406030204" pitchFamily="18" charset="0"/>
                <a:ea typeface="Times New Roman" panose="02020603050405020304" pitchFamily="18" charset="0"/>
              </a:rPr>
              <a:t>Domestic sewage to be treated in septic tank and disposed in soak pit.</a:t>
            </a:r>
            <a:endParaRPr lang="en-US" sz="2800">
              <a:latin typeface="Times New Roman" panose="02020603050405020304" pitchFamily="18" charset="0"/>
              <a:ea typeface="Times New Roman" panose="02020603050405020304" pitchFamily="18" charset="0"/>
            </a:endParaRPr>
          </a:p>
          <a:p>
            <a:pPr marL="342900" marR="60960" lvl="0" indent="-342900">
              <a:lnSpc>
                <a:spcPct val="115000"/>
              </a:lnSpc>
              <a:spcBef>
                <a:spcPct val="0"/>
              </a:spcBef>
              <a:spcAft>
                <a:spcPct val="0"/>
              </a:spcAft>
              <a:buFont typeface="Arial" pitchFamily="34" charset="0"/>
              <a:buChar char="•"/>
            </a:pPr>
            <a:r>
              <a:rPr lang="en-US">
                <a:solidFill>
                  <a:srgbClr val="000000"/>
                </a:solidFill>
                <a:latin typeface="Cambria" panose="02040503050406030204" pitchFamily="18" charset="0"/>
                <a:ea typeface="Times New Roman" panose="02020603050405020304" pitchFamily="18" charset="0"/>
              </a:rPr>
              <a:t>The blow down from boiler and circulating cooling water system will be process in ETP.</a:t>
            </a:r>
            <a:endParaRPr lang="en-US" sz="2800">
              <a:latin typeface="Times New Roman" panose="02020603050405020304" pitchFamily="18" charset="0"/>
              <a:ea typeface="Times New Roman" panose="02020603050405020304" pitchFamily="18" charset="0"/>
            </a:endParaRPr>
          </a:p>
          <a:p>
            <a:pPr marL="342900" marR="60960" lvl="0" indent="-342900">
              <a:lnSpc>
                <a:spcPct val="115000"/>
              </a:lnSpc>
              <a:spcBef>
                <a:spcPct val="0"/>
              </a:spcBef>
              <a:spcAft>
                <a:spcPct val="0"/>
              </a:spcAft>
              <a:buFont typeface="Arial" pitchFamily="34" charset="0"/>
              <a:buChar char="•"/>
            </a:pPr>
            <a:r>
              <a:rPr lang="en-US">
                <a:solidFill>
                  <a:srgbClr val="000000"/>
                </a:solidFill>
                <a:latin typeface="Cambria" panose="02040503050406030204" pitchFamily="18" charset="0"/>
                <a:ea typeface="Times New Roman" panose="02020603050405020304" pitchFamily="18" charset="0"/>
              </a:rPr>
              <a:t>The entire process effluent will be treated in ETP and the treated water will be used in Alkali Scrubber and Gardening.</a:t>
            </a:r>
            <a:endParaRPr lang="en-US" sz="2800">
              <a:latin typeface="Times New Roman" panose="02020603050405020304" pitchFamily="18" charset="0"/>
              <a:ea typeface="Times New Roman" panose="02020603050405020304" pitchFamily="18" charset="0"/>
            </a:endParaRPr>
          </a:p>
          <a:p>
            <a:pPr marL="342900" marR="60960" lvl="0" indent="-342900">
              <a:lnSpc>
                <a:spcPct val="115000"/>
              </a:lnSpc>
              <a:spcBef>
                <a:spcPct val="0"/>
              </a:spcBef>
              <a:spcAft>
                <a:spcPct val="0"/>
              </a:spcAft>
              <a:buFont typeface="Arial" pitchFamily="34" charset="0"/>
              <a:buChar char="•"/>
            </a:pPr>
            <a:r>
              <a:rPr lang="en-US">
                <a:solidFill>
                  <a:srgbClr val="000000"/>
                </a:solidFill>
                <a:latin typeface="Cambria" panose="02040503050406030204" pitchFamily="18" charset="0"/>
                <a:ea typeface="Times New Roman" panose="02020603050405020304" pitchFamily="18" charset="0"/>
              </a:rPr>
              <a:t>The facilities will be operated with zero effluent discharge.</a:t>
            </a:r>
            <a:endParaRPr lang="en-US" sz="2800">
              <a:latin typeface="Times New Roman" panose="02020603050405020304" pitchFamily="18" charset="0"/>
              <a:ea typeface="Times New Roman" panose="02020603050405020304" pitchFamily="18" charset="0"/>
            </a:endParaRPr>
          </a:p>
          <a:p>
            <a:pPr marL="285750" indent="-285750">
              <a:buFont typeface="Arial" pitchFamily="34" charset="0"/>
              <a:buChar char="•"/>
            </a:pPr>
            <a:r>
              <a:rPr lang="en-US">
                <a:solidFill>
                  <a:srgbClr val="000000"/>
                </a:solidFill>
                <a:latin typeface="Cambria" panose="02040503050406030204" pitchFamily="18" charset="0"/>
                <a:ea typeface="Times New Roman" panose="02020603050405020304" pitchFamily="18" charset="0"/>
                <a:cs typeface="Times New Roman" panose="02020603050405020304" pitchFamily="18" charset="0"/>
              </a:rPr>
              <a:t>Online effluent quality monitoring system to be installed at the outlet of the unit for measurement of the parameters flow, pH, COD, BOD &amp; TSS etc. and transmission of online data to SPCB and CPCB to be done. </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8"/>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417483859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4" name="Google Shape;326;p35"/>
          <p:cNvSpPr txBox="1"/>
          <p:nvPr/>
        </p:nvSpPr>
        <p:spPr>
          <a:xfrm>
            <a:off x="0" y="1"/>
            <a:ext cx="12192000" cy="477013"/>
          </a:xfrm>
          <a:prstGeom prst="rect">
            <a:avLst/>
          </a:prstGeom>
          <a:solidFill>
            <a:schemeClr val="accent2">
              <a:lumMod val="75000"/>
            </a:schemeClr>
          </a:solidFill>
        </p:spPr>
        <p:txBody>
          <a:bodyPr wrap="square">
            <a:spAutoFit/>
          </a:bodyPr>
          <a:lstStyle>
            <a:defPPr>
              <a:defRPr lang="en-US"/>
            </a:defPPr>
            <a:lvl1pPr algn="ctr">
              <a:defRPr sz="2500" b="1">
                <a:solidFill>
                  <a:schemeClr val="bg1"/>
                </a:solidFill>
                <a:latin typeface="Cambria" panose="02040503050406030204" pitchFamily="18" charset="0"/>
                <a:cs typeface="Arial" pitchFamily="34" charset="0"/>
              </a:defRPr>
            </a:lvl1pPr>
          </a:lstStyle>
          <a:p>
            <a:r>
              <a:rPr lang="en-US">
                <a:sym typeface="Cambria"/>
              </a:rPr>
              <a:t>WIND ROSE DIAGRAM</a:t>
            </a:r>
            <a:endParaRPr>
              <a:sym typeface="Cambria"/>
            </a:endParaRPr>
          </a:p>
        </p:txBody>
      </p:sp>
      <p:sp>
        <p:nvSpPr>
          <p:cNvPr id="5" name="Google Shape;329;p35"/>
          <p:cNvSpPr/>
          <p:nvPr/>
        </p:nvSpPr>
        <p:spPr>
          <a:xfrm>
            <a:off x="7881869" y="806004"/>
            <a:ext cx="3522141" cy="507641"/>
          </a:xfrm>
          <a:prstGeom prst="rect">
            <a:avLst/>
          </a:prstGeom>
          <a:noFill/>
          <a:ln>
            <a:noFill/>
          </a:ln>
        </p:spPr>
        <p:txBody>
          <a:bodyPr spcFirstLastPara="1" wrap="square" lIns="91425" tIns="45700" rIns="91425" bIns="45700" anchor="t" anchorCtr="0">
            <a:noAutofit/>
          </a:bodyPr>
          <a:lstStyle/>
          <a:p>
            <a:r>
              <a:rPr lang="en-US" b="1" u="sng">
                <a:solidFill>
                  <a:schemeClr val="dk1"/>
                </a:solidFill>
                <a:latin typeface="Cambria"/>
                <a:ea typeface="Cambria"/>
                <a:cs typeface="Cambria"/>
                <a:sym typeface="Cambria"/>
              </a:rPr>
              <a:t>Period</a:t>
            </a:r>
            <a:r>
              <a:rPr lang="en-US" b="1" u="sng" smtClean="0">
                <a:solidFill>
                  <a:schemeClr val="dk1"/>
                </a:solidFill>
                <a:latin typeface="Cambria"/>
                <a:ea typeface="Cambria"/>
                <a:cs typeface="Cambria"/>
                <a:sym typeface="Cambria"/>
              </a:rPr>
              <a:t>: DEC 2023-FEB 2024</a:t>
            </a:r>
            <a:endParaRPr u="sng">
              <a:solidFill>
                <a:schemeClr val="dk1"/>
              </a:solidFill>
              <a:latin typeface="Cambria"/>
              <a:ea typeface="Cambria"/>
              <a:cs typeface="Cambria"/>
              <a:sym typeface="Cambri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l="7225" t="5510" r="8779" b="4030"/>
          <a:stretch>
            <a:fillRect/>
          </a:stretch>
        </p:blipFill>
        <p:spPr>
          <a:xfrm>
            <a:off x="0" y="477014"/>
            <a:ext cx="5772151" cy="638098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3487301"/>
              </p:ext>
            </p:extLst>
          </p:nvPr>
        </p:nvGraphicFramePr>
        <p:xfrm>
          <a:off x="5772151" y="1608931"/>
          <a:ext cx="6285706" cy="3470148"/>
        </p:xfrm>
        <a:graphic>
          <a:graphicData uri="http://schemas.openxmlformats.org/drawingml/2006/table">
            <a:tbl>
              <a:tblPr firstRow="1">
                <a:tableStyleId>{5C22544A-7EE6-4342-B048-85BDC9FD1C3A}</a:tableStyleId>
              </a:tblPr>
              <a:tblGrid>
                <a:gridCol w="890310"/>
                <a:gridCol w="690198"/>
                <a:gridCol w="1191754"/>
                <a:gridCol w="1191754"/>
                <a:gridCol w="1191754"/>
                <a:gridCol w="1129936"/>
              </a:tblGrid>
              <a:tr h="359410">
                <a:tc rowSpan="2">
                  <a:txBody>
                    <a:bodyPr vert="horz" wrap="square"/>
                    <a:lstStyle/>
                    <a:p>
                      <a:pPr algn="ctr">
                        <a:lnSpc>
                          <a:spcPct val="115000"/>
                        </a:lnSpc>
                      </a:pPr>
                      <a:r>
                        <a:rPr lang="en-US" sz="1800" b="1">
                          <a:effectLst/>
                          <a:latin typeface="Cambria" panose="02040503050406030204" pitchFamily="18" charset="0"/>
                        </a:rPr>
                        <a:t>Months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vert="horz" wrap="square"/>
                    <a:lstStyle/>
                    <a:p>
                      <a:pPr algn="ctr">
                        <a:lnSpc>
                          <a:spcPct val="115000"/>
                        </a:lnSpc>
                      </a:pPr>
                      <a:r>
                        <a:rPr lang="en-US" sz="1800" b="1">
                          <a:effectLst/>
                          <a:latin typeface="Cambria" panose="02040503050406030204" pitchFamily="18" charset="0"/>
                        </a:rPr>
                        <a:t>Temp (°C)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c>
                  <a:txBody>
                    <a:bodyPr vert="horz" wrap="square"/>
                    <a:lstStyle/>
                    <a:p>
                      <a:pPr algn="ctr">
                        <a:lnSpc>
                          <a:spcPct val="115000"/>
                        </a:lnSpc>
                      </a:pPr>
                      <a:r>
                        <a:rPr lang="en-US" sz="1800" b="1">
                          <a:effectLst/>
                          <a:latin typeface="Cambria" panose="02040503050406030204" pitchFamily="18" charset="0"/>
                        </a:rPr>
                        <a:t>Relative Humidity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1">
                          <a:effectLst/>
                          <a:latin typeface="Cambria" panose="02040503050406030204" pitchFamily="18" charset="0"/>
                        </a:rPr>
                        <a:t>Average wind speed (Km/h)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vert="horz" wrap="square"/>
                    <a:lstStyle/>
                    <a:p>
                      <a:pPr algn="ctr">
                        <a:lnSpc>
                          <a:spcPct val="115000"/>
                        </a:lnSpc>
                      </a:pPr>
                      <a:r>
                        <a:rPr lang="en-US" sz="1800" b="1">
                          <a:effectLst/>
                          <a:latin typeface="Cambria" panose="02040503050406030204" pitchFamily="18" charset="0"/>
                        </a:rPr>
                        <a:t>Total Rainfall (mm)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934">
                <a:tc vMerge="1">
                  <a:txBody>
                    <a:bodyPr vert="horz" wrap="square"/>
                    <a:lstStyle/>
                    <a:p>
                      <a:endParaRPr lang="en-US"/>
                    </a:p>
                  </a:txBody>
                  <a:tcPr/>
                </a:tc>
                <a:tc>
                  <a:txBody>
                    <a:bodyPr vert="horz" wrap="square"/>
                    <a:lstStyle/>
                    <a:p>
                      <a:pPr algn="ctr">
                        <a:lnSpc>
                          <a:spcPct val="115000"/>
                        </a:lnSpc>
                      </a:pPr>
                      <a:r>
                        <a:rPr lang="en-US" sz="1800" b="1">
                          <a:effectLst/>
                          <a:latin typeface="Cambria" panose="02040503050406030204" pitchFamily="18" charset="0"/>
                        </a:rPr>
                        <a:t>Max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algn="ctr">
                        <a:lnSpc>
                          <a:spcPct val="115000"/>
                        </a:lnSpc>
                      </a:pPr>
                      <a:r>
                        <a:rPr lang="en-US" sz="1800" b="1">
                          <a:effectLst/>
                          <a:latin typeface="Cambria" panose="02040503050406030204" pitchFamily="18" charset="0"/>
                        </a:rPr>
                        <a:t>Min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algn="ctr">
                        <a:lnSpc>
                          <a:spcPct val="115000"/>
                        </a:lnSpc>
                      </a:pPr>
                      <a:r>
                        <a:rPr lang="en-US" sz="1800" b="1">
                          <a:effectLst/>
                          <a:latin typeface="Cambria" panose="02040503050406030204" pitchFamily="18" charset="0"/>
                        </a:rPr>
                        <a:t>Average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algn="ctr">
                        <a:lnSpc>
                          <a:spcPct val="115000"/>
                        </a:lnSpc>
                      </a:pPr>
                      <a:r>
                        <a:rPr lang="en-US" sz="1800" b="1">
                          <a:effectLst/>
                          <a:latin typeface="Cambria" panose="02040503050406030204" pitchFamily="18" charset="0"/>
                        </a:rPr>
                        <a:t>Average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vert="horz" wrap="square"/>
                    <a:lstStyle/>
                    <a:p>
                      <a:endParaRPr lang="en-US"/>
                    </a:p>
                  </a:txBody>
                  <a:tcPr/>
                </a:tc>
              </a:tr>
              <a:tr h="199390">
                <a:tc>
                  <a:txBody>
                    <a:bodyPr vert="horz" wrap="square"/>
                    <a:lstStyle/>
                    <a:p>
                      <a:pPr algn="ctr">
                        <a:lnSpc>
                          <a:spcPct val="115000"/>
                        </a:lnSpc>
                      </a:pPr>
                      <a:r>
                        <a:rPr lang="en-US" sz="1800" b="1">
                          <a:effectLst/>
                          <a:latin typeface="Cambria" panose="02040503050406030204" pitchFamily="18" charset="0"/>
                        </a:rPr>
                        <a:t>Dec. 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algn="ctr">
                        <a:lnSpc>
                          <a:spcPct val="115000"/>
                        </a:lnSpc>
                      </a:pPr>
                      <a:r>
                        <a:rPr lang="en-US" sz="1800" b="0" smtClean="0">
                          <a:effectLst/>
                          <a:latin typeface="Cambria" panose="02040503050406030204" pitchFamily="18" charset="0"/>
                        </a:rPr>
                        <a:t>27</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18</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46</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9.5</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10.63</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75">
                <a:tc>
                  <a:txBody>
                    <a:bodyPr vert="horz" wrap="square"/>
                    <a:lstStyle/>
                    <a:p>
                      <a:pPr algn="ctr">
                        <a:lnSpc>
                          <a:spcPct val="115000"/>
                        </a:lnSpc>
                      </a:pPr>
                      <a:r>
                        <a:rPr lang="en-US" sz="1800" b="1">
                          <a:effectLst/>
                          <a:latin typeface="Cambria" panose="02040503050406030204" pitchFamily="18" charset="0"/>
                        </a:rPr>
                        <a:t>Jan. 2024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algn="ctr">
                        <a:lnSpc>
                          <a:spcPct val="115000"/>
                        </a:lnSpc>
                      </a:pPr>
                      <a:r>
                        <a:rPr lang="en-US" sz="1800" b="0" smtClean="0">
                          <a:effectLst/>
                          <a:latin typeface="Cambria" panose="02040503050406030204" pitchFamily="18" charset="0"/>
                        </a:rPr>
                        <a:t>28</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16</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40</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8.8</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7.77</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275">
                <a:tc>
                  <a:txBody>
                    <a:bodyPr vert="horz" wrap="square"/>
                    <a:lstStyle/>
                    <a:p>
                      <a:pPr algn="ctr">
                        <a:lnSpc>
                          <a:spcPct val="115000"/>
                        </a:lnSpc>
                      </a:pPr>
                      <a:r>
                        <a:rPr lang="en-US" sz="1800" b="1">
                          <a:effectLst/>
                          <a:latin typeface="Cambria" panose="02040503050406030204" pitchFamily="18" charset="0"/>
                        </a:rPr>
                        <a:t>Feb. 2024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algn="ctr">
                        <a:lnSpc>
                          <a:spcPct val="115000"/>
                        </a:lnSpc>
                      </a:pPr>
                      <a:r>
                        <a:rPr lang="en-US" sz="1800" b="0" smtClean="0">
                          <a:effectLst/>
                          <a:latin typeface="Cambria" panose="02040503050406030204" pitchFamily="18" charset="0"/>
                        </a:rPr>
                        <a:t>31</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19</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46</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10.5</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6.05</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9234378"/>
      </p:ext>
    </p:extLst>
  </p:cSld>
  <p:clrMapOvr>
    <a:overrideClrMapping bg1="lt1" tx1="dk1" bg2="lt2" tx2="dk2" accent1="accent1" accent2="accent2" accent3="accent3" accent4="accent4" accent5="accent5" accent6="accent6" hlink="hlink" folHlink="folHlink"/>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0" y="-592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rPr>
              <a:t>AMBIDENT AIR QUALITY </a:t>
            </a:r>
            <a:r>
              <a:rPr lang="en-US" sz="2500" b="1">
                <a:solidFill>
                  <a:schemeClr val="bg1"/>
                </a:solidFill>
                <a:latin typeface="Cambria" panose="02040503050406030204" pitchFamily="18" charset="0"/>
                <a:cs typeface="Arial" pitchFamily="34" charset="0"/>
                <a:sym typeface="Cambria"/>
              </a:rPr>
              <a:t>MONITORING MAP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128" y="497090"/>
            <a:ext cx="9669354" cy="6160885"/>
          </a:xfrm>
          <a:prstGeom prst="rect">
            <a:avLst/>
          </a:prstGeom>
          <a:ln>
            <a:solidFill>
              <a:schemeClr val="tx2"/>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141951822"/>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aphicFrame>
        <p:nvGraphicFramePr>
          <p:cNvPr id="3" name="Table 2"/>
          <p:cNvGraphicFramePr>
            <a:graphicFrameLocks noGrp="1"/>
          </p:cNvGraphicFramePr>
          <p:nvPr>
            <p:extLst>
              <p:ext uri="{D42A27DB-BD31-4B8C-83A1-F6EECF244321}">
                <p14:modId xmlns:p14="http://schemas.microsoft.com/office/powerpoint/2010/main" val="3727002854"/>
              </p:ext>
            </p:extLst>
          </p:nvPr>
        </p:nvGraphicFramePr>
        <p:xfrm>
          <a:off x="571501" y="4391697"/>
          <a:ext cx="10315574" cy="2200999"/>
        </p:xfrm>
        <a:graphic>
          <a:graphicData uri="http://schemas.openxmlformats.org/drawingml/2006/table">
            <a:tbl>
              <a:tblPr firstRow="1" bandRow="1">
                <a:tableStyleId>{5C22544A-7EE6-4342-B048-85BDC9FD1C3A}</a:tableStyleId>
              </a:tblPr>
              <a:tblGrid>
                <a:gridCol w="2242912"/>
                <a:gridCol w="5915071"/>
                <a:gridCol w="2157591"/>
              </a:tblGrid>
              <a:tr h="463639">
                <a:tc>
                  <a:txBody>
                    <a:bodyPr vert="horz" wrap="square"/>
                    <a:lstStyle/>
                    <a:p>
                      <a:pPr marL="0" marR="0" lvl="0" indent="0" algn="ctr" rtl="0">
                        <a:lnSpc>
                          <a:spcPct val="100000"/>
                        </a:lnSpc>
                        <a:spcBef>
                          <a:spcPct val="0"/>
                        </a:spcBef>
                        <a:spcAft>
                          <a:spcPct val="0"/>
                        </a:spcAft>
                        <a:buNone/>
                      </a:pPr>
                      <a:r>
                        <a:rPr lang="en-US" sz="1800" b="1">
                          <a:latin typeface="Cambria" panose="02040503050406030204" pitchFamily="18" charset="0"/>
                          <a:ea typeface="Cambria"/>
                          <a:cs typeface="Cambria"/>
                          <a:sym typeface="Cambria"/>
                        </a:rPr>
                        <a:t>Parameters</a:t>
                      </a:r>
                      <a:endParaRPr sz="1800">
                        <a:latin typeface="Cambria" panose="02040503050406030204" pitchFamily="18" charset="0"/>
                        <a:ea typeface="Cambria"/>
                        <a:cs typeface="Cambria"/>
                        <a:sym typeface="Cambria"/>
                      </a:endParaRPr>
                    </a:p>
                  </a:txBody>
                  <a:tcPr marL="49700" marR="497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lvl="0" indent="0" algn="ctr" rtl="0">
                        <a:lnSpc>
                          <a:spcPct val="100000"/>
                        </a:lnSpc>
                        <a:spcBef>
                          <a:spcPct val="0"/>
                        </a:spcBef>
                        <a:spcAft>
                          <a:spcPct val="0"/>
                        </a:spcAft>
                        <a:buNone/>
                      </a:pPr>
                      <a:r>
                        <a:rPr lang="en-US" sz="1800" b="1">
                          <a:latin typeface="Cambria" panose="02040503050406030204" pitchFamily="18" charset="0"/>
                          <a:ea typeface="Cambria"/>
                          <a:cs typeface="Cambria"/>
                          <a:sym typeface="Cambria"/>
                        </a:rPr>
                        <a:t>Description</a:t>
                      </a:r>
                      <a:endParaRPr sz="1800">
                        <a:latin typeface="Cambria" panose="02040503050406030204" pitchFamily="18" charset="0"/>
                        <a:ea typeface="Cambria"/>
                        <a:cs typeface="Cambria"/>
                        <a:sym typeface="Cambria"/>
                      </a:endParaRPr>
                    </a:p>
                  </a:txBody>
                  <a:tcPr marL="49700" marR="49700" marT="0" marB="0" anchor="ctr">
                    <a:lnT w="12700" cap="flat" cmpd="sng" algn="ctr">
                      <a:solidFill>
                        <a:schemeClr val="tx1"/>
                      </a:solidFill>
                      <a:prstDash val="solid"/>
                      <a:round/>
                      <a:headEnd type="none" w="med" len="med"/>
                      <a:tailEnd type="none" w="med" len="med"/>
                    </a:lnT>
                  </a:tcPr>
                </a:tc>
                <a:tc>
                  <a:txBody>
                    <a:bodyPr vert="horz" wrap="square"/>
                    <a:lstStyle/>
                    <a:p>
                      <a:pPr marL="0" marR="0" lvl="0" indent="0" algn="ctr" rtl="0">
                        <a:lnSpc>
                          <a:spcPct val="100000"/>
                        </a:lnSpc>
                        <a:spcBef>
                          <a:spcPct val="0"/>
                        </a:spcBef>
                        <a:spcAft>
                          <a:spcPct val="0"/>
                        </a:spcAft>
                        <a:buNone/>
                      </a:pPr>
                      <a:r>
                        <a:rPr lang="en-US" sz="1800" b="1" smtClean="0">
                          <a:latin typeface="Cambria" panose="02040503050406030204" pitchFamily="18" charset="0"/>
                          <a:ea typeface="Cambria"/>
                          <a:cs typeface="Cambria"/>
                          <a:sym typeface="Cambria"/>
                        </a:rPr>
                        <a:t>Permissible</a:t>
                      </a:r>
                      <a:r>
                        <a:rPr lang="en-US" sz="1800" b="1" baseline="0">
                          <a:latin typeface="Cambria" panose="02040503050406030204" pitchFamily="18" charset="0"/>
                          <a:ea typeface="Cambria"/>
                          <a:cs typeface="Cambria"/>
                          <a:sym typeface="Cambria"/>
                        </a:rPr>
                        <a:t> </a:t>
                      </a:r>
                      <a:r>
                        <a:rPr lang="en-US" sz="1800" b="1" smtClean="0">
                          <a:latin typeface="Cambria" panose="02040503050406030204" pitchFamily="18" charset="0"/>
                          <a:ea typeface="Cambria"/>
                          <a:cs typeface="Cambria"/>
                          <a:sym typeface="Cambria"/>
                        </a:rPr>
                        <a:t>Level</a:t>
                      </a:r>
                      <a:endParaRPr sz="1800">
                        <a:latin typeface="Cambria" panose="02040503050406030204" pitchFamily="18" charset="0"/>
                        <a:ea typeface="Cambria"/>
                        <a:cs typeface="Cambria"/>
                        <a:sym typeface="Cambria"/>
                      </a:endParaRPr>
                    </a:p>
                  </a:txBody>
                  <a:tcPr marL="49700" marR="497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vert="horz" wrap="square"/>
                    <a:lstStyle/>
                    <a:p>
                      <a:r>
                        <a:rPr lang="en-US" sz="1800" b="0" smtClean="0">
                          <a:latin typeface="Cambria" panose="02040503050406030204" pitchFamily="18" charset="0"/>
                        </a:rPr>
                        <a:t>Ambient Air Quality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PM </a:t>
                      </a:r>
                      <a:r>
                        <a:rPr kumimoji="0" lang="en-US" sz="1800" b="1" kern="1200" baseline="-25000" smtClean="0">
                          <a:solidFill>
                            <a:schemeClr val="tx1"/>
                          </a:solidFill>
                          <a:latin typeface="Cambria" panose="02040503050406030204" pitchFamily="18" charset="0"/>
                          <a:ea typeface="+mn-ea"/>
                          <a:cs typeface="+mn-cs"/>
                        </a:rPr>
                        <a:t>10</a:t>
                      </a:r>
                      <a:r>
                        <a:rPr kumimoji="0" lang="en-US" sz="1800" b="1" kern="1200" baseline="0" smtClean="0">
                          <a:solidFill>
                            <a:schemeClr val="tx1"/>
                          </a:solidFill>
                          <a:latin typeface="Cambria" panose="02040503050406030204" pitchFamily="18" charset="0"/>
                          <a:ea typeface="+mn-ea"/>
                          <a:cs typeface="+mn-cs"/>
                        </a:rPr>
                        <a:t> </a:t>
                      </a:r>
                      <a:r>
                        <a:rPr kumimoji="0" lang="en-US" sz="1800" b="1" kern="1200" smtClean="0">
                          <a:solidFill>
                            <a:schemeClr val="tx1"/>
                          </a:solidFill>
                          <a:latin typeface="Cambria" panose="02040503050406030204" pitchFamily="18" charset="0"/>
                          <a:ea typeface="+mn-ea"/>
                          <a:cs typeface="+mn-cs"/>
                        </a:rPr>
                        <a:t>- 52µg/</a:t>
                      </a:r>
                      <a:r>
                        <a:rPr lang="en-US" sz="1800" b="1" kern="1200" smtClean="0">
                          <a:solidFill>
                            <a:schemeClr val="tx1"/>
                          </a:solidFill>
                          <a:latin typeface="Cambria" panose="02040503050406030204" pitchFamily="18" charset="0"/>
                          <a:ea typeface="+mn-ea"/>
                          <a:cs typeface="Calibri" panose="020f0502020204030204" pitchFamily="34" charset="0"/>
                        </a:rPr>
                        <a:t>m</a:t>
                      </a:r>
                      <a:r>
                        <a:rPr lang="en-US" sz="1800" b="1" kern="1200" baseline="30000" smtClean="0">
                          <a:solidFill>
                            <a:schemeClr val="tx1"/>
                          </a:solidFill>
                          <a:latin typeface="Cambria" panose="02040503050406030204" pitchFamily="18" charset="0"/>
                          <a:ea typeface="+mn-ea"/>
                          <a:cs typeface="Calibri" panose="020f0502020204030204" pitchFamily="34" charset="0"/>
                        </a:rPr>
                        <a:t>3</a:t>
                      </a:r>
                      <a:r>
                        <a:rPr kumimoji="0" lang="en-US" sz="1800" b="1" kern="1200" smtClean="0">
                          <a:solidFill>
                            <a:schemeClr val="tx1"/>
                          </a:solidFill>
                          <a:latin typeface="Cambria" panose="02040503050406030204" pitchFamily="18" charset="0"/>
                          <a:ea typeface="+mn-ea"/>
                          <a:cs typeface="+mn-cs"/>
                        </a:rPr>
                        <a:t> and 79µg/</a:t>
                      </a:r>
                      <a:r>
                        <a:rPr lang="en-US" sz="1800" b="1" kern="1200" smtClean="0">
                          <a:solidFill>
                            <a:schemeClr val="tx1"/>
                          </a:solidFill>
                          <a:latin typeface="Cambria" panose="02040503050406030204" pitchFamily="18" charset="0"/>
                          <a:ea typeface="+mn-ea"/>
                          <a:cs typeface="Calibri" panose="020f0502020204030204" pitchFamily="34" charset="0"/>
                        </a:rPr>
                        <a:t>m</a:t>
                      </a:r>
                      <a:r>
                        <a:rPr lang="en-US" sz="1800" b="1" kern="1200" baseline="30000" smtClean="0">
                          <a:solidFill>
                            <a:schemeClr val="tx1"/>
                          </a:solidFill>
                          <a:latin typeface="Cambria" panose="02040503050406030204" pitchFamily="18" charset="0"/>
                          <a:ea typeface="+mn-ea"/>
                          <a:cs typeface="Calibri" panose="020f0502020204030204" pitchFamily="34" charset="0"/>
                        </a:rPr>
                        <a:t>3</a:t>
                      </a:r>
                      <a:r>
                        <a:rPr kumimoji="0" lang="en-US" sz="1800" b="1" kern="1200" smtClean="0">
                          <a:solidFill>
                            <a:schemeClr val="tx1"/>
                          </a:solidFill>
                          <a:latin typeface="Cambria" panose="02040503050406030204" pitchFamily="18" charset="0"/>
                          <a:ea typeface="+mn-ea"/>
                          <a:cs typeface="+mn-cs"/>
                        </a:rPr>
                        <a:t> </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PM </a:t>
                      </a:r>
                      <a:r>
                        <a:rPr kumimoji="0" lang="en-US" sz="1800" b="1" kern="1200" baseline="-25000" smtClean="0">
                          <a:solidFill>
                            <a:schemeClr val="tx1"/>
                          </a:solidFill>
                          <a:latin typeface="Cambria" panose="02040503050406030204" pitchFamily="18" charset="0"/>
                          <a:ea typeface="+mn-ea"/>
                          <a:cs typeface="+mn-cs"/>
                        </a:rPr>
                        <a:t>2.5</a:t>
                      </a:r>
                      <a:r>
                        <a:rPr kumimoji="0" lang="en-US" sz="1800" b="1" kern="1200" baseline="0" smtClean="0">
                          <a:solidFill>
                            <a:schemeClr val="tx1"/>
                          </a:solidFill>
                          <a:latin typeface="Cambria" panose="02040503050406030204" pitchFamily="18" charset="0"/>
                          <a:ea typeface="+mn-ea"/>
                          <a:cs typeface="+mn-cs"/>
                        </a:rPr>
                        <a:t> - 25</a:t>
                      </a:r>
                      <a:r>
                        <a:rPr kumimoji="0" lang="en-US" sz="1800" b="1" kern="1200" smtClean="0">
                          <a:solidFill>
                            <a:schemeClr val="tx1"/>
                          </a:solidFill>
                          <a:latin typeface="Cambria" panose="02040503050406030204" pitchFamily="18" charset="0"/>
                          <a:ea typeface="+mn-ea"/>
                          <a:cs typeface="+mn-cs"/>
                        </a:rPr>
                        <a:t>µg/</a:t>
                      </a:r>
                      <a:r>
                        <a:rPr lang="en-US" sz="1800" b="1" kern="1200" smtClean="0">
                          <a:solidFill>
                            <a:schemeClr val="tx1"/>
                          </a:solidFill>
                          <a:latin typeface="Cambria" panose="02040503050406030204" pitchFamily="18" charset="0"/>
                          <a:ea typeface="+mn-ea"/>
                          <a:cs typeface="Calibri" panose="020f0502020204030204" pitchFamily="34" charset="0"/>
                        </a:rPr>
                        <a:t>m</a:t>
                      </a:r>
                      <a:r>
                        <a:rPr lang="en-US" sz="1800" b="1" kern="1200" baseline="30000" smtClean="0">
                          <a:solidFill>
                            <a:schemeClr val="tx1"/>
                          </a:solidFill>
                          <a:latin typeface="Cambria" panose="02040503050406030204" pitchFamily="18" charset="0"/>
                          <a:ea typeface="+mn-ea"/>
                          <a:cs typeface="Calibri" panose="020f0502020204030204" pitchFamily="34" charset="0"/>
                        </a:rPr>
                        <a:t>3</a:t>
                      </a:r>
                      <a:r>
                        <a:rPr kumimoji="0" lang="en-US" sz="1800" b="1" kern="1200" smtClean="0">
                          <a:solidFill>
                            <a:schemeClr val="tx1"/>
                          </a:solidFill>
                          <a:latin typeface="Cambria" panose="02040503050406030204" pitchFamily="18" charset="0"/>
                          <a:ea typeface="+mn-ea"/>
                          <a:cs typeface="+mn-cs"/>
                        </a:rPr>
                        <a:t>and 46µg/</a:t>
                      </a:r>
                      <a:r>
                        <a:rPr lang="en-US" sz="1800" b="1" kern="1200" smtClean="0">
                          <a:solidFill>
                            <a:schemeClr val="tx1"/>
                          </a:solidFill>
                          <a:latin typeface="Cambria" panose="02040503050406030204" pitchFamily="18" charset="0"/>
                          <a:ea typeface="+mn-ea"/>
                          <a:cs typeface="Calibri" panose="020f0502020204030204" pitchFamily="34" charset="0"/>
                        </a:rPr>
                        <a:t>m</a:t>
                      </a:r>
                      <a:r>
                        <a:rPr lang="en-US" sz="1800" b="1" kern="1200" baseline="30000" smtClean="0">
                          <a:solidFill>
                            <a:schemeClr val="tx1"/>
                          </a:solidFill>
                          <a:latin typeface="Cambria" panose="02040503050406030204" pitchFamily="18" charset="0"/>
                          <a:ea typeface="+mn-ea"/>
                          <a:cs typeface="Calibri" panose="020f0502020204030204" pitchFamily="34" charset="0"/>
                        </a:rPr>
                        <a:t>3</a:t>
                      </a:r>
                      <a:endParaRPr kumimoji="0" lang="en-US" sz="1800" b="1" kern="1200" smtClean="0">
                        <a:solidFill>
                          <a:schemeClr val="tx1"/>
                        </a:solidFill>
                        <a:latin typeface="Cambria" panose="02040503050406030204" pitchFamily="18" charset="0"/>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SO</a:t>
                      </a:r>
                      <a:r>
                        <a:rPr kumimoji="0" lang="en-US" sz="1800" b="1" kern="1200" baseline="-25000" smtClean="0">
                          <a:solidFill>
                            <a:schemeClr val="tx1"/>
                          </a:solidFill>
                          <a:latin typeface="Cambria" panose="02040503050406030204" pitchFamily="18" charset="0"/>
                          <a:ea typeface="+mn-ea"/>
                          <a:cs typeface="+mn-cs"/>
                        </a:rPr>
                        <a:t>2</a:t>
                      </a:r>
                      <a:r>
                        <a:rPr kumimoji="0" lang="en-US" sz="1800" b="1" kern="1200" baseline="0" smtClean="0">
                          <a:solidFill>
                            <a:schemeClr val="tx1"/>
                          </a:solidFill>
                          <a:latin typeface="Cambria" panose="02040503050406030204" pitchFamily="18" charset="0"/>
                          <a:ea typeface="+mn-ea"/>
                          <a:cs typeface="+mn-cs"/>
                        </a:rPr>
                        <a:t> - 9</a:t>
                      </a:r>
                      <a:r>
                        <a:rPr kumimoji="0" lang="en-US" sz="1800" b="1" kern="1200" smtClean="0">
                          <a:solidFill>
                            <a:schemeClr val="tx1"/>
                          </a:solidFill>
                          <a:latin typeface="Cambria" panose="02040503050406030204" pitchFamily="18" charset="0"/>
                          <a:ea typeface="+mn-ea"/>
                          <a:cs typeface="+mn-cs"/>
                        </a:rPr>
                        <a:t>µg/</a:t>
                      </a:r>
                      <a:r>
                        <a:rPr lang="en-US" sz="1800" b="1" kern="1200" smtClean="0">
                          <a:solidFill>
                            <a:schemeClr val="tx1"/>
                          </a:solidFill>
                          <a:latin typeface="Cambria" panose="02040503050406030204" pitchFamily="18" charset="0"/>
                          <a:ea typeface="+mn-ea"/>
                          <a:cs typeface="Calibri" panose="020f0502020204030204" pitchFamily="34" charset="0"/>
                        </a:rPr>
                        <a:t>m</a:t>
                      </a:r>
                      <a:r>
                        <a:rPr lang="en-US" sz="1800" b="1" kern="1200" baseline="30000" smtClean="0">
                          <a:solidFill>
                            <a:schemeClr val="tx1"/>
                          </a:solidFill>
                          <a:latin typeface="Cambria" panose="02040503050406030204" pitchFamily="18" charset="0"/>
                          <a:ea typeface="+mn-ea"/>
                          <a:cs typeface="Calibri" panose="020f0502020204030204" pitchFamily="34" charset="0"/>
                        </a:rPr>
                        <a:t>3</a:t>
                      </a:r>
                      <a:r>
                        <a:rPr kumimoji="0" lang="en-US" sz="1800" b="1" kern="1200" smtClean="0">
                          <a:solidFill>
                            <a:schemeClr val="tx1"/>
                          </a:solidFill>
                          <a:latin typeface="Cambria" panose="02040503050406030204" pitchFamily="18" charset="0"/>
                          <a:ea typeface="+mn-ea"/>
                          <a:cs typeface="+mn-cs"/>
                        </a:rPr>
                        <a:t> to 16µg/</a:t>
                      </a:r>
                      <a:r>
                        <a:rPr lang="en-US" sz="1800" b="1" kern="1200" smtClean="0">
                          <a:solidFill>
                            <a:schemeClr val="tx1"/>
                          </a:solidFill>
                          <a:latin typeface="Cambria" panose="02040503050406030204" pitchFamily="18" charset="0"/>
                          <a:ea typeface="+mn-ea"/>
                          <a:cs typeface="Calibri" panose="020f0502020204030204" pitchFamily="34" charset="0"/>
                        </a:rPr>
                        <a:t>m</a:t>
                      </a:r>
                      <a:r>
                        <a:rPr lang="en-US" sz="1800" b="1" kern="1200" baseline="30000" smtClean="0">
                          <a:solidFill>
                            <a:schemeClr val="tx1"/>
                          </a:solidFill>
                          <a:latin typeface="Cambria" panose="02040503050406030204" pitchFamily="18" charset="0"/>
                          <a:ea typeface="+mn-ea"/>
                          <a:cs typeface="Calibri" panose="020f0502020204030204" pitchFamily="34" charset="0"/>
                        </a:rPr>
                        <a:t>3</a:t>
                      </a:r>
                      <a:endParaRPr kumimoji="0" lang="en-US" sz="1800" b="1" kern="1200" smtClean="0">
                        <a:solidFill>
                          <a:schemeClr val="tx1"/>
                        </a:solidFill>
                        <a:latin typeface="Cambria" panose="02040503050406030204" pitchFamily="18" charset="0"/>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NO</a:t>
                      </a:r>
                      <a:r>
                        <a:rPr kumimoji="0" lang="en-US" sz="1800" b="1" kern="1200" baseline="-25000" smtClean="0">
                          <a:solidFill>
                            <a:schemeClr val="tx1"/>
                          </a:solidFill>
                          <a:latin typeface="Cambria" panose="02040503050406030204" pitchFamily="18" charset="0"/>
                          <a:ea typeface="+mn-ea"/>
                          <a:cs typeface="+mn-cs"/>
                        </a:rPr>
                        <a:t>2</a:t>
                      </a:r>
                      <a:r>
                        <a:rPr kumimoji="0" lang="en-US" sz="1800" b="1" kern="1200" baseline="0" smtClean="0">
                          <a:solidFill>
                            <a:schemeClr val="tx1"/>
                          </a:solidFill>
                          <a:latin typeface="Cambria" panose="02040503050406030204" pitchFamily="18" charset="0"/>
                          <a:ea typeface="+mn-ea"/>
                          <a:cs typeface="+mn-cs"/>
                        </a:rPr>
                        <a:t>- 15</a:t>
                      </a:r>
                      <a:r>
                        <a:rPr kumimoji="0" lang="en-US" sz="1800" b="1" kern="1200" smtClean="0">
                          <a:solidFill>
                            <a:schemeClr val="tx1"/>
                          </a:solidFill>
                          <a:latin typeface="Cambria" panose="02040503050406030204" pitchFamily="18" charset="0"/>
                          <a:ea typeface="+mn-ea"/>
                          <a:cs typeface="+mn-cs"/>
                        </a:rPr>
                        <a:t>µg/</a:t>
                      </a:r>
                      <a:r>
                        <a:rPr lang="en-US" sz="1800" b="1" kern="1200" smtClean="0">
                          <a:solidFill>
                            <a:schemeClr val="tx1"/>
                          </a:solidFill>
                          <a:latin typeface="Cambria" panose="02040503050406030204" pitchFamily="18" charset="0"/>
                          <a:ea typeface="+mn-ea"/>
                          <a:cs typeface="Calibri" panose="020f0502020204030204" pitchFamily="34" charset="0"/>
                        </a:rPr>
                        <a:t>m</a:t>
                      </a:r>
                      <a:r>
                        <a:rPr lang="en-US" sz="1800" b="1" kern="1200" baseline="30000" smtClean="0">
                          <a:solidFill>
                            <a:schemeClr val="tx1"/>
                          </a:solidFill>
                          <a:latin typeface="Cambria" panose="02040503050406030204" pitchFamily="18" charset="0"/>
                          <a:ea typeface="+mn-ea"/>
                          <a:cs typeface="Calibri" panose="020f0502020204030204" pitchFamily="34" charset="0"/>
                        </a:rPr>
                        <a:t>3</a:t>
                      </a:r>
                      <a:r>
                        <a:rPr kumimoji="0" lang="en-US" sz="1800" b="1" kern="1200" smtClean="0">
                          <a:solidFill>
                            <a:schemeClr val="tx1"/>
                          </a:solidFill>
                          <a:latin typeface="Cambria" panose="02040503050406030204" pitchFamily="18" charset="0"/>
                          <a:ea typeface="+mn-ea"/>
                          <a:cs typeface="+mn-cs"/>
                        </a:rPr>
                        <a:t> to 32µg/</a:t>
                      </a:r>
                      <a:r>
                        <a:rPr lang="en-US" sz="1800" b="1" kern="1200" smtClean="0">
                          <a:solidFill>
                            <a:schemeClr val="tx1"/>
                          </a:solidFill>
                          <a:latin typeface="Cambria" panose="02040503050406030204" pitchFamily="18" charset="0"/>
                          <a:ea typeface="+mn-ea"/>
                          <a:cs typeface="Calibri" panose="020f0502020204030204" pitchFamily="34" charset="0"/>
                        </a:rPr>
                        <a:t>m</a:t>
                      </a:r>
                      <a:r>
                        <a:rPr lang="en-US" sz="1800" b="1" kern="1200" baseline="30000" smtClean="0">
                          <a:solidFill>
                            <a:schemeClr val="tx1"/>
                          </a:solidFill>
                          <a:latin typeface="Cambria" panose="02040503050406030204" pitchFamily="18" charset="0"/>
                          <a:ea typeface="+mn-ea"/>
                          <a:cs typeface="Calibri" panose="020f0502020204030204" pitchFamily="34" charset="0"/>
                        </a:rPr>
                        <a:t>3</a:t>
                      </a:r>
                      <a:endParaRPr kumimoji="0" lang="en-US" sz="1800" b="1" kern="1200" smtClean="0">
                        <a:solidFill>
                          <a:schemeClr val="tx1"/>
                        </a:solidFill>
                        <a:latin typeface="Cambria" panose="02040503050406030204" pitchFamily="18" charset="0"/>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CO </a:t>
                      </a:r>
                      <a:r>
                        <a:rPr kumimoji="0" lang="en-US" sz="1800" b="1" kern="1200" baseline="0" smtClean="0">
                          <a:solidFill>
                            <a:schemeClr val="tx1"/>
                          </a:solidFill>
                          <a:latin typeface="Cambria" panose="02040503050406030204" pitchFamily="18" charset="0"/>
                          <a:ea typeface="+mn-ea"/>
                          <a:cs typeface="+mn-cs"/>
                        </a:rPr>
                        <a:t>– 0.54</a:t>
                      </a:r>
                      <a:r>
                        <a:rPr kumimoji="0" lang="en-US" sz="1800" b="1" kern="1200" smtClean="0">
                          <a:solidFill>
                            <a:schemeClr val="tx1"/>
                          </a:solidFill>
                          <a:latin typeface="Cambria" panose="02040503050406030204" pitchFamily="18" charset="0"/>
                          <a:ea typeface="+mn-ea"/>
                          <a:cs typeface="+mn-cs"/>
                        </a:rPr>
                        <a:t>µg/</a:t>
                      </a:r>
                      <a:r>
                        <a:rPr lang="en-US" sz="1800" b="1" kern="1200" smtClean="0">
                          <a:solidFill>
                            <a:schemeClr val="tx1"/>
                          </a:solidFill>
                          <a:latin typeface="Cambria" panose="02040503050406030204" pitchFamily="18" charset="0"/>
                          <a:ea typeface="+mn-ea"/>
                          <a:cs typeface="Calibri" panose="020f0502020204030204" pitchFamily="34" charset="0"/>
                        </a:rPr>
                        <a:t>m</a:t>
                      </a:r>
                      <a:r>
                        <a:rPr lang="en-US" sz="1800" b="1" kern="1200" baseline="30000" smtClean="0">
                          <a:solidFill>
                            <a:schemeClr val="tx1"/>
                          </a:solidFill>
                          <a:latin typeface="Cambria" panose="02040503050406030204" pitchFamily="18" charset="0"/>
                          <a:ea typeface="+mn-ea"/>
                          <a:cs typeface="Calibri" panose="020f0502020204030204" pitchFamily="34" charset="0"/>
                        </a:rPr>
                        <a:t>3</a:t>
                      </a:r>
                      <a:r>
                        <a:rPr kumimoji="0" lang="en-US" sz="1800" b="1" kern="1200" smtClean="0">
                          <a:solidFill>
                            <a:schemeClr val="tx1"/>
                          </a:solidFill>
                          <a:latin typeface="Cambria" panose="02040503050406030204" pitchFamily="18" charset="0"/>
                          <a:ea typeface="+mn-ea"/>
                          <a:cs typeface="+mn-cs"/>
                        </a:rPr>
                        <a:t> to 0.97µg/</a:t>
                      </a:r>
                      <a:r>
                        <a:rPr lang="en-US" sz="1800" b="1" kern="1200" smtClean="0">
                          <a:solidFill>
                            <a:schemeClr val="tx1"/>
                          </a:solidFill>
                          <a:latin typeface="Cambria" panose="02040503050406030204" pitchFamily="18" charset="0"/>
                          <a:ea typeface="+mn-ea"/>
                          <a:cs typeface="Calibri" panose="020f0502020204030204" pitchFamily="34" charset="0"/>
                        </a:rPr>
                        <a:t>m</a:t>
                      </a:r>
                      <a:r>
                        <a:rPr lang="en-US" sz="1800" b="1" kern="1200" baseline="30000" smtClean="0">
                          <a:solidFill>
                            <a:schemeClr val="tx1"/>
                          </a:solidFill>
                          <a:latin typeface="Cambria" panose="02040503050406030204" pitchFamily="18" charset="0"/>
                          <a:ea typeface="+mn-ea"/>
                          <a:cs typeface="Calibri" panose="020f0502020204030204" pitchFamily="34" charset="0"/>
                        </a:rPr>
                        <a:t>3</a:t>
                      </a:r>
                      <a:endParaRPr kumimoji="0" lang="en-US" sz="1800" b="1" kern="1200" smtClean="0">
                        <a:solidFill>
                          <a:schemeClr val="tx1"/>
                        </a:solidFill>
                        <a:latin typeface="Cambria" panose="02040503050406030204" pitchFamily="18" charset="0"/>
                        <a:ea typeface="+mn-ea"/>
                        <a:cs typeface="+mn-cs"/>
                      </a:endParaRPr>
                    </a:p>
                    <a:p>
                      <a:pPr>
                        <a:spcBef>
                          <a:spcPct val="0"/>
                        </a:spcBef>
                        <a:spcAft>
                          <a:spcPct val="0"/>
                        </a:spcAft>
                      </a:pPr>
                      <a:r>
                        <a:rPr kumimoji="0" lang="en-US" sz="1800" b="1" kern="1200" smtClean="0">
                          <a:solidFill>
                            <a:schemeClr val="tx1"/>
                          </a:solidFill>
                          <a:latin typeface="Cambria" panose="02040503050406030204" pitchFamily="18" charset="0"/>
                          <a:ea typeface="+mn-ea"/>
                          <a:cs typeface="+mn-cs"/>
                        </a:rPr>
                        <a:t>All above results are within permissible limit</a:t>
                      </a:r>
                      <a:endParaRPr kumimoji="0" lang="en-US" sz="1800" b="1" kern="1200">
                        <a:solidFill>
                          <a:schemeClr val="tx1"/>
                        </a:solidFill>
                        <a:latin typeface="Cambria" panose="02040503050406030204" pitchFamily="18" charset="0"/>
                        <a:ea typeface="Times New Roman"/>
                        <a:cs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vert="horz" wrap="square"/>
                    <a:lstStyle/>
                    <a:p>
                      <a:pPr algn="just">
                        <a:spcBef>
                          <a:spcPct val="0"/>
                        </a:spcBef>
                        <a:spcAft>
                          <a:spcPct val="0"/>
                        </a:spcAft>
                      </a:pPr>
                      <a:r>
                        <a:rPr lang="en-US" sz="1800" b="0" kern="1200" smtClean="0">
                          <a:solidFill>
                            <a:schemeClr val="tx1"/>
                          </a:solidFill>
                          <a:latin typeface="Cambria" panose="02040503050406030204" pitchFamily="18" charset="0"/>
                          <a:ea typeface="+mn-ea"/>
                          <a:cs typeface="Calibri" panose="020f0502020204030204" pitchFamily="34" charset="0"/>
                        </a:rPr>
                        <a:t>100 µg/ m</a:t>
                      </a:r>
                      <a:r>
                        <a:rPr lang="en-US" sz="1800" b="0" kern="1200" baseline="30000" smtClean="0">
                          <a:solidFill>
                            <a:schemeClr val="tx1"/>
                          </a:solidFill>
                          <a:latin typeface="Cambria" panose="02040503050406030204" pitchFamily="18" charset="0"/>
                          <a:ea typeface="+mn-ea"/>
                          <a:cs typeface="Calibri" panose="020f0502020204030204" pitchFamily="34" charset="0"/>
                        </a:rPr>
                        <a:t>3</a:t>
                      </a:r>
                      <a:endParaRPr lang="en-US" sz="1800" b="0" kern="1200" smtClean="0">
                        <a:solidFill>
                          <a:schemeClr val="tx1"/>
                        </a:solidFill>
                        <a:latin typeface="Cambria" panose="02040503050406030204" pitchFamily="18" charset="0"/>
                        <a:ea typeface="+mn-ea"/>
                        <a:cs typeface="Calibri" panose="020f0502020204030204" pitchFamily="34" charset="0"/>
                      </a:endParaRPr>
                    </a:p>
                    <a:p>
                      <a:pPr algn="just">
                        <a:spcBef>
                          <a:spcPct val="0"/>
                        </a:spcBef>
                        <a:spcAft>
                          <a:spcPct val="0"/>
                        </a:spcAft>
                      </a:pPr>
                      <a:r>
                        <a:rPr lang="en-US" sz="1800" b="0" kern="1200" smtClean="0">
                          <a:solidFill>
                            <a:schemeClr val="tx1"/>
                          </a:solidFill>
                          <a:latin typeface="Cambria" panose="02040503050406030204" pitchFamily="18" charset="0"/>
                          <a:ea typeface="+mn-ea"/>
                          <a:cs typeface="Calibri" panose="020f0502020204030204" pitchFamily="34" charset="0"/>
                        </a:rPr>
                        <a:t>60 µg/ m</a:t>
                      </a:r>
                      <a:r>
                        <a:rPr lang="en-US" sz="1800" b="0" kern="1200" baseline="30000" smtClean="0">
                          <a:solidFill>
                            <a:schemeClr val="tx1"/>
                          </a:solidFill>
                          <a:latin typeface="Cambria" panose="02040503050406030204" pitchFamily="18" charset="0"/>
                          <a:ea typeface="+mn-ea"/>
                          <a:cs typeface="Calibri" panose="020f0502020204030204" pitchFamily="34" charset="0"/>
                        </a:rPr>
                        <a:t>3</a:t>
                      </a:r>
                      <a:endParaRPr lang="en-US" sz="1800" b="0" kern="1200" smtClean="0">
                        <a:solidFill>
                          <a:schemeClr val="tx1"/>
                        </a:solidFill>
                        <a:latin typeface="Cambria" panose="02040503050406030204" pitchFamily="18" charset="0"/>
                        <a:ea typeface="+mn-ea"/>
                        <a:cs typeface="Calibri" panose="020f0502020204030204" pitchFamily="34" charset="0"/>
                      </a:endParaRPr>
                    </a:p>
                    <a:p>
                      <a:pPr algn="just">
                        <a:spcBef>
                          <a:spcPct val="0"/>
                        </a:spcBef>
                        <a:spcAft>
                          <a:spcPct val="0"/>
                        </a:spcAft>
                      </a:pPr>
                      <a:r>
                        <a:rPr lang="en-US" sz="1800" b="0" kern="1200" smtClean="0">
                          <a:solidFill>
                            <a:schemeClr val="tx1"/>
                          </a:solidFill>
                          <a:latin typeface="Cambria" panose="02040503050406030204" pitchFamily="18" charset="0"/>
                          <a:ea typeface="+mn-ea"/>
                          <a:cs typeface="Calibri" panose="020f0502020204030204" pitchFamily="34" charset="0"/>
                        </a:rPr>
                        <a:t>80 µg/ m</a:t>
                      </a:r>
                      <a:r>
                        <a:rPr lang="en-US" sz="1800" b="0" kern="1200" baseline="30000" smtClean="0">
                          <a:solidFill>
                            <a:schemeClr val="tx1"/>
                          </a:solidFill>
                          <a:latin typeface="Cambria" panose="02040503050406030204" pitchFamily="18" charset="0"/>
                          <a:ea typeface="+mn-ea"/>
                          <a:cs typeface="Calibri" panose="020f0502020204030204" pitchFamily="34" charset="0"/>
                        </a:rPr>
                        <a:t>3</a:t>
                      </a:r>
                      <a:endParaRPr lang="en-US" sz="1800" b="0" kern="1200" smtClean="0">
                        <a:solidFill>
                          <a:schemeClr val="tx1"/>
                        </a:solidFill>
                        <a:latin typeface="Cambria" panose="02040503050406030204" pitchFamily="18" charset="0"/>
                        <a:ea typeface="+mn-ea"/>
                        <a:cs typeface="Calibri" panose="020f0502020204030204" pitchFamily="34" charset="0"/>
                      </a:endParaRPr>
                    </a:p>
                    <a:p>
                      <a:pPr algn="just">
                        <a:spcBef>
                          <a:spcPct val="0"/>
                        </a:spcBef>
                        <a:spcAft>
                          <a:spcPct val="0"/>
                        </a:spcAft>
                      </a:pPr>
                      <a:r>
                        <a:rPr lang="en-US" sz="1800" b="0" kern="1200" smtClean="0">
                          <a:solidFill>
                            <a:schemeClr val="tx1"/>
                          </a:solidFill>
                          <a:latin typeface="Cambria" panose="02040503050406030204" pitchFamily="18" charset="0"/>
                          <a:ea typeface="+mn-ea"/>
                          <a:cs typeface="Calibri" panose="020f0502020204030204" pitchFamily="34" charset="0"/>
                        </a:rPr>
                        <a:t>80 µg/ m</a:t>
                      </a:r>
                      <a:r>
                        <a:rPr lang="en-US" sz="1800" b="0" kern="1200" baseline="30000" smtClean="0">
                          <a:solidFill>
                            <a:schemeClr val="tx1"/>
                          </a:solidFill>
                          <a:latin typeface="Cambria" panose="02040503050406030204" pitchFamily="18" charset="0"/>
                          <a:ea typeface="+mn-ea"/>
                          <a:cs typeface="Calibri" panose="020f0502020204030204" pitchFamily="34" charset="0"/>
                        </a:rPr>
                        <a:t>3</a:t>
                      </a:r>
                    </a:p>
                    <a:p>
                      <a:pPr marL="0" marR="0" indent="0" algn="just" defTabSz="457200" rtl="0" eaLnBrk="1" fontAlgn="auto" latinLnBrk="0" hangingPunct="1">
                        <a:lnSpc>
                          <a:spcPct val="100000"/>
                        </a:lnSpc>
                        <a:spcBef>
                          <a:spcPct val="0"/>
                        </a:spcBef>
                        <a:spcAft>
                          <a:spcPct val="0"/>
                        </a:spcAft>
                        <a:buClrTx/>
                        <a:buSzTx/>
                        <a:buFontTx/>
                        <a:buNone/>
                        <a:defRPr/>
                      </a:pPr>
                      <a:r>
                        <a:rPr lang="en-US" sz="1800" b="0" kern="1200" smtClean="0">
                          <a:solidFill>
                            <a:schemeClr val="tx1"/>
                          </a:solidFill>
                          <a:latin typeface="Cambria" panose="02040503050406030204" pitchFamily="18" charset="0"/>
                          <a:ea typeface="+mn-ea"/>
                          <a:cs typeface="Calibri" panose="020f0502020204030204" pitchFamily="34" charset="0"/>
                        </a:rPr>
                        <a:t>2 mg/ m</a:t>
                      </a:r>
                      <a:r>
                        <a:rPr lang="en-US" sz="1800" b="0" kern="1200" baseline="30000" smtClean="0">
                          <a:solidFill>
                            <a:schemeClr val="tx1"/>
                          </a:solidFill>
                          <a:latin typeface="Cambria" panose="02040503050406030204" pitchFamily="18" charset="0"/>
                          <a:ea typeface="+mn-ea"/>
                          <a:cs typeface="Calibri" panose="020f0502020204030204" pitchFamily="34" charset="0"/>
                        </a:rPr>
                        <a:t>3</a:t>
                      </a:r>
                    </a:p>
                    <a:p>
                      <a:pPr algn="just">
                        <a:spcBef>
                          <a:spcPct val="0"/>
                        </a:spcBef>
                        <a:spcAft>
                          <a:spcPct val="0"/>
                        </a:spcAft>
                      </a:pPr>
                      <a:endParaRPr lang="en-US" sz="1800" b="0" kern="1200" baseline="30000">
                        <a:solidFill>
                          <a:schemeClr val="tx1"/>
                        </a:solidFill>
                        <a:latin typeface="Cambria" panose="02040503050406030204" pitchFamily="18" charset="0"/>
                        <a:ea typeface="+mn-ea"/>
                        <a:cs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47390246"/>
              </p:ext>
            </p:extLst>
          </p:nvPr>
        </p:nvGraphicFramePr>
        <p:xfrm>
          <a:off x="540913" y="528507"/>
          <a:ext cx="10328856" cy="3712867"/>
        </p:xfrm>
        <a:graphic>
          <a:graphicData uri="http://schemas.openxmlformats.org/drawingml/2006/table">
            <a:tbl>
              <a:tblPr firstRow="1" firstCol="1" bandRow="1">
                <a:tableStyleId>{5C22544A-7EE6-4342-B048-85BDC9FD1C3A}</a:tableStyleId>
              </a:tblPr>
              <a:tblGrid>
                <a:gridCol w="946760"/>
                <a:gridCol w="2961223"/>
                <a:gridCol w="2003469"/>
                <a:gridCol w="1937501"/>
                <a:gridCol w="2479903"/>
              </a:tblGrid>
              <a:tr h="424012">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 No.</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Monitoring Locations</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Latitude</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Longitude</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Location w.r.t site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99896">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AQ-1</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Project site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22°31'50.82"N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87°55'50.48"E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9896">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AQ-2</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Khalna</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22°32'48.48"N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87°55'51.43"E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1.8 Km, N</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24012">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AQ-3</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err="1" smtClean="0">
                          <a:effectLst/>
                          <a:latin typeface="Cambria" panose="02040503050406030204" pitchFamily="18" charset="0"/>
                        </a:rPr>
                        <a:t>Malia West</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22°31'39.25"N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87°54'44.74"E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1.7 Km , W</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41351">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AQ-4</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err="1">
                          <a:effectLst/>
                          <a:latin typeface="Cambria" panose="02040503050406030204" pitchFamily="18" charset="0"/>
                        </a:rPr>
                        <a:t>Mankur</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22°30'58.27"N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87°54'7.81"E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3.2 Km, SW</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9896">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AQ-5</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Kalyanpur</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22°30'2.23"N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87°55'2.49"E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3.5 Km, S</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9896">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AQ-6</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Bagnan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22°28'6.19"N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87°58'16.83"E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8.0 Km, SE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9896">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AQ-7</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Udang</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22°31'51.41"N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87°59'30.22"E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6.3 Km, 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24012">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AQ-8</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Bangalpur</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22°29'33.07"N</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87°58'36.13"E</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6.3 Km, SE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0" y="-592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rPr>
              <a:t>AMBIENT AIR QUALITY </a:t>
            </a:r>
            <a:r>
              <a:rPr lang="en-US" sz="2500" b="1">
                <a:solidFill>
                  <a:schemeClr val="bg1"/>
                </a:solidFill>
                <a:latin typeface="Cambria" panose="02040503050406030204" pitchFamily="18" charset="0"/>
                <a:cs typeface="Arial" pitchFamily="34" charset="0"/>
                <a:sym typeface="Cambria"/>
              </a:rPr>
              <a:t>MONITORING LOCATIONS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p:spPr>
      </p:pic>
    </p:spTree>
    <p:extLst>
      <p:ext uri="{BB962C8B-B14F-4D97-AF65-F5344CB8AC3E}">
        <p14:creationId xmlns:p14="http://schemas.microsoft.com/office/powerpoint/2010/main" val="2959629749"/>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2779"/>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sym typeface="Cambria"/>
              </a:rPr>
              <a:t>NOISE MONITORING MAP</a:t>
            </a:r>
            <a:endParaRPr lang="en-US" sz="2500" b="1">
              <a:solidFill>
                <a:schemeClr val="bg1"/>
              </a:solidFill>
              <a:latin typeface="Cambria" panose="02040503050406030204" pitchFamily="18"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509196"/>
            <a:ext cx="9989307" cy="6213576"/>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50"/>
            <a:ext cx="1828800" cy="465607"/>
          </a:xfrm>
          <a:prstGeom prst="rect">
            <a:avLst/>
          </a:prstGeom>
        </p:spPr>
      </p:pic>
    </p:spTree>
    <p:extLst>
      <p:ext uri="{BB962C8B-B14F-4D97-AF65-F5344CB8AC3E}">
        <p14:creationId xmlns:p14="http://schemas.microsoft.com/office/powerpoint/2010/main" val="332402142"/>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0" y="0"/>
            <a:ext cx="12192000" cy="477054"/>
          </a:xfrm>
          <a:prstGeom prst="rect">
            <a:avLst/>
          </a:prstGeom>
          <a:solidFill>
            <a:schemeClr val="accent2">
              <a:lumMod val="75000"/>
            </a:schemeClr>
          </a:solidFill>
        </p:spPr>
        <p:txBody>
          <a:bodyPr wrap="square" anchor="ctr">
            <a:spAutoFit/>
          </a:bodyPr>
          <a:lstStyle/>
          <a:p>
            <a:pPr algn="ctr"/>
            <a:r>
              <a:rPr lang="en-US" sz="2500" b="1" smtClean="0">
                <a:solidFill>
                  <a:schemeClr val="bg1"/>
                </a:solidFill>
                <a:latin typeface="Cambria" panose="02040503050406030204" pitchFamily="18" charset="0"/>
                <a:ea typeface="Cambria" pitchFamily="18" charset="0"/>
              </a:rPr>
              <a:t>INTRODUCTION OF THE PROJECT PROPONENT</a:t>
            </a:r>
            <a:endParaRPr lang="en-US" sz="2500">
              <a:solidFill>
                <a:schemeClr val="bg1"/>
              </a:solidFill>
            </a:endParaRPr>
          </a:p>
        </p:txBody>
      </p:sp>
      <p:sp>
        <p:nvSpPr>
          <p:cNvPr id="3" name="TextBox 2"/>
          <p:cNvSpPr txBox="1"/>
          <p:nvPr/>
        </p:nvSpPr>
        <p:spPr>
          <a:xfrm>
            <a:off x="257175" y="489970"/>
            <a:ext cx="11630026" cy="5909310"/>
          </a:xfrm>
          <a:prstGeom prst="rect">
            <a:avLst/>
          </a:prstGeom>
          <a:noFill/>
        </p:spPr>
        <p:txBody>
          <a:bodyPr wrap="square" rtlCol="0">
            <a:spAutoFit/>
          </a:bodyPr>
          <a:lstStyle/>
          <a:p>
            <a:pPr marL="285750" indent="-285750" algn="just">
              <a:buFont typeface="Wingdings" panose="05000000000000000000" pitchFamily="2" charset="2"/>
              <a:buChar char="q"/>
            </a:pPr>
            <a:r>
              <a:rPr lang="en-US" sz="2000">
                <a:latin typeface="Cambria" panose="02040503050406030204" pitchFamily="18" charset="0"/>
              </a:rPr>
              <a:t>M/s Detergeo Chem (East) Private Limited (DCEPL) is a </a:t>
            </a:r>
            <a:r>
              <a:rPr lang="en-US" sz="2000" b="1">
                <a:latin typeface="Cambria" panose="02040503050406030204" pitchFamily="18" charset="0"/>
              </a:rPr>
              <a:t>fully owned subsidiary of New India Group</a:t>
            </a:r>
            <a:r>
              <a:rPr lang="en-US" sz="2000">
                <a:latin typeface="Cambria" panose="02040503050406030204" pitchFamily="18" charset="0"/>
              </a:rPr>
              <a:t>. </a:t>
            </a:r>
            <a:endParaRPr lang="en-US" sz="2000" smtClean="0">
              <a:latin typeface="Cambria" panose="02040503050406030204" pitchFamily="18" charset="0"/>
            </a:endParaRPr>
          </a:p>
          <a:p>
            <a:pPr marL="285750" indent="-285750" algn="just">
              <a:buFont typeface="Wingdings" panose="05000000000000000000" pitchFamily="2" charset="2"/>
              <a:buChar char="q"/>
            </a:pPr>
            <a:endParaRPr lang="en-US" sz="2000" smtClean="0">
              <a:latin typeface="Cambria" panose="02040503050406030204" pitchFamily="18" charset="0"/>
            </a:endParaRPr>
          </a:p>
          <a:p>
            <a:pPr marL="285750" indent="-285750" algn="just">
              <a:buFont typeface="Wingdings" panose="05000000000000000000" pitchFamily="2" charset="2"/>
              <a:buChar char="q"/>
            </a:pPr>
            <a:r>
              <a:rPr lang="en-US" sz="2000" smtClean="0">
                <a:latin typeface="Cambria" panose="02040503050406030204" pitchFamily="18" charset="0"/>
              </a:rPr>
              <a:t>New </a:t>
            </a:r>
            <a:r>
              <a:rPr lang="en-US" sz="2000">
                <a:latin typeface="Cambria" panose="02040503050406030204" pitchFamily="18" charset="0"/>
              </a:rPr>
              <a:t>India Group is a </a:t>
            </a:r>
            <a:r>
              <a:rPr lang="en-US" sz="2000" b="1">
                <a:latin typeface="Cambria" panose="02040503050406030204" pitchFamily="18" charset="0"/>
              </a:rPr>
              <a:t>fourth generation family-owned and professionally managed </a:t>
            </a:r>
            <a:r>
              <a:rPr lang="en-US" sz="2000">
                <a:latin typeface="Cambria" panose="02040503050406030204" pitchFamily="18" charset="0"/>
              </a:rPr>
              <a:t>diversified business group</a:t>
            </a:r>
            <a:r>
              <a:rPr lang="en-US" sz="2000" smtClean="0">
                <a:latin typeface="Cambria" panose="02040503050406030204" pitchFamily="18" charset="0"/>
              </a:rPr>
              <a:t>.</a:t>
            </a:r>
          </a:p>
          <a:p>
            <a:pPr marL="285750" indent="-285750" algn="just">
              <a:buFont typeface="Wingdings" panose="05000000000000000000" pitchFamily="2" charset="2"/>
              <a:buChar char="q"/>
            </a:pPr>
            <a:endParaRPr lang="en-US" sz="2000" smtClean="0">
              <a:latin typeface="Cambria" panose="02040503050406030204" pitchFamily="18" charset="0"/>
            </a:endParaRPr>
          </a:p>
          <a:p>
            <a:pPr marL="285750" indent="-285750" algn="just">
              <a:buFont typeface="Wingdings" panose="05000000000000000000" pitchFamily="2" charset="2"/>
              <a:buChar char="q"/>
            </a:pPr>
            <a:r>
              <a:rPr lang="en-US" sz="2000" smtClean="0">
                <a:latin typeface="Cambria" panose="02040503050406030204" pitchFamily="18" charset="0"/>
              </a:rPr>
              <a:t> </a:t>
            </a:r>
            <a:r>
              <a:rPr lang="en-US" sz="2000">
                <a:latin typeface="Cambria" panose="02040503050406030204" pitchFamily="18" charset="0"/>
              </a:rPr>
              <a:t>The group was </a:t>
            </a:r>
            <a:r>
              <a:rPr lang="en-US" sz="2000" b="1">
                <a:latin typeface="Cambria" panose="02040503050406030204" pitchFamily="18" charset="0"/>
              </a:rPr>
              <a:t>founded in 1947 </a:t>
            </a:r>
            <a:r>
              <a:rPr lang="en-US" sz="2000">
                <a:latin typeface="Cambria" panose="02040503050406030204" pitchFamily="18" charset="0"/>
              </a:rPr>
              <a:t>and is primarily into manufacturing and trading of dyes, chemical and textiles. </a:t>
            </a:r>
            <a:endParaRPr lang="en-US" sz="2000" smtClean="0">
              <a:latin typeface="Cambria" panose="02040503050406030204" pitchFamily="18" charset="0"/>
            </a:endParaRPr>
          </a:p>
          <a:p>
            <a:pPr algn="just"/>
            <a:endParaRPr lang="en-US" sz="2000" smtClean="0">
              <a:latin typeface="Cambria" panose="02040503050406030204" pitchFamily="18" charset="0"/>
            </a:endParaRPr>
          </a:p>
          <a:p>
            <a:pPr marL="285750" indent="-285750" algn="just">
              <a:buFont typeface="Wingdings" panose="05000000000000000000" pitchFamily="2" charset="2"/>
              <a:buChar char="q"/>
            </a:pPr>
            <a:r>
              <a:rPr lang="en-US" sz="2000" smtClean="0">
                <a:latin typeface="Cambria" panose="02040503050406030204" pitchFamily="18" charset="0"/>
              </a:rPr>
              <a:t>The </a:t>
            </a:r>
            <a:r>
              <a:rPr lang="en-US" sz="2000">
                <a:latin typeface="Cambria" panose="02040503050406030204" pitchFamily="18" charset="0"/>
              </a:rPr>
              <a:t>group has been </a:t>
            </a:r>
            <a:r>
              <a:rPr lang="en-US" sz="2000" b="1">
                <a:latin typeface="Cambria" panose="02040503050406030204" pitchFamily="18" charset="0"/>
              </a:rPr>
              <a:t>manufacturing surfactants since the year 1990</a:t>
            </a:r>
            <a:r>
              <a:rPr lang="en-US" sz="2000" smtClean="0">
                <a:latin typeface="Cambria" panose="02040503050406030204" pitchFamily="18" charset="0"/>
              </a:rPr>
              <a:t>.</a:t>
            </a:r>
          </a:p>
          <a:p>
            <a:pPr marL="285750" indent="-285750" algn="just">
              <a:buFont typeface="Wingdings" panose="05000000000000000000" pitchFamily="2" charset="2"/>
              <a:buChar char="q"/>
            </a:pPr>
            <a:endParaRPr lang="en-US" sz="2000" smtClean="0">
              <a:latin typeface="Cambria" panose="02040503050406030204" pitchFamily="18" charset="0"/>
            </a:endParaRPr>
          </a:p>
          <a:p>
            <a:pPr marL="285750" indent="-285750" algn="just">
              <a:buFont typeface="Wingdings" panose="05000000000000000000" pitchFamily="2" charset="2"/>
              <a:buChar char="q"/>
            </a:pPr>
            <a:r>
              <a:rPr lang="en-US" sz="2000" smtClean="0">
                <a:latin typeface="Cambria" panose="02040503050406030204" pitchFamily="18" charset="0"/>
              </a:rPr>
              <a:t> </a:t>
            </a:r>
            <a:r>
              <a:rPr lang="en-US" sz="2000">
                <a:latin typeface="Cambria" panose="02040503050406030204" pitchFamily="18" charset="0"/>
              </a:rPr>
              <a:t>The group’s mission is to best serve the needs of its valuable customers by conducting business in line with its core values of integrity and reliability</a:t>
            </a:r>
            <a:r>
              <a:rPr lang="en-US" sz="2000" smtClean="0">
                <a:latin typeface="Cambria" panose="02040503050406030204" pitchFamily="18" charset="0"/>
              </a:rPr>
              <a:t>.</a:t>
            </a:r>
          </a:p>
          <a:p>
            <a:pPr marL="285750" indent="-285750" algn="just">
              <a:buFont typeface="Wingdings" panose="05000000000000000000" pitchFamily="2" charset="2"/>
              <a:buChar char="q"/>
            </a:pPr>
            <a:endParaRPr lang="en-US" sz="2000">
              <a:latin typeface="Cambria" panose="02040503050406030204" pitchFamily="18" charset="0"/>
            </a:endParaRPr>
          </a:p>
          <a:p>
            <a:pPr marL="285750" indent="-285750" algn="just">
              <a:buFont typeface="Wingdings" panose="05000000000000000000" pitchFamily="2" charset="2"/>
              <a:buChar char="q"/>
            </a:pPr>
            <a:r>
              <a:rPr lang="en-US" sz="2000">
                <a:latin typeface="Cambria" panose="02040503050406030204" pitchFamily="18" charset="0"/>
                <a:ea typeface="Cambria" pitchFamily="18" charset="0"/>
              </a:rPr>
              <a:t>Proposed project is for the establishment of </a:t>
            </a:r>
            <a:r>
              <a:rPr lang="en-US" sz="2000" b="1">
                <a:latin typeface="Cambria" panose="02040503050406030204" pitchFamily="18" charset="0"/>
                <a:ea typeface="Cambria" pitchFamily="18" charset="0"/>
              </a:rPr>
              <a:t>new natural and synthetic surfactant chemical manufacturing </a:t>
            </a:r>
            <a:r>
              <a:rPr lang="en-US" sz="2000">
                <a:latin typeface="Cambria" panose="02040503050406030204" pitchFamily="18" charset="0"/>
                <a:ea typeface="Cambria" pitchFamily="18" charset="0"/>
              </a:rPr>
              <a:t>unit at DAG No. 42, 44, 45, 46, 52, 53, 54, 55, 131, 132, 138, 139,141, </a:t>
            </a:r>
            <a:r>
              <a:rPr lang="en-US" sz="2000" b="1" err="1">
                <a:latin typeface="Cambria" panose="02040503050406030204" pitchFamily="18" charset="0"/>
                <a:ea typeface="Cambria" pitchFamily="18" charset="0"/>
              </a:rPr>
              <a:t>Mouza Kulepairi, P.S. Bagnan, Dist-Howrah, West Bengal by M/s Detergeo Chem (East) Private Limited (DCEPL). </a:t>
            </a:r>
          </a:p>
          <a:p>
            <a:pPr algn="just"/>
            <a:endParaRPr lang="en-US" sz="2000">
              <a:latin typeface="Cambria" panose="02040503050406030204" pitchFamily="18" charset="0"/>
            </a:endParaRPr>
          </a:p>
          <a:p>
            <a:pPr marL="285750" indent="-285750" algn="just">
              <a:buFont typeface="Wingdings" panose="05000000000000000000" pitchFamily="2" charset="2"/>
              <a:buChar char="q"/>
            </a:pPr>
            <a:endParaRPr lang="en-US">
              <a:latin typeface="Cambria" panose="020405030504060302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2"/>
            <a:ext cx="1828800" cy="465607"/>
          </a:xfrm>
          <a:prstGeom prst="rect">
            <a:avLst/>
          </a:prstGeom>
        </p:spPr>
      </p:pic>
    </p:spTree>
    <p:extLst>
      <p:ext uri="{BB962C8B-B14F-4D97-AF65-F5344CB8AC3E}">
        <p14:creationId xmlns:p14="http://schemas.microsoft.com/office/powerpoint/2010/main" val="139940057"/>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0" y="8589"/>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rPr>
              <a:t>NOISE </a:t>
            </a:r>
            <a:r>
              <a:rPr lang="en-US" sz="2500" b="1">
                <a:solidFill>
                  <a:schemeClr val="bg1"/>
                </a:solidFill>
                <a:latin typeface="Cambria" panose="02040503050406030204" pitchFamily="18" charset="0"/>
                <a:cs typeface="Arial" pitchFamily="34" charset="0"/>
                <a:sym typeface="Cambria"/>
              </a:rPr>
              <a:t>MONITORING LOCATIONS</a:t>
            </a:r>
          </a:p>
        </p:txBody>
      </p:sp>
      <p:graphicFrame>
        <p:nvGraphicFramePr>
          <p:cNvPr id="3" name="Table 2"/>
          <p:cNvGraphicFramePr>
            <a:graphicFrameLocks noGrp="1"/>
          </p:cNvGraphicFramePr>
          <p:nvPr>
            <p:extLst>
              <p:ext uri="{D42A27DB-BD31-4B8C-83A1-F6EECF244321}">
                <p14:modId xmlns:p14="http://schemas.microsoft.com/office/powerpoint/2010/main" val="2175723897"/>
              </p:ext>
            </p:extLst>
          </p:nvPr>
        </p:nvGraphicFramePr>
        <p:xfrm>
          <a:off x="571500" y="585785"/>
          <a:ext cx="10787061" cy="3535452"/>
        </p:xfrm>
        <a:graphic>
          <a:graphicData uri="http://schemas.openxmlformats.org/drawingml/2006/table">
            <a:tbl>
              <a:tblPr firstRow="1" firstCol="1" bandRow="1">
                <a:tableStyleId>{5C22544A-7EE6-4342-B048-85BDC9FD1C3A}</a:tableStyleId>
              </a:tblPr>
              <a:tblGrid>
                <a:gridCol w="796620"/>
                <a:gridCol w="2493857"/>
                <a:gridCol w="1687589"/>
                <a:gridCol w="1631835"/>
                <a:gridCol w="2088580"/>
                <a:gridCol w="2088580"/>
              </a:tblGrid>
              <a:tr h="392828">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 No.</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Monitoring Locations</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Latitude</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Longitude</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Location w.r.t site</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Category of Area</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92828">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NQ-1</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Project site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22°31'50.82"N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87°55'50.48"E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Industrial</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2828">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NQ-2</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Khalna</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22°32'48.48"N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87°55'51.43"E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1.8 Km, 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Residential</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2828">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NQ-3</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Malia</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22°31'39.25"N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87°54'44.74"E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1.7 Km , W</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Residential</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2828">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NQ-4</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err="1">
                          <a:effectLst/>
                          <a:latin typeface="Cambria" panose="02040503050406030204" pitchFamily="18" charset="0"/>
                        </a:rPr>
                        <a:t>Mankur</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22°30'58.27"N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87°54'7.81"E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3.2 Km, SW</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Residential</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2828">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NQ-5</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Kalyanpur</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22°30'2.23"N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87°55'2.49"E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3.5 Km, S</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Residential</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2828">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NQ-6</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Bagnan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22°28'6.19"N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87°58'16.83"E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8.0 Km, SE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Residential</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2828">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NQ-7</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Udang</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22°31'51.41"N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87°59'30.22"E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6.3 Km, 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Residential</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2828">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NQ-8</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Bangalpur</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22°29'33.07"N</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87°58'36.13"E</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6.3 Km, SE</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Residential</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71448561"/>
              </p:ext>
            </p:extLst>
          </p:nvPr>
        </p:nvGraphicFramePr>
        <p:xfrm>
          <a:off x="557213" y="4199801"/>
          <a:ext cx="10829926" cy="2658199"/>
        </p:xfrm>
        <a:graphic>
          <a:graphicData uri="http://schemas.openxmlformats.org/drawingml/2006/table">
            <a:tbl>
              <a:tblPr firstRow="1" bandRow="1">
                <a:tableStyleId>{5C22544A-7EE6-4342-B048-85BDC9FD1C3A}</a:tableStyleId>
              </a:tblPr>
              <a:tblGrid>
                <a:gridCol w="2071470"/>
                <a:gridCol w="5799744"/>
                <a:gridCol w="2958712"/>
              </a:tblGrid>
              <a:tr h="463639">
                <a:tc>
                  <a:txBody>
                    <a:bodyPr vert="horz" wrap="square"/>
                    <a:lstStyle/>
                    <a:p>
                      <a:pPr marL="0" marR="0" lvl="0" indent="0" algn="ctr" rtl="0">
                        <a:lnSpc>
                          <a:spcPct val="100000"/>
                        </a:lnSpc>
                        <a:spcBef>
                          <a:spcPct val="0"/>
                        </a:spcBef>
                        <a:spcAft>
                          <a:spcPct val="0"/>
                        </a:spcAft>
                        <a:buNone/>
                      </a:pPr>
                      <a:r>
                        <a:rPr lang="en-US" sz="1800" b="1">
                          <a:latin typeface="Cambria" panose="02040503050406030204" pitchFamily="18" charset="0"/>
                          <a:ea typeface="Cambria"/>
                          <a:cs typeface="Cambria"/>
                          <a:sym typeface="Cambria"/>
                        </a:rPr>
                        <a:t>Parameters</a:t>
                      </a:r>
                      <a:endParaRPr sz="1800">
                        <a:latin typeface="Cambria" panose="02040503050406030204" pitchFamily="18" charset="0"/>
                        <a:ea typeface="Cambria"/>
                        <a:cs typeface="Cambria"/>
                        <a:sym typeface="Cambria"/>
                      </a:endParaRPr>
                    </a:p>
                  </a:txBody>
                  <a:tcPr marL="49700" marR="497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lvl="0" indent="0" algn="ctr" rtl="0">
                        <a:lnSpc>
                          <a:spcPct val="100000"/>
                        </a:lnSpc>
                        <a:spcBef>
                          <a:spcPct val="0"/>
                        </a:spcBef>
                        <a:spcAft>
                          <a:spcPct val="0"/>
                        </a:spcAft>
                        <a:buNone/>
                      </a:pPr>
                      <a:r>
                        <a:rPr lang="en-US" sz="1800" b="1">
                          <a:latin typeface="Cambria" panose="02040503050406030204" pitchFamily="18" charset="0"/>
                          <a:ea typeface="Cambria"/>
                          <a:cs typeface="Cambria"/>
                          <a:sym typeface="Cambria"/>
                        </a:rPr>
                        <a:t>Description</a:t>
                      </a:r>
                      <a:endParaRPr sz="1800">
                        <a:latin typeface="Cambria" panose="02040503050406030204" pitchFamily="18" charset="0"/>
                        <a:ea typeface="Cambria"/>
                        <a:cs typeface="Cambria"/>
                        <a:sym typeface="Cambria"/>
                      </a:endParaRPr>
                    </a:p>
                  </a:txBody>
                  <a:tcPr marL="49700" marR="49700" marT="0" marB="0" anchor="ctr">
                    <a:lnT w="12700" cap="flat" cmpd="sng" algn="ctr">
                      <a:solidFill>
                        <a:schemeClr val="tx1"/>
                      </a:solidFill>
                      <a:prstDash val="solid"/>
                      <a:round/>
                      <a:headEnd type="none" w="med" len="med"/>
                      <a:tailEnd type="none" w="med" len="med"/>
                    </a:lnT>
                  </a:tcPr>
                </a:tc>
                <a:tc>
                  <a:txBody>
                    <a:bodyPr vert="horz" wrap="square"/>
                    <a:lstStyle/>
                    <a:p>
                      <a:pPr marL="0" marR="0" lvl="0" indent="0" algn="ctr" rtl="0">
                        <a:lnSpc>
                          <a:spcPct val="100000"/>
                        </a:lnSpc>
                        <a:spcBef>
                          <a:spcPct val="0"/>
                        </a:spcBef>
                        <a:spcAft>
                          <a:spcPct val="0"/>
                        </a:spcAft>
                        <a:buNone/>
                      </a:pPr>
                      <a:r>
                        <a:rPr lang="en-US" sz="1800" b="1" smtClean="0">
                          <a:latin typeface="Cambria" panose="02040503050406030204" pitchFamily="18" charset="0"/>
                          <a:ea typeface="Cambria"/>
                          <a:cs typeface="Cambria"/>
                          <a:sym typeface="Cambria"/>
                        </a:rPr>
                        <a:t>Permissible</a:t>
                      </a:r>
                      <a:r>
                        <a:rPr lang="en-US" sz="1800" b="1" baseline="0">
                          <a:latin typeface="Cambria" panose="02040503050406030204" pitchFamily="18" charset="0"/>
                          <a:ea typeface="Cambria"/>
                          <a:cs typeface="Cambria"/>
                          <a:sym typeface="Cambria"/>
                        </a:rPr>
                        <a:t> </a:t>
                      </a:r>
                      <a:r>
                        <a:rPr lang="en-US" sz="1800" b="1" smtClean="0">
                          <a:latin typeface="Cambria" panose="02040503050406030204" pitchFamily="18" charset="0"/>
                          <a:ea typeface="Cambria"/>
                          <a:cs typeface="Cambria"/>
                          <a:sym typeface="Cambria"/>
                        </a:rPr>
                        <a:t>Level</a:t>
                      </a:r>
                      <a:endParaRPr sz="1800">
                        <a:latin typeface="Cambria" panose="02040503050406030204" pitchFamily="18" charset="0"/>
                        <a:ea typeface="Cambria"/>
                        <a:cs typeface="Cambria"/>
                        <a:sym typeface="Cambria"/>
                      </a:endParaRPr>
                    </a:p>
                  </a:txBody>
                  <a:tcPr marL="49700" marR="497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rowSpan="4">
                  <a:txBody>
                    <a:bodyPr vert="horz" wrap="square"/>
                    <a:lstStyle/>
                    <a:p>
                      <a:r>
                        <a:rPr lang="en-US" sz="1800" b="0" smtClean="0">
                          <a:latin typeface="Cambria" panose="02040503050406030204" pitchFamily="18" charset="0"/>
                        </a:rPr>
                        <a:t>Ambient Noise</a:t>
                      </a:r>
                      <a:r>
                        <a:rPr lang="en-US" sz="1800" b="0" baseline="0" smtClean="0">
                          <a:latin typeface="Cambria" panose="02040503050406030204" pitchFamily="18" charset="0"/>
                        </a:rPr>
                        <a:t> </a:t>
                      </a:r>
                      <a:r>
                        <a:rPr lang="en-US" sz="1800" b="0" smtClean="0">
                          <a:latin typeface="Cambria" panose="02040503050406030204" pitchFamily="18" charset="0"/>
                        </a:rPr>
                        <a:t>Quality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4">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Noise Level (Day)  - 42.5</a:t>
                      </a:r>
                      <a:r>
                        <a:rPr kumimoji="0" lang="en-US" sz="1800" b="1" kern="1200" baseline="0" smtClean="0">
                          <a:solidFill>
                            <a:schemeClr val="tx1"/>
                          </a:solidFill>
                          <a:latin typeface="Cambria" panose="02040503050406030204" pitchFamily="18" charset="0"/>
                          <a:ea typeface="+mn-ea"/>
                          <a:cs typeface="+mn-cs"/>
                        </a:rPr>
                        <a:t> to </a:t>
                      </a:r>
                      <a:r>
                        <a:rPr kumimoji="0" lang="en-US" sz="1800" b="1" kern="1200" smtClean="0">
                          <a:solidFill>
                            <a:schemeClr val="tx1"/>
                          </a:solidFill>
                          <a:latin typeface="Cambria" panose="02040503050406030204" pitchFamily="18" charset="0"/>
                          <a:ea typeface="+mn-ea"/>
                          <a:cs typeface="+mn-cs"/>
                        </a:rPr>
                        <a:t>62.3 Leq dB (A)</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Noise Level (Night) - 38.1to 48.6</a:t>
                      </a:r>
                      <a:r>
                        <a:rPr kumimoji="0" lang="en-US" sz="1800" b="1" kern="1200" baseline="0" smtClean="0">
                          <a:solidFill>
                            <a:schemeClr val="tx1"/>
                          </a:solidFill>
                          <a:latin typeface="Cambria" panose="02040503050406030204" pitchFamily="18" charset="0"/>
                          <a:ea typeface="+mn-ea"/>
                          <a:cs typeface="+mn-cs"/>
                        </a:rPr>
                        <a:t> </a:t>
                      </a:r>
                      <a:r>
                        <a:rPr kumimoji="0" lang="en-US" sz="1800" b="1" kern="1200" err="1" smtClean="0">
                          <a:solidFill>
                            <a:schemeClr val="tx1"/>
                          </a:solidFill>
                          <a:latin typeface="Cambria" panose="02040503050406030204" pitchFamily="18" charset="0"/>
                          <a:ea typeface="+mn-ea"/>
                          <a:cs typeface="+mn-cs"/>
                        </a:rPr>
                        <a:t>Leq dB(A)</a:t>
                      </a:r>
                    </a:p>
                  </a:txBody>
                  <a:tcPr>
                    <a:lnB w="12700" cap="flat" cmpd="sng" algn="ctr">
                      <a:solidFill>
                        <a:schemeClr val="tx1"/>
                      </a:solidFill>
                      <a:prstDash val="solid"/>
                      <a:round/>
                      <a:headEnd type="none" w="med" len="med"/>
                      <a:tailEnd type="none" w="med" len="med"/>
                    </a:lnB>
                  </a:tcPr>
                </a:tc>
                <a:tc>
                  <a:txBody>
                    <a:bodyPr vert="horz" wrap="square"/>
                    <a:lstStyle/>
                    <a:p>
                      <a:pPr marL="0" marR="0" lvl="0" indent="0" algn="ctr" rtl="0">
                        <a:lnSpc>
                          <a:spcPct val="100000"/>
                        </a:lnSpc>
                        <a:spcBef>
                          <a:spcPct val="0"/>
                        </a:spcBef>
                        <a:spcAft>
                          <a:spcPct val="0"/>
                        </a:spcAft>
                        <a:buNone/>
                      </a:pPr>
                      <a:r>
                        <a:rPr lang="en-US" sz="1800">
                          <a:latin typeface="Cambria" panose="02040503050406030204" pitchFamily="18" charset="0"/>
                          <a:ea typeface="Cambria"/>
                          <a:cs typeface="Cambria"/>
                          <a:sym typeface="Cambria"/>
                        </a:rPr>
                        <a:t>For industrial:</a:t>
                      </a:r>
                      <a:endParaRPr sz="1800">
                        <a:latin typeface="Cambria" panose="02040503050406030204" pitchFamily="18" charset="0"/>
                      </a:endParaRPr>
                    </a:p>
                    <a:p>
                      <a:pPr marL="0" marR="0" lvl="0" indent="0" algn="ctr" rtl="0">
                        <a:lnSpc>
                          <a:spcPct val="100000"/>
                        </a:lnSpc>
                        <a:spcBef>
                          <a:spcPct val="0"/>
                        </a:spcBef>
                        <a:spcAft>
                          <a:spcPct val="0"/>
                        </a:spcAft>
                        <a:buNone/>
                      </a:pPr>
                      <a:r>
                        <a:rPr lang="en-US" sz="1800">
                          <a:latin typeface="Cambria" panose="02040503050406030204" pitchFamily="18" charset="0"/>
                          <a:ea typeface="Cambria"/>
                          <a:cs typeface="Cambria"/>
                          <a:sym typeface="Cambria"/>
                        </a:rPr>
                        <a:t>75 (day) – 70 (night)</a:t>
                      </a:r>
                      <a:endParaRPr sz="1800">
                        <a:latin typeface="Cambria" panose="02040503050406030204" pitchFamily="18" charset="0"/>
                      </a:endParaRPr>
                    </a:p>
                  </a:txBody>
                  <a:tcPr marL="49700" marR="49700" marT="0" marB="0" anchor="ctr">
                    <a:lnR w="12700" cap="flat" cmpd="sng" algn="ctr">
                      <a:solidFill>
                        <a:schemeClr val="tx1"/>
                      </a:solidFill>
                      <a:prstDash val="solid"/>
                      <a:round/>
                      <a:headEnd type="none" w="med" len="med"/>
                      <a:tailEnd type="none" w="med" len="med"/>
                    </a:lnR>
                  </a:tcPr>
                </a:tc>
              </a:tr>
              <a:tr h="370840">
                <a:tc vMerge="1">
                  <a:txBody>
                    <a:bodyPr vert="horz" wrap="square"/>
                    <a:lstStyle/>
                    <a:p>
                      <a:endParaRPr lang="en-US" sz="1600" b="0" smtClean="0">
                        <a:latin typeface="Cambria" panose="02040503050406030204" pitchFamily="18" charset="0"/>
                      </a:endParaRPr>
                    </a:p>
                  </a:txBody>
                  <a:tcPr>
                    <a:lnL w="12700" cap="flat" cmpd="sng" algn="ctr">
                      <a:solidFill>
                        <a:schemeClr val="tx1"/>
                      </a:solidFill>
                      <a:prstDash val="solid"/>
                      <a:round/>
                      <a:headEnd type="none" w="med" len="med"/>
                      <a:tailEnd type="none" w="med" len="med"/>
                    </a:lnL>
                  </a:tcPr>
                </a:tc>
                <a:tc vMerge="1">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endParaRPr kumimoji="0" lang="en-US" sz="1600" b="1" kern="1200" smtClean="0">
                        <a:solidFill>
                          <a:schemeClr val="tx1"/>
                        </a:solidFill>
                        <a:latin typeface="Cambria" panose="02040503050406030204" pitchFamily="18" charset="0"/>
                        <a:ea typeface="+mn-ea"/>
                        <a:cs typeface="+mn-cs"/>
                      </a:endParaRPr>
                    </a:p>
                  </a:txBody>
                  <a:tcPr/>
                </a:tc>
                <a:tc>
                  <a:txBody>
                    <a:bodyPr vert="horz" wrap="square"/>
                    <a:lstStyle/>
                    <a:p>
                      <a:pPr marL="0" marR="0" lvl="0" indent="0" algn="ctr" rtl="0">
                        <a:lnSpc>
                          <a:spcPct val="100000"/>
                        </a:lnSpc>
                        <a:spcBef>
                          <a:spcPct val="0"/>
                        </a:spcBef>
                        <a:spcAft>
                          <a:spcPct val="0"/>
                        </a:spcAft>
                        <a:buNone/>
                      </a:pPr>
                      <a:r>
                        <a:rPr lang="en-US" sz="1800">
                          <a:latin typeface="Cambria" panose="02040503050406030204" pitchFamily="18" charset="0"/>
                          <a:ea typeface="Cambria"/>
                          <a:cs typeface="Cambria"/>
                          <a:sym typeface="Cambria"/>
                        </a:rPr>
                        <a:t>For commercial:</a:t>
                      </a:r>
                      <a:endParaRPr sz="1800">
                        <a:latin typeface="Cambria" panose="02040503050406030204" pitchFamily="18" charset="0"/>
                      </a:endParaRPr>
                    </a:p>
                    <a:p>
                      <a:pPr marL="0" marR="0" lvl="0" indent="0" algn="ctr" rtl="0">
                        <a:lnSpc>
                          <a:spcPct val="100000"/>
                        </a:lnSpc>
                        <a:spcBef>
                          <a:spcPct val="0"/>
                        </a:spcBef>
                        <a:spcAft>
                          <a:spcPct val="0"/>
                        </a:spcAft>
                        <a:buNone/>
                      </a:pPr>
                      <a:r>
                        <a:rPr lang="en-US" sz="1800">
                          <a:latin typeface="Cambria" panose="02040503050406030204" pitchFamily="18" charset="0"/>
                          <a:ea typeface="Cambria"/>
                          <a:cs typeface="Cambria"/>
                          <a:sym typeface="Cambria"/>
                        </a:rPr>
                        <a:t>65 (day) – 55 (night)</a:t>
                      </a:r>
                      <a:endParaRPr sz="1800">
                        <a:latin typeface="Cambria" panose="02040503050406030204" pitchFamily="18" charset="0"/>
                      </a:endParaRPr>
                    </a:p>
                  </a:txBody>
                  <a:tcPr marL="49700" marR="49700" marT="0" marB="0" anchor="ctr">
                    <a:lnR w="12700" cap="flat" cmpd="sng" algn="ctr">
                      <a:solidFill>
                        <a:schemeClr val="tx1"/>
                      </a:solidFill>
                      <a:prstDash val="solid"/>
                      <a:round/>
                      <a:headEnd type="none" w="med" len="med"/>
                      <a:tailEnd type="none" w="med" len="med"/>
                    </a:lnR>
                  </a:tcPr>
                </a:tc>
              </a:tr>
              <a:tr h="370840">
                <a:tc vMerge="1">
                  <a:txBody>
                    <a:bodyPr vert="horz" wrap="square"/>
                    <a:lstStyle/>
                    <a:p>
                      <a:endParaRPr lang="en-US" sz="1600" b="0" smtClean="0">
                        <a:latin typeface="Cambria" panose="02040503050406030204" pitchFamily="18" charset="0"/>
                      </a:endParaRPr>
                    </a:p>
                  </a:txBody>
                  <a:tcPr>
                    <a:lnL w="12700" cap="flat" cmpd="sng" algn="ctr">
                      <a:solidFill>
                        <a:schemeClr val="tx1"/>
                      </a:solidFill>
                      <a:prstDash val="solid"/>
                      <a:round/>
                      <a:headEnd type="none" w="med" len="med"/>
                      <a:tailEnd type="none" w="med" len="med"/>
                    </a:lnL>
                  </a:tcPr>
                </a:tc>
                <a:tc vMerge="1">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endParaRPr kumimoji="0" lang="en-US" sz="1600" b="1" kern="1200" smtClean="0">
                        <a:solidFill>
                          <a:schemeClr val="tx1"/>
                        </a:solidFill>
                        <a:latin typeface="Cambria" panose="02040503050406030204" pitchFamily="18" charset="0"/>
                        <a:ea typeface="+mn-ea"/>
                        <a:cs typeface="+mn-cs"/>
                      </a:endParaRPr>
                    </a:p>
                  </a:txBody>
                  <a:tcPr/>
                </a:tc>
                <a:tc>
                  <a:txBody>
                    <a:bodyPr vert="horz" wrap="square"/>
                    <a:lstStyle/>
                    <a:p>
                      <a:pPr marL="0" marR="0" lvl="0" indent="0" algn="ctr" rtl="0">
                        <a:lnSpc>
                          <a:spcPct val="100000"/>
                        </a:lnSpc>
                        <a:spcBef>
                          <a:spcPct val="0"/>
                        </a:spcBef>
                        <a:spcAft>
                          <a:spcPct val="0"/>
                        </a:spcAft>
                        <a:buNone/>
                      </a:pPr>
                      <a:r>
                        <a:rPr lang="en-US" sz="1800">
                          <a:latin typeface="Cambria" panose="02040503050406030204" pitchFamily="18" charset="0"/>
                          <a:ea typeface="Cambria"/>
                          <a:cs typeface="Cambria"/>
                          <a:sym typeface="Cambria"/>
                        </a:rPr>
                        <a:t>For residential:</a:t>
                      </a:r>
                      <a:endParaRPr sz="1800">
                        <a:latin typeface="Cambria" panose="02040503050406030204" pitchFamily="18" charset="0"/>
                      </a:endParaRPr>
                    </a:p>
                    <a:p>
                      <a:pPr marL="0" marR="0" lvl="0" indent="0" algn="ctr" rtl="0">
                        <a:lnSpc>
                          <a:spcPct val="100000"/>
                        </a:lnSpc>
                        <a:spcBef>
                          <a:spcPct val="0"/>
                        </a:spcBef>
                        <a:spcAft>
                          <a:spcPct val="0"/>
                        </a:spcAft>
                        <a:buNone/>
                      </a:pPr>
                      <a:r>
                        <a:rPr lang="en-US" sz="1800">
                          <a:latin typeface="Cambria" panose="02040503050406030204" pitchFamily="18" charset="0"/>
                          <a:ea typeface="Cambria"/>
                          <a:cs typeface="Cambria"/>
                          <a:sym typeface="Cambria"/>
                        </a:rPr>
                        <a:t>55 (day) –45 (night)</a:t>
                      </a:r>
                      <a:endParaRPr sz="1800">
                        <a:latin typeface="Cambria" panose="02040503050406030204" pitchFamily="18" charset="0"/>
                      </a:endParaRPr>
                    </a:p>
                  </a:txBody>
                  <a:tcPr marL="49700" marR="49700" marT="0" marB="0" anchor="ctr">
                    <a:lnR w="12700" cap="flat" cmpd="sng" algn="ctr">
                      <a:solidFill>
                        <a:schemeClr val="tx1"/>
                      </a:solidFill>
                      <a:prstDash val="solid"/>
                      <a:round/>
                      <a:headEnd type="none" w="med" len="med"/>
                      <a:tailEnd type="none" w="med" len="med"/>
                    </a:lnR>
                  </a:tcPr>
                </a:tc>
              </a:tr>
              <a:tr h="370840">
                <a:tc vMerge="1">
                  <a:txBody>
                    <a:bodyPr vert="horz" wrap="square"/>
                    <a:lstStyle/>
                    <a:p>
                      <a:endParaRPr lang="en-US" sz="1600" b="0" smtClean="0">
                        <a:latin typeface="Cambria" panose="020405030504060302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endParaRPr kumimoji="0" lang="en-US" sz="1600" b="1" kern="1200" smtClean="0">
                        <a:solidFill>
                          <a:schemeClr val="tx1"/>
                        </a:solidFill>
                        <a:latin typeface="Cambria" panose="02040503050406030204" pitchFamily="18" charset="0"/>
                        <a:ea typeface="+mn-ea"/>
                        <a:cs typeface="+mn-cs"/>
                      </a:endParaRPr>
                    </a:p>
                  </a:txBody>
                  <a:tcPr>
                    <a:lnB w="12700" cap="flat" cmpd="sng" algn="ctr">
                      <a:solidFill>
                        <a:schemeClr val="tx1"/>
                      </a:solidFill>
                      <a:prstDash val="solid"/>
                      <a:round/>
                      <a:headEnd type="none" w="med" len="med"/>
                      <a:tailEnd type="none" w="med" len="med"/>
                    </a:lnB>
                  </a:tcPr>
                </a:tc>
                <a:tc>
                  <a:txBody>
                    <a:bodyPr vert="horz" wrap="square"/>
                    <a:lstStyle/>
                    <a:p>
                      <a:pPr marL="0" marR="0" lvl="0" indent="0" algn="ctr" rtl="0">
                        <a:lnSpc>
                          <a:spcPct val="100000"/>
                        </a:lnSpc>
                        <a:spcBef>
                          <a:spcPct val="0"/>
                        </a:spcBef>
                        <a:spcAft>
                          <a:spcPct val="0"/>
                        </a:spcAft>
                        <a:buNone/>
                      </a:pPr>
                      <a:r>
                        <a:rPr lang="en-US" sz="1800">
                          <a:latin typeface="Cambria" panose="02040503050406030204" pitchFamily="18" charset="0"/>
                          <a:ea typeface="Cambria"/>
                          <a:cs typeface="Cambria"/>
                          <a:sym typeface="Cambria"/>
                        </a:rPr>
                        <a:t>For silence zone:</a:t>
                      </a:r>
                      <a:endParaRPr sz="1800">
                        <a:latin typeface="Cambria" panose="02040503050406030204" pitchFamily="18" charset="0"/>
                      </a:endParaRPr>
                    </a:p>
                    <a:p>
                      <a:pPr marL="0" marR="0" lvl="0" indent="0" algn="ctr" rtl="0">
                        <a:lnSpc>
                          <a:spcPct val="100000"/>
                        </a:lnSpc>
                        <a:spcBef>
                          <a:spcPct val="0"/>
                        </a:spcBef>
                        <a:spcAft>
                          <a:spcPct val="0"/>
                        </a:spcAft>
                        <a:buNone/>
                      </a:pPr>
                      <a:r>
                        <a:rPr lang="en-US" sz="1800">
                          <a:latin typeface="Cambria" panose="02040503050406030204" pitchFamily="18" charset="0"/>
                          <a:ea typeface="Cambria"/>
                          <a:cs typeface="Cambria"/>
                          <a:sym typeface="Cambria"/>
                        </a:rPr>
                        <a:t>50 (day) – 40 (night)</a:t>
                      </a:r>
                      <a:endParaRPr sz="1800">
                        <a:latin typeface="Cambria" panose="02040503050406030204" pitchFamily="18" charset="0"/>
                      </a:endParaRPr>
                    </a:p>
                  </a:txBody>
                  <a:tcPr marL="49700" marR="497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p:spPr>
      </p:pic>
    </p:spTree>
    <p:extLst>
      <p:ext uri="{BB962C8B-B14F-4D97-AF65-F5344CB8AC3E}">
        <p14:creationId xmlns:p14="http://schemas.microsoft.com/office/powerpoint/2010/main" val="1064590847"/>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sym typeface="Cambria"/>
              </a:rPr>
              <a:t>WATER MONITORING MAP</a:t>
            </a:r>
            <a:endParaRPr lang="en-US" sz="2500" b="1">
              <a:solidFill>
                <a:schemeClr val="bg1"/>
              </a:solidFill>
              <a:latin typeface="Cambria" panose="02040503050406030204" pitchFamily="18"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04" y="509196"/>
            <a:ext cx="9847103" cy="6323046"/>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114746866"/>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sym typeface="Cambria"/>
              </a:rPr>
              <a:t>GROUND WATER MONITORING LOCATIONS</a:t>
            </a:r>
            <a:endParaRPr lang="en-US" sz="2500" b="1">
              <a:solidFill>
                <a:schemeClr val="bg1"/>
              </a:solidFill>
              <a:latin typeface="Cambria" panose="02040503050406030204" pitchFamily="18"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50718179"/>
              </p:ext>
            </p:extLst>
          </p:nvPr>
        </p:nvGraphicFramePr>
        <p:xfrm>
          <a:off x="798490" y="531051"/>
          <a:ext cx="10174311" cy="3515931"/>
        </p:xfrm>
        <a:graphic>
          <a:graphicData uri="http://schemas.openxmlformats.org/drawingml/2006/table">
            <a:tbl>
              <a:tblPr firstRow="1" firstCol="1" bandRow="1">
                <a:tableStyleId>{5C22544A-7EE6-4342-B048-85BDC9FD1C3A}</a:tableStyleId>
              </a:tblPr>
              <a:tblGrid>
                <a:gridCol w="1137788"/>
                <a:gridCol w="2711765"/>
                <a:gridCol w="1973241"/>
                <a:gridCol w="1908621"/>
                <a:gridCol w="2442896"/>
              </a:tblGrid>
              <a:tr h="390659">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 No.</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Monitoring Locations</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Latitude</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Longitude</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Location w.r.t site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90659">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GW-1</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Project site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22°31'50.82"N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87°55'50.48"E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0659">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GW -2</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Khalna</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22°32'48.48"N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87°55'51.43"E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1.8 Km, N</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0659">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GW -3</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Malia</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22°31'39.25"N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87°54'44.74"E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1.7 Km , W</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0659">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GW -4</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Mankur</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22°30'58.27"N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87°54'7.81"E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3.2 Km, SW</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0659">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GW -5</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Kalyanpur</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22°30'2.23"N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87°55'2.49"E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3.5 Km, S</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0659">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GW -6</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Bagnan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22°28'6.19"N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87°58'16.83"E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8.0 Km, SE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0659">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GW -7</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Udang</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22°31'51.41"N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87°59'30.22"E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6.3 Km, 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90659">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GW -8</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Bangalpur</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22°29'33.07"N</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87°58'36.13"E</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6.3 Km, SE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38467721"/>
              </p:ext>
            </p:extLst>
          </p:nvPr>
        </p:nvGraphicFramePr>
        <p:xfrm>
          <a:off x="800101" y="4120230"/>
          <a:ext cx="10188628" cy="2737770"/>
        </p:xfrm>
        <a:graphic>
          <a:graphicData uri="http://schemas.openxmlformats.org/drawingml/2006/table">
            <a:tbl>
              <a:tblPr firstRow="1" bandRow="1">
                <a:tableStyleId>{5C22544A-7EE6-4342-B048-85BDC9FD1C3A}</a:tableStyleId>
              </a:tblPr>
              <a:tblGrid>
                <a:gridCol w="1443599"/>
                <a:gridCol w="5514413"/>
                <a:gridCol w="3230616"/>
              </a:tblGrid>
              <a:tr h="372835">
                <a:tc>
                  <a:txBody>
                    <a:bodyPr vert="horz" wrap="square"/>
                    <a:lstStyle/>
                    <a:p>
                      <a:pPr marL="0" marR="0" lvl="0" indent="0" algn="ctr" rtl="0">
                        <a:lnSpc>
                          <a:spcPct val="100000"/>
                        </a:lnSpc>
                        <a:spcBef>
                          <a:spcPct val="0"/>
                        </a:spcBef>
                        <a:spcAft>
                          <a:spcPct val="0"/>
                        </a:spcAft>
                        <a:buNone/>
                      </a:pPr>
                      <a:r>
                        <a:rPr lang="en-US" sz="1800" b="1">
                          <a:latin typeface="Cambria" panose="02040503050406030204" pitchFamily="18" charset="0"/>
                          <a:ea typeface="Cambria"/>
                          <a:cs typeface="Cambria"/>
                          <a:sym typeface="Cambria"/>
                        </a:rPr>
                        <a:t>Parameters</a:t>
                      </a:r>
                      <a:endParaRPr sz="1800">
                        <a:latin typeface="Cambria" panose="02040503050406030204" pitchFamily="18" charset="0"/>
                        <a:ea typeface="Cambria"/>
                        <a:cs typeface="Cambria"/>
                        <a:sym typeface="Cambria"/>
                      </a:endParaRPr>
                    </a:p>
                  </a:txBody>
                  <a:tcPr marL="49700" marR="497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lvl="0" indent="0" algn="ctr" rtl="0">
                        <a:lnSpc>
                          <a:spcPct val="100000"/>
                        </a:lnSpc>
                        <a:spcBef>
                          <a:spcPct val="0"/>
                        </a:spcBef>
                        <a:spcAft>
                          <a:spcPct val="0"/>
                        </a:spcAft>
                        <a:buNone/>
                      </a:pPr>
                      <a:r>
                        <a:rPr lang="en-US" sz="1800" b="1">
                          <a:latin typeface="Cambria" panose="02040503050406030204" pitchFamily="18" charset="0"/>
                          <a:ea typeface="Cambria"/>
                          <a:cs typeface="Cambria"/>
                          <a:sym typeface="Cambria"/>
                        </a:rPr>
                        <a:t>Description</a:t>
                      </a:r>
                      <a:endParaRPr sz="1800">
                        <a:latin typeface="Cambria" panose="02040503050406030204" pitchFamily="18" charset="0"/>
                        <a:ea typeface="Cambria"/>
                        <a:cs typeface="Cambria"/>
                        <a:sym typeface="Cambria"/>
                      </a:endParaRPr>
                    </a:p>
                  </a:txBody>
                  <a:tcPr marL="49700" marR="49700" marT="0" marB="0" anchor="ctr">
                    <a:lnT w="12700" cap="flat" cmpd="sng" algn="ctr">
                      <a:solidFill>
                        <a:schemeClr val="tx1"/>
                      </a:solidFill>
                      <a:prstDash val="solid"/>
                      <a:round/>
                      <a:headEnd type="none" w="med" len="med"/>
                      <a:tailEnd type="none" w="med" len="med"/>
                    </a:lnT>
                  </a:tcPr>
                </a:tc>
                <a:tc>
                  <a:txBody>
                    <a:bodyPr vert="horz" wrap="square"/>
                    <a:lstStyle/>
                    <a:p>
                      <a:pPr marL="0" marR="0" lvl="0" indent="0" algn="ctr" defTabSz="457200" rtl="0" eaLnBrk="1" fontAlgn="auto" latinLnBrk="0" hangingPunct="1">
                        <a:lnSpc>
                          <a:spcPct val="100000"/>
                        </a:lnSpc>
                        <a:spcBef>
                          <a:spcPct val="0"/>
                        </a:spcBef>
                        <a:spcAft>
                          <a:spcPct val="0"/>
                        </a:spcAft>
                        <a:buClrTx/>
                        <a:buSzTx/>
                        <a:buFontTx/>
                        <a:buNone/>
                        <a:defRPr/>
                      </a:pPr>
                      <a:r>
                        <a:rPr lang="en-US" sz="1800" b="1" smtClean="0">
                          <a:latin typeface="Cambria" panose="02040503050406030204" pitchFamily="18" charset="0"/>
                          <a:ea typeface="Cambria"/>
                          <a:cs typeface="Cambria"/>
                          <a:sym typeface="Cambria"/>
                        </a:rPr>
                        <a:t>Permissible</a:t>
                      </a:r>
                      <a:r>
                        <a:rPr lang="en-US" sz="1800" b="1" baseline="0" smtClean="0">
                          <a:latin typeface="Cambria" panose="02040503050406030204" pitchFamily="18" charset="0"/>
                          <a:ea typeface="Cambria"/>
                          <a:cs typeface="Cambria"/>
                          <a:sym typeface="Cambria"/>
                        </a:rPr>
                        <a:t> </a:t>
                      </a:r>
                      <a:r>
                        <a:rPr lang="en-US" sz="1800" b="1" smtClean="0">
                          <a:latin typeface="Cambria" panose="02040503050406030204" pitchFamily="18" charset="0"/>
                          <a:ea typeface="Cambria"/>
                          <a:cs typeface="Cambria"/>
                          <a:sym typeface="Cambria"/>
                        </a:rPr>
                        <a:t>Level</a:t>
                      </a:r>
                      <a:endParaRPr lang="en-US" sz="1800" smtClean="0">
                        <a:latin typeface="Cambria" panose="02040503050406030204" pitchFamily="18" charset="0"/>
                        <a:ea typeface="Cambria"/>
                        <a:cs typeface="Cambria"/>
                        <a:sym typeface="Cambria"/>
                      </a:endParaRPr>
                    </a:p>
                  </a:txBody>
                  <a:tcPr marL="49700" marR="497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64935">
                <a:tc>
                  <a:txBody>
                    <a:bodyPr vert="horz" wrap="square"/>
                    <a:lstStyle/>
                    <a:p>
                      <a:r>
                        <a:rPr lang="en-US" sz="1800" b="0" smtClean="0">
                          <a:latin typeface="Cambria" panose="02040503050406030204" pitchFamily="18" charset="0"/>
                        </a:rPr>
                        <a:t>Ground Water Quality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Ground Water:</a:t>
                      </a:r>
                      <a:r>
                        <a:rPr kumimoji="0" lang="en-US" sz="1800" kern="1200" smtClean="0">
                          <a:solidFill>
                            <a:schemeClr val="tx1"/>
                          </a:solidFill>
                          <a:latin typeface="Cambria" panose="02040503050406030204" pitchFamily="18" charset="0"/>
                          <a:ea typeface="+mn-ea"/>
                          <a:cs typeface="+mn-cs"/>
                        </a:rPr>
                        <a:t> All the Parameters Like</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pH-</a:t>
                      </a:r>
                      <a:r>
                        <a:rPr kumimoji="0" lang="en-US" sz="1800" b="1" kern="1200" baseline="0" smtClean="0">
                          <a:solidFill>
                            <a:schemeClr val="tx1"/>
                          </a:solidFill>
                          <a:latin typeface="Cambria" panose="02040503050406030204" pitchFamily="18" charset="0"/>
                          <a:ea typeface="+mn-ea"/>
                          <a:cs typeface="+mn-cs"/>
                        </a:rPr>
                        <a:t> 7.30</a:t>
                      </a:r>
                      <a:r>
                        <a:rPr kumimoji="0" lang="en-US" sz="1800" b="1" kern="1200" smtClean="0">
                          <a:solidFill>
                            <a:schemeClr val="tx1"/>
                          </a:solidFill>
                          <a:latin typeface="Cambria" panose="02040503050406030204" pitchFamily="18" charset="0"/>
                          <a:ea typeface="+mn-ea"/>
                          <a:cs typeface="+mn-cs"/>
                        </a:rPr>
                        <a:t> to 7.72.</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Total Hardness -</a:t>
                      </a:r>
                      <a:r>
                        <a:rPr kumimoji="0" lang="en-US" sz="1800" b="1" kern="1200" baseline="0" smtClean="0">
                          <a:solidFill>
                            <a:schemeClr val="tx1"/>
                          </a:solidFill>
                          <a:latin typeface="Cambria" panose="02040503050406030204" pitchFamily="18" charset="0"/>
                          <a:ea typeface="+mn-ea"/>
                          <a:cs typeface="+mn-cs"/>
                        </a:rPr>
                        <a:t> 352</a:t>
                      </a:r>
                      <a:r>
                        <a:rPr kumimoji="0" lang="en-US" sz="1800" b="1" kern="1200" smtClean="0">
                          <a:solidFill>
                            <a:schemeClr val="tx1"/>
                          </a:solidFill>
                          <a:latin typeface="Cambria" panose="02040503050406030204" pitchFamily="18" charset="0"/>
                          <a:ea typeface="+mn-ea"/>
                          <a:cs typeface="+mn-cs"/>
                        </a:rPr>
                        <a:t> to 510</a:t>
                      </a:r>
                      <a:r>
                        <a:rPr kumimoji="0" lang="en-US" sz="1800" b="1" kern="1200" baseline="0" smtClean="0">
                          <a:solidFill>
                            <a:schemeClr val="tx1"/>
                          </a:solidFill>
                          <a:latin typeface="Cambria" panose="02040503050406030204" pitchFamily="18" charset="0"/>
                          <a:ea typeface="+mn-ea"/>
                          <a:cs typeface="+mn-cs"/>
                        </a:rPr>
                        <a:t> </a:t>
                      </a:r>
                      <a:r>
                        <a:rPr kumimoji="0" lang="en-US" sz="1800" b="1" kern="1200" smtClean="0">
                          <a:solidFill>
                            <a:schemeClr val="tx1"/>
                          </a:solidFill>
                          <a:latin typeface="Cambria" panose="02040503050406030204" pitchFamily="18" charset="0"/>
                          <a:ea typeface="+mn-ea"/>
                          <a:cs typeface="+mn-cs"/>
                        </a:rPr>
                        <a:t>mg/l.</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TDS – 466</a:t>
                      </a:r>
                      <a:r>
                        <a:rPr kumimoji="0" lang="en-US" sz="1800" b="1" kern="1200" baseline="0" smtClean="0">
                          <a:solidFill>
                            <a:schemeClr val="tx1"/>
                          </a:solidFill>
                          <a:latin typeface="Cambria" panose="02040503050406030204" pitchFamily="18" charset="0"/>
                          <a:ea typeface="+mn-ea"/>
                          <a:cs typeface="+mn-cs"/>
                        </a:rPr>
                        <a:t> </a:t>
                      </a:r>
                      <a:r>
                        <a:rPr kumimoji="0" lang="en-US" sz="1800" b="1" kern="1200" smtClean="0">
                          <a:solidFill>
                            <a:schemeClr val="tx1"/>
                          </a:solidFill>
                          <a:latin typeface="Cambria" panose="02040503050406030204" pitchFamily="18" charset="0"/>
                          <a:ea typeface="+mn-ea"/>
                          <a:cs typeface="+mn-cs"/>
                        </a:rPr>
                        <a:t>to 675 mg/l.</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Chloride - 90 to 136 mg/l.</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err="1" smtClean="0">
                          <a:solidFill>
                            <a:schemeClr val="tx1"/>
                          </a:solidFill>
                          <a:latin typeface="Cambria" panose="02040503050406030204" pitchFamily="18" charset="0"/>
                          <a:ea typeface="+mn-ea"/>
                          <a:cs typeface="+mn-cs"/>
                        </a:rPr>
                        <a:t>Sulphate -26</a:t>
                      </a:r>
                      <a:r>
                        <a:rPr kumimoji="0" lang="en-US" sz="1800" b="1" kern="1200" baseline="0" smtClean="0">
                          <a:solidFill>
                            <a:schemeClr val="tx1"/>
                          </a:solidFill>
                          <a:latin typeface="Cambria" panose="02040503050406030204" pitchFamily="18" charset="0"/>
                          <a:ea typeface="+mn-ea"/>
                          <a:cs typeface="+mn-cs"/>
                        </a:rPr>
                        <a:t> </a:t>
                      </a:r>
                      <a:r>
                        <a:rPr kumimoji="0" lang="en-US" sz="1800" b="1" kern="1200" smtClean="0">
                          <a:solidFill>
                            <a:schemeClr val="tx1"/>
                          </a:solidFill>
                          <a:latin typeface="Cambria" panose="02040503050406030204" pitchFamily="18" charset="0"/>
                          <a:ea typeface="+mn-ea"/>
                          <a:cs typeface="+mn-cs"/>
                        </a:rPr>
                        <a:t>to</a:t>
                      </a:r>
                      <a:r>
                        <a:rPr kumimoji="0" lang="en-US" sz="1800" b="1" kern="1200" baseline="0" smtClean="0">
                          <a:solidFill>
                            <a:schemeClr val="tx1"/>
                          </a:solidFill>
                          <a:latin typeface="Cambria" panose="02040503050406030204" pitchFamily="18" charset="0"/>
                          <a:ea typeface="+mn-ea"/>
                          <a:cs typeface="+mn-cs"/>
                        </a:rPr>
                        <a:t> 38</a:t>
                      </a:r>
                      <a:r>
                        <a:rPr kumimoji="0" lang="en-US" sz="1800" b="1" kern="1200" smtClean="0">
                          <a:solidFill>
                            <a:schemeClr val="tx1"/>
                          </a:solidFill>
                          <a:latin typeface="Cambria" panose="02040503050406030204" pitchFamily="18" charset="0"/>
                          <a:ea typeface="+mn-ea"/>
                          <a:cs typeface="+mn-cs"/>
                        </a:rPr>
                        <a:t> mg/l.</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Metal:</a:t>
                      </a:r>
                      <a:r>
                        <a:rPr kumimoji="0" lang="en-US" sz="1800" b="1" kern="1200" baseline="0" smtClean="0">
                          <a:solidFill>
                            <a:schemeClr val="tx1"/>
                          </a:solidFill>
                          <a:latin typeface="Cambria" panose="02040503050406030204" pitchFamily="18" charset="0"/>
                          <a:ea typeface="+mn-ea"/>
                          <a:cs typeface="+mn-cs"/>
                        </a:rPr>
                        <a:t> Iron- &lt;0.02 to 0.052 mg/l.</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kern="1200" baseline="0" smtClean="0">
                          <a:solidFill>
                            <a:schemeClr val="tx1"/>
                          </a:solidFill>
                          <a:latin typeface="Cambria" panose="02040503050406030204" pitchFamily="18" charset="0"/>
                          <a:ea typeface="+mn-ea"/>
                          <a:cs typeface="+mn-cs"/>
                        </a:rPr>
                        <a:t>All are under permissible limit.</a:t>
                      </a:r>
                      <a:endParaRPr kumimoji="0" lang="en-US" sz="1800" kern="1200" smtClean="0">
                        <a:solidFill>
                          <a:schemeClr val="tx1"/>
                        </a:solidFill>
                        <a:latin typeface="Cambria" panose="02040503050406030204" pitchFamily="18" charset="0"/>
                        <a:ea typeface="+mn-ea"/>
                        <a:cs typeface="+mn-cs"/>
                      </a:endParaRPr>
                    </a:p>
                  </a:txBody>
                  <a:tcPr>
                    <a:lnB w="12700" cap="flat" cmpd="sng" algn="ctr">
                      <a:solidFill>
                        <a:schemeClr val="tx1"/>
                      </a:solidFill>
                      <a:prstDash val="solid"/>
                      <a:round/>
                      <a:headEnd type="none" w="med" len="med"/>
                      <a:tailEnd type="none" w="med" len="med"/>
                    </a:lnB>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kumimoji="0" lang="en-US" sz="1800" kern="1200" baseline="0" smtClean="0">
                          <a:solidFill>
                            <a:schemeClr val="tx1"/>
                          </a:solidFill>
                          <a:latin typeface="Cambria" panose="02040503050406030204" pitchFamily="18" charset="0"/>
                          <a:ea typeface="+mn-ea"/>
                          <a:cs typeface="+mn-cs"/>
                        </a:rPr>
                        <a:t>6.5-8.5</a:t>
                      </a:r>
                      <a:endParaRPr kumimoji="0" lang="en-US" sz="1800" kern="1200" smtClean="0">
                        <a:solidFill>
                          <a:schemeClr val="tx1"/>
                        </a:solidFill>
                        <a:latin typeface="Cambria" panose="02040503050406030204" pitchFamily="18" charset="0"/>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kumimoji="0" lang="en-US" sz="1800" kern="1200" smtClean="0">
                          <a:solidFill>
                            <a:schemeClr val="tx1"/>
                          </a:solidFill>
                          <a:latin typeface="Cambria" panose="02040503050406030204" pitchFamily="18" charset="0"/>
                          <a:ea typeface="+mn-ea"/>
                          <a:cs typeface="+mn-cs"/>
                        </a:rPr>
                        <a:t>200-600 mg/l</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kern="1200" smtClean="0">
                          <a:solidFill>
                            <a:schemeClr val="tx1"/>
                          </a:solidFill>
                          <a:latin typeface="Cambria" panose="02040503050406030204" pitchFamily="18" charset="0"/>
                          <a:ea typeface="+mn-ea"/>
                          <a:cs typeface="+mn-cs"/>
                        </a:rPr>
                        <a:t>500-2000 mg/l</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kern="1200" smtClean="0">
                          <a:solidFill>
                            <a:schemeClr val="tx1"/>
                          </a:solidFill>
                          <a:latin typeface="Cambria" panose="02040503050406030204" pitchFamily="18" charset="0"/>
                          <a:ea typeface="+mn-ea"/>
                          <a:cs typeface="+mn-cs"/>
                        </a:rPr>
                        <a:t>250-1000 mg/l</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kern="1200" smtClean="0">
                          <a:solidFill>
                            <a:schemeClr val="tx1"/>
                          </a:solidFill>
                          <a:latin typeface="Cambria" panose="02040503050406030204" pitchFamily="18" charset="0"/>
                          <a:ea typeface="+mn-ea"/>
                          <a:cs typeface="+mn-cs"/>
                        </a:rPr>
                        <a:t>200-400 mg/l</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kern="1200" baseline="0" smtClean="0">
                          <a:solidFill>
                            <a:schemeClr val="tx1"/>
                          </a:solidFill>
                          <a:latin typeface="Cambria" panose="02040503050406030204" pitchFamily="18" charset="0"/>
                          <a:ea typeface="+mn-ea"/>
                          <a:cs typeface="+mn-cs"/>
                        </a:rPr>
                        <a:t>&lt; 0.3 mg/l.</a:t>
                      </a:r>
                      <a:endParaRPr kumimoji="0" lang="en-US" sz="1800" kern="1200" smtClean="0">
                        <a:solidFill>
                          <a:schemeClr val="tx1"/>
                        </a:solidFill>
                        <a:latin typeface="Cambria" panose="02040503050406030204" pitchFamily="18" charset="0"/>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endParaRPr kumimoji="0" lang="en-US" sz="1800" kern="1200" smtClean="0">
                        <a:solidFill>
                          <a:schemeClr val="tx1"/>
                        </a:solidFill>
                        <a:latin typeface="Cambria" panose="02040503050406030204" pitchFamily="18" charset="0"/>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3767422900"/>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sym typeface="Cambria"/>
              </a:rPr>
              <a:t>SURFACE WATER MONITORING LOCATIONS</a:t>
            </a:r>
            <a:endParaRPr lang="en-US" sz="2500" b="1">
              <a:solidFill>
                <a:schemeClr val="bg1"/>
              </a:solidFill>
              <a:latin typeface="Cambria" panose="02040503050406030204" pitchFamily="18"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02502247"/>
              </p:ext>
            </p:extLst>
          </p:nvPr>
        </p:nvGraphicFramePr>
        <p:xfrm>
          <a:off x="700085" y="4277393"/>
          <a:ext cx="10901364" cy="2475319"/>
        </p:xfrm>
        <a:graphic>
          <a:graphicData uri="http://schemas.openxmlformats.org/drawingml/2006/table">
            <a:tbl>
              <a:tblPr firstRow="1" bandRow="1">
                <a:tableStyleId>{5C22544A-7EE6-4342-B048-85BDC9FD1C3A}</a:tableStyleId>
              </a:tblPr>
              <a:tblGrid>
                <a:gridCol w="1961428"/>
                <a:gridCol w="4469968"/>
                <a:gridCol w="4469968"/>
              </a:tblGrid>
              <a:tr h="463639">
                <a:tc>
                  <a:txBody>
                    <a:bodyPr vert="horz" wrap="square"/>
                    <a:lstStyle/>
                    <a:p>
                      <a:pPr marL="0" marR="0" lvl="0" indent="0" algn="ctr" rtl="0">
                        <a:lnSpc>
                          <a:spcPct val="100000"/>
                        </a:lnSpc>
                        <a:spcBef>
                          <a:spcPct val="0"/>
                        </a:spcBef>
                        <a:spcAft>
                          <a:spcPct val="0"/>
                        </a:spcAft>
                        <a:buNone/>
                      </a:pPr>
                      <a:r>
                        <a:rPr lang="en-US" sz="1800" b="1">
                          <a:latin typeface="Cambria" panose="02040503050406030204" pitchFamily="18" charset="0"/>
                          <a:ea typeface="Cambria"/>
                          <a:cs typeface="Cambria"/>
                          <a:sym typeface="Cambria"/>
                        </a:rPr>
                        <a:t>Parameters</a:t>
                      </a:r>
                      <a:endParaRPr sz="1800">
                        <a:latin typeface="Cambria" panose="02040503050406030204" pitchFamily="18" charset="0"/>
                        <a:ea typeface="Cambria"/>
                        <a:cs typeface="Cambria"/>
                        <a:sym typeface="Cambria"/>
                      </a:endParaRPr>
                    </a:p>
                  </a:txBody>
                  <a:tcPr marL="49700" marR="497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lvl="0" indent="0" algn="ctr" rtl="0">
                        <a:lnSpc>
                          <a:spcPct val="100000"/>
                        </a:lnSpc>
                        <a:spcBef>
                          <a:spcPct val="0"/>
                        </a:spcBef>
                        <a:spcAft>
                          <a:spcPct val="0"/>
                        </a:spcAft>
                        <a:buNone/>
                      </a:pPr>
                      <a:r>
                        <a:rPr lang="en-US" sz="1800" b="1">
                          <a:latin typeface="Cambria" panose="02040503050406030204" pitchFamily="18" charset="0"/>
                          <a:ea typeface="Cambria"/>
                          <a:cs typeface="Cambria"/>
                          <a:sym typeface="Cambria"/>
                        </a:rPr>
                        <a:t>Description</a:t>
                      </a:r>
                      <a:endParaRPr sz="1800">
                        <a:latin typeface="Cambria" panose="02040503050406030204" pitchFamily="18" charset="0"/>
                        <a:ea typeface="Cambria"/>
                        <a:cs typeface="Cambria"/>
                        <a:sym typeface="Cambria"/>
                      </a:endParaRPr>
                    </a:p>
                  </a:txBody>
                  <a:tcPr marL="49700" marR="49700" marT="0" marB="0" anchor="ctr">
                    <a:lnT w="12700" cap="flat" cmpd="sng" algn="ctr">
                      <a:solidFill>
                        <a:schemeClr val="tx1"/>
                      </a:solidFill>
                      <a:prstDash val="solid"/>
                      <a:round/>
                      <a:headEnd type="none" w="med" len="med"/>
                      <a:tailEnd type="none" w="med" len="med"/>
                    </a:lnT>
                  </a:tcPr>
                </a:tc>
                <a:tc>
                  <a:txBody>
                    <a:bodyPr vert="horz" wrap="square"/>
                    <a:lstStyle/>
                    <a:p>
                      <a:pPr marL="0" marR="0" lvl="0" indent="0" algn="ctr" defTabSz="457200" rtl="0" eaLnBrk="1" fontAlgn="auto" latinLnBrk="0" hangingPunct="1">
                        <a:lnSpc>
                          <a:spcPct val="100000"/>
                        </a:lnSpc>
                        <a:spcBef>
                          <a:spcPct val="0"/>
                        </a:spcBef>
                        <a:spcAft>
                          <a:spcPct val="0"/>
                        </a:spcAft>
                        <a:buClrTx/>
                        <a:buSzTx/>
                        <a:buFontTx/>
                        <a:buNone/>
                        <a:defRPr/>
                      </a:pPr>
                      <a:r>
                        <a:rPr lang="en-US" sz="1800" b="1" smtClean="0">
                          <a:latin typeface="Cambria" panose="02040503050406030204" pitchFamily="18" charset="0"/>
                          <a:ea typeface="Cambria"/>
                          <a:cs typeface="Cambria"/>
                          <a:sym typeface="Cambria"/>
                        </a:rPr>
                        <a:t>Permissible</a:t>
                      </a:r>
                      <a:r>
                        <a:rPr lang="en-US" sz="1800" b="1" baseline="0" smtClean="0">
                          <a:latin typeface="Cambria" panose="02040503050406030204" pitchFamily="18" charset="0"/>
                          <a:ea typeface="Cambria"/>
                          <a:cs typeface="Cambria"/>
                          <a:sym typeface="Cambria"/>
                        </a:rPr>
                        <a:t> </a:t>
                      </a:r>
                      <a:r>
                        <a:rPr lang="en-US" sz="1800" b="1" smtClean="0">
                          <a:latin typeface="Cambria" panose="02040503050406030204" pitchFamily="18" charset="0"/>
                          <a:ea typeface="Cambria"/>
                          <a:cs typeface="Cambria"/>
                          <a:sym typeface="Cambria"/>
                        </a:rPr>
                        <a:t>Level</a:t>
                      </a:r>
                      <a:endParaRPr lang="en-US" sz="1800" smtClean="0">
                        <a:latin typeface="Cambria" panose="02040503050406030204" pitchFamily="18" charset="0"/>
                        <a:ea typeface="Cambria"/>
                        <a:cs typeface="Cambria"/>
                        <a:sym typeface="Cambria"/>
                      </a:endParaRPr>
                    </a:p>
                  </a:txBody>
                  <a:tcPr marL="49700" marR="49700" marT="0" marB="0" anchor="ctr">
                    <a:lnT w="12700" cap="flat" cmpd="sng" algn="ctr">
                      <a:solidFill>
                        <a:schemeClr val="tx1"/>
                      </a:solidFill>
                      <a:prstDash val="solid"/>
                      <a:round/>
                      <a:headEnd type="none" w="med" len="med"/>
                      <a:tailEnd type="none" w="med" len="med"/>
                    </a:lnT>
                  </a:tcPr>
                </a:tc>
              </a:tr>
              <a:tr h="370840">
                <a:tc>
                  <a:txBody>
                    <a:bodyPr vert="horz" wrap="square"/>
                    <a:lstStyle/>
                    <a:p>
                      <a:r>
                        <a:rPr lang="en-US" sz="1800" b="0" smtClean="0">
                          <a:latin typeface="Cambria" panose="02040503050406030204" pitchFamily="18" charset="0"/>
                        </a:rPr>
                        <a:t>Surface</a:t>
                      </a:r>
                      <a:r>
                        <a:rPr lang="en-US" sz="1800" b="0" baseline="0" smtClean="0">
                          <a:latin typeface="Cambria" panose="02040503050406030204" pitchFamily="18" charset="0"/>
                        </a:rPr>
                        <a:t> </a:t>
                      </a:r>
                      <a:r>
                        <a:rPr lang="en-US" sz="1800" b="0" smtClean="0">
                          <a:latin typeface="Cambria" panose="02040503050406030204" pitchFamily="18" charset="0"/>
                        </a:rPr>
                        <a:t>Water Quality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Surface</a:t>
                      </a:r>
                      <a:r>
                        <a:rPr kumimoji="0" lang="en-US" sz="1800" b="1" kern="1200" baseline="0" smtClean="0">
                          <a:solidFill>
                            <a:schemeClr val="tx1"/>
                          </a:solidFill>
                          <a:latin typeface="Cambria" panose="02040503050406030204" pitchFamily="18" charset="0"/>
                          <a:ea typeface="+mn-ea"/>
                          <a:cs typeface="+mn-cs"/>
                        </a:rPr>
                        <a:t> </a:t>
                      </a:r>
                      <a:r>
                        <a:rPr kumimoji="0" lang="en-US" sz="1800" b="1" kern="1200" smtClean="0">
                          <a:solidFill>
                            <a:schemeClr val="tx1"/>
                          </a:solidFill>
                          <a:latin typeface="Cambria" panose="02040503050406030204" pitchFamily="18" charset="0"/>
                          <a:ea typeface="+mn-ea"/>
                          <a:cs typeface="+mn-cs"/>
                        </a:rPr>
                        <a:t>Water:</a:t>
                      </a:r>
                      <a:r>
                        <a:rPr kumimoji="0" lang="en-US" sz="1800" kern="1200" smtClean="0">
                          <a:solidFill>
                            <a:schemeClr val="tx1"/>
                          </a:solidFill>
                          <a:latin typeface="Cambria" panose="02040503050406030204" pitchFamily="18" charset="0"/>
                          <a:ea typeface="+mn-ea"/>
                          <a:cs typeface="+mn-cs"/>
                        </a:rPr>
                        <a:t> All the Parameters Like</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pH-</a:t>
                      </a:r>
                      <a:r>
                        <a:rPr kumimoji="0" lang="en-US" sz="1800" b="1" kern="1200" baseline="0" smtClean="0">
                          <a:solidFill>
                            <a:schemeClr val="tx1"/>
                          </a:solidFill>
                          <a:latin typeface="Cambria" panose="02040503050406030204" pitchFamily="18" charset="0"/>
                          <a:ea typeface="+mn-ea"/>
                          <a:cs typeface="+mn-cs"/>
                        </a:rPr>
                        <a:t> 6.95</a:t>
                      </a:r>
                      <a:r>
                        <a:rPr kumimoji="0" lang="en-US" sz="1800" b="1" kern="1200" smtClean="0">
                          <a:solidFill>
                            <a:schemeClr val="tx1"/>
                          </a:solidFill>
                          <a:latin typeface="Cambria" panose="02040503050406030204" pitchFamily="18" charset="0"/>
                          <a:ea typeface="+mn-ea"/>
                          <a:cs typeface="+mn-cs"/>
                        </a:rPr>
                        <a:t> to 7.91.</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Total Hardness -</a:t>
                      </a:r>
                      <a:r>
                        <a:rPr kumimoji="0" lang="en-US" sz="1800" b="1" kern="1200" baseline="0" smtClean="0">
                          <a:solidFill>
                            <a:schemeClr val="tx1"/>
                          </a:solidFill>
                          <a:latin typeface="Cambria" panose="02040503050406030204" pitchFamily="18" charset="0"/>
                          <a:ea typeface="+mn-ea"/>
                          <a:cs typeface="+mn-cs"/>
                        </a:rPr>
                        <a:t> 118</a:t>
                      </a:r>
                      <a:r>
                        <a:rPr kumimoji="0" lang="en-US" sz="1800" b="1" kern="1200" smtClean="0">
                          <a:solidFill>
                            <a:schemeClr val="tx1"/>
                          </a:solidFill>
                          <a:latin typeface="Cambria" panose="02040503050406030204" pitchFamily="18" charset="0"/>
                          <a:ea typeface="+mn-ea"/>
                          <a:cs typeface="+mn-cs"/>
                        </a:rPr>
                        <a:t> to 154</a:t>
                      </a:r>
                      <a:r>
                        <a:rPr kumimoji="0" lang="en-US" sz="1800" b="1" kern="1200" baseline="0" smtClean="0">
                          <a:solidFill>
                            <a:schemeClr val="tx1"/>
                          </a:solidFill>
                          <a:latin typeface="Cambria" panose="02040503050406030204" pitchFamily="18" charset="0"/>
                          <a:ea typeface="+mn-ea"/>
                          <a:cs typeface="+mn-cs"/>
                        </a:rPr>
                        <a:t> </a:t>
                      </a:r>
                      <a:r>
                        <a:rPr kumimoji="0" lang="en-US" sz="1800" b="1" kern="1200" smtClean="0">
                          <a:solidFill>
                            <a:schemeClr val="tx1"/>
                          </a:solidFill>
                          <a:latin typeface="Cambria" panose="02040503050406030204" pitchFamily="18" charset="0"/>
                          <a:ea typeface="+mn-ea"/>
                          <a:cs typeface="+mn-cs"/>
                        </a:rPr>
                        <a:t>mg/l.</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TDS – 169 to</a:t>
                      </a:r>
                      <a:r>
                        <a:rPr kumimoji="0" lang="en-US" sz="1800" b="1" kern="1200" baseline="0" smtClean="0">
                          <a:solidFill>
                            <a:schemeClr val="tx1"/>
                          </a:solidFill>
                          <a:latin typeface="Cambria" panose="02040503050406030204" pitchFamily="18" charset="0"/>
                          <a:ea typeface="+mn-ea"/>
                          <a:cs typeface="+mn-cs"/>
                        </a:rPr>
                        <a:t> 223 mg/l.</a:t>
                      </a:r>
                      <a:endParaRPr kumimoji="0" lang="en-US" sz="1800" b="1" kern="1200" smtClean="0">
                        <a:solidFill>
                          <a:schemeClr val="tx1"/>
                        </a:solidFill>
                        <a:latin typeface="Cambria" panose="02040503050406030204" pitchFamily="18" charset="0"/>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BOD- 7 to 13 mg/l.</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COD- 60 to 110 mg/l.</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kern="1200" smtClean="0">
                          <a:solidFill>
                            <a:schemeClr val="tx1"/>
                          </a:solidFill>
                          <a:latin typeface="Cambria" panose="02040503050406030204" pitchFamily="18" charset="0"/>
                          <a:ea typeface="+mn-ea"/>
                          <a:cs typeface="+mn-cs"/>
                        </a:rPr>
                        <a:t>All</a:t>
                      </a:r>
                      <a:r>
                        <a:rPr kumimoji="0" lang="en-US" sz="1800" kern="1200" baseline="0" smtClean="0">
                          <a:solidFill>
                            <a:schemeClr val="tx1"/>
                          </a:solidFill>
                          <a:latin typeface="Cambria" panose="02040503050406030204" pitchFamily="18" charset="0"/>
                          <a:ea typeface="+mn-ea"/>
                          <a:cs typeface="+mn-cs"/>
                        </a:rPr>
                        <a:t> are under permissible limit.</a:t>
                      </a:r>
                      <a:endParaRPr kumimoji="0" lang="en-US" sz="1800" kern="1200" smtClean="0">
                        <a:solidFill>
                          <a:schemeClr val="tx1"/>
                        </a:solidFill>
                        <a:latin typeface="Cambria" panose="02040503050406030204" pitchFamily="18" charset="0"/>
                        <a:ea typeface="+mn-ea"/>
                        <a:cs typeface="+mn-cs"/>
                      </a:endParaRPr>
                    </a:p>
                  </a:txBody>
                  <a:tcPr>
                    <a:lnB w="12700" cap="flat" cmpd="sng" algn="ctr">
                      <a:solidFill>
                        <a:schemeClr val="tx1"/>
                      </a:solidFill>
                      <a:prstDash val="solid"/>
                      <a:round/>
                      <a:headEnd type="none" w="med" len="med"/>
                      <a:tailEnd type="none" w="med" len="med"/>
                    </a:lnB>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kumimoji="0" lang="en-US" sz="1800" kern="1200" baseline="0" smtClean="0">
                          <a:solidFill>
                            <a:schemeClr val="tx1"/>
                          </a:solidFill>
                          <a:latin typeface="Cambria" panose="02040503050406030204" pitchFamily="18" charset="0"/>
                          <a:ea typeface="+mn-ea"/>
                          <a:cs typeface="+mn-cs"/>
                        </a:rPr>
                        <a:t>6.5-8.5</a:t>
                      </a:r>
                      <a:endParaRPr kumimoji="0" lang="en-US" sz="1800" kern="1200" smtClean="0">
                        <a:solidFill>
                          <a:schemeClr val="tx1"/>
                        </a:solidFill>
                        <a:latin typeface="Cambria" panose="02040503050406030204" pitchFamily="18" charset="0"/>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kumimoji="0" lang="en-US" sz="1800" kern="1200" smtClean="0">
                          <a:solidFill>
                            <a:schemeClr val="tx1"/>
                          </a:solidFill>
                          <a:latin typeface="Cambria" panose="02040503050406030204" pitchFamily="18" charset="0"/>
                          <a:ea typeface="+mn-ea"/>
                          <a:cs typeface="+mn-cs"/>
                        </a:rPr>
                        <a:t>DO</a:t>
                      </a:r>
                      <a:r>
                        <a:rPr kumimoji="0" lang="en-US" sz="1800" kern="1200" baseline="0" smtClean="0">
                          <a:solidFill>
                            <a:schemeClr val="tx1"/>
                          </a:solidFill>
                          <a:latin typeface="Cambria" panose="02040503050406030204" pitchFamily="18" charset="0"/>
                          <a:ea typeface="+mn-ea"/>
                          <a:cs typeface="+mn-cs"/>
                        </a:rPr>
                        <a:t> </a:t>
                      </a:r>
                      <a:r>
                        <a:rPr kumimoji="0" lang="en-US" sz="1800" kern="1200" smtClean="0">
                          <a:solidFill>
                            <a:schemeClr val="tx1"/>
                          </a:solidFill>
                          <a:latin typeface="Cambria" panose="02040503050406030204" pitchFamily="18" charset="0"/>
                          <a:ea typeface="+mn-ea"/>
                          <a:cs typeface="+mn-cs"/>
                        </a:rPr>
                        <a:t>&gt;4 mg/l</a:t>
                      </a:r>
                    </a:p>
                    <a:p>
                      <a:pPr marL="0" marR="0" indent="0" algn="l" defTabSz="914400" rtl="0" eaLnBrk="1" fontAlgn="auto" latinLnBrk="0" hangingPunct="1">
                        <a:lnSpc>
                          <a:spcPct val="100000"/>
                        </a:lnSpc>
                        <a:spcBef>
                          <a:spcPct val="0"/>
                        </a:spcBef>
                        <a:spcAft>
                          <a:spcPct val="0"/>
                        </a:spcAft>
                        <a:buClrTx/>
                        <a:buSzTx/>
                        <a:buFontTx/>
                        <a:buNone/>
                        <a:defRPr/>
                      </a:pPr>
                      <a:endParaRPr kumimoji="0" lang="en-US" sz="1800" kern="1200" smtClean="0">
                        <a:solidFill>
                          <a:schemeClr val="tx1"/>
                        </a:solidFill>
                        <a:latin typeface="Cambria" panose="02040503050406030204" pitchFamily="18" charset="0"/>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Designated Class</a:t>
                      </a:r>
                      <a:r>
                        <a:rPr kumimoji="0" lang="en-US" sz="1800" b="1" kern="1200" baseline="0" smtClean="0">
                          <a:solidFill>
                            <a:schemeClr val="tx1"/>
                          </a:solidFill>
                          <a:latin typeface="Cambria" panose="02040503050406030204" pitchFamily="18" charset="0"/>
                          <a:ea typeface="+mn-ea"/>
                          <a:cs typeface="+mn-cs"/>
                        </a:rPr>
                        <a:t> D</a:t>
                      </a:r>
                      <a:endParaRPr kumimoji="0" lang="en-US" sz="1800" b="1" kern="1200" smtClean="0">
                        <a:solidFill>
                          <a:schemeClr val="tx1"/>
                        </a:solidFill>
                        <a:latin typeface="Cambria" panose="02040503050406030204" pitchFamily="18" charset="0"/>
                        <a:ea typeface="+mn-ea"/>
                        <a:cs typeface="+mn-cs"/>
                      </a:endParaRPr>
                    </a:p>
                  </a:txBody>
                  <a:tcPr>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22845310"/>
              </p:ext>
            </p:extLst>
          </p:nvPr>
        </p:nvGraphicFramePr>
        <p:xfrm>
          <a:off x="656825" y="600077"/>
          <a:ext cx="10958912" cy="3543295"/>
        </p:xfrm>
        <a:graphic>
          <a:graphicData uri="http://schemas.openxmlformats.org/drawingml/2006/table">
            <a:tbl>
              <a:tblPr firstRow="1" firstCol="1" bandRow="1">
                <a:tableStyleId>{5C22544A-7EE6-4342-B048-85BDC9FD1C3A}</a:tableStyleId>
              </a:tblPr>
              <a:tblGrid>
                <a:gridCol w="1014782"/>
                <a:gridCol w="2636954"/>
                <a:gridCol w="1465387"/>
                <a:gridCol w="993796"/>
                <a:gridCol w="2219682"/>
                <a:gridCol w="2628311"/>
              </a:tblGrid>
              <a:tr h="50618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 No.</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Location</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Dist (Km)</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Dir.</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Latitude</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Longitude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0618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SW1</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800" err="1">
                          <a:effectLst/>
                          <a:latin typeface="Cambria" panose="02040503050406030204" pitchFamily="18" charset="0"/>
                        </a:rPr>
                        <a:t>Rupnarayan river</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3.8</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W</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22°31'31.56"N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87°53'32.22"E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50618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SW2</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Damodar River</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22°30'44.44"N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87°57'51.51"E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50618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SW3</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800" err="1">
                          <a:effectLst/>
                          <a:latin typeface="Cambria" panose="02040503050406030204" pitchFamily="18" charset="0"/>
                        </a:rPr>
                        <a:t>Mendeshwari River</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4.8</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NW</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22°32'33.83"N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87°53'1.71"E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50618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SW4</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800" err="1">
                          <a:effectLst/>
                          <a:latin typeface="Cambria" panose="02040503050406030204" pitchFamily="18" charset="0"/>
                        </a:rPr>
                        <a:t>Kanashabat Nadi</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6.2</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SW</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22°30'39.40"N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87°52'19.88"E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50618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SW5</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Hurhur Khal</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3.8</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22°33'56.45"N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87°55'46.07"E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50618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SW6</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Gaighata Khal</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NE</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22°32'26.13"N</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87°56'1.93"E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3102447455"/>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sym typeface="Cambria"/>
              </a:rPr>
              <a:t>SOIL SAMPLING LOCATION MAP</a:t>
            </a:r>
            <a:endParaRPr lang="en-US" sz="2500" b="1">
              <a:solidFill>
                <a:schemeClr val="bg1"/>
              </a:solidFill>
              <a:latin typeface="Cambria" panose="02040503050406030204" pitchFamily="18"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978" y="496317"/>
            <a:ext cx="9769830" cy="6200697"/>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686131547"/>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sym typeface="Cambria"/>
              </a:rPr>
              <a:t>SOIL SAMPLING LOCATION</a:t>
            </a:r>
            <a:endParaRPr lang="en-US" sz="2500" b="1">
              <a:solidFill>
                <a:schemeClr val="bg1"/>
              </a:solidFill>
              <a:latin typeface="Cambria" panose="02040503050406030204" pitchFamily="18"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27264819"/>
              </p:ext>
            </p:extLst>
          </p:nvPr>
        </p:nvGraphicFramePr>
        <p:xfrm>
          <a:off x="824247" y="600075"/>
          <a:ext cx="10548603" cy="3700461"/>
        </p:xfrm>
        <a:graphic>
          <a:graphicData uri="http://schemas.openxmlformats.org/drawingml/2006/table">
            <a:tbl>
              <a:tblPr firstRow="1" firstCol="1" bandRow="1">
                <a:tableStyleId>{5C22544A-7EE6-4342-B048-85BDC9FD1C3A}</a:tableStyleId>
              </a:tblPr>
              <a:tblGrid>
                <a:gridCol w="1008161"/>
                <a:gridCol w="2786125"/>
                <a:gridCol w="2139150"/>
                <a:gridCol w="2026051"/>
                <a:gridCol w="2589116"/>
              </a:tblGrid>
              <a:tr h="444333">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 No.</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Monitoring Locations</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Latitude</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Longitude</a:t>
                      </a:r>
                      <a:endParaRPr lang="en-US" sz="18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Location w.r.t site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7016">
                <a:tc>
                  <a:txBody>
                    <a:bodyPr vert="horz" wrap="square"/>
                    <a:lstStyle/>
                    <a:p>
                      <a:pPr marL="0" marR="0" algn="ctr">
                        <a:lnSpc>
                          <a:spcPct val="115000"/>
                        </a:lnSpc>
                        <a:spcBef>
                          <a:spcPct val="0"/>
                        </a:spcBef>
                        <a:spcAft>
                          <a:spcPct val="0"/>
                        </a:spcAft>
                      </a:pPr>
                      <a:r>
                        <a:rPr lang="en-IN" sz="1800">
                          <a:effectLst/>
                          <a:latin typeface="Cambria" panose="02040503050406030204" pitchFamily="18" charset="0"/>
                        </a:rPr>
                        <a:t>S1</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Project site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22°31'50.82"N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87°55'50.48"E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07016">
                <a:tc>
                  <a:txBody>
                    <a:bodyPr vert="horz" wrap="square"/>
                    <a:lstStyle/>
                    <a:p>
                      <a:pPr marL="0" marR="0" algn="ctr">
                        <a:lnSpc>
                          <a:spcPct val="115000"/>
                        </a:lnSpc>
                        <a:spcBef>
                          <a:spcPct val="0"/>
                        </a:spcBef>
                        <a:spcAft>
                          <a:spcPct val="0"/>
                        </a:spcAft>
                      </a:pPr>
                      <a:r>
                        <a:rPr lang="en-IN" sz="1800">
                          <a:effectLst/>
                          <a:latin typeface="Cambria" panose="02040503050406030204" pitchFamily="18" charset="0"/>
                        </a:rPr>
                        <a:t>S2</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Khalna</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22°32'48.48"N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87°55'51.43"E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1.8 Km, N</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07016">
                <a:tc>
                  <a:txBody>
                    <a:bodyPr vert="horz" wrap="square"/>
                    <a:lstStyle/>
                    <a:p>
                      <a:pPr marL="0" marR="0" algn="ctr">
                        <a:lnSpc>
                          <a:spcPct val="115000"/>
                        </a:lnSpc>
                        <a:spcBef>
                          <a:spcPct val="0"/>
                        </a:spcBef>
                        <a:spcAft>
                          <a:spcPct val="0"/>
                        </a:spcAft>
                      </a:pPr>
                      <a:r>
                        <a:rPr lang="en-IN" sz="1800">
                          <a:effectLst/>
                          <a:latin typeface="Cambria" panose="02040503050406030204" pitchFamily="18" charset="0"/>
                        </a:rPr>
                        <a:t>S3</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Malia</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22°31'39.25"N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87°54'44.74"E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1.7 Km , W</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07016">
                <a:tc>
                  <a:txBody>
                    <a:bodyPr vert="horz" wrap="square"/>
                    <a:lstStyle/>
                    <a:p>
                      <a:pPr marL="0" marR="0" algn="ctr">
                        <a:lnSpc>
                          <a:spcPct val="115000"/>
                        </a:lnSpc>
                        <a:spcBef>
                          <a:spcPct val="0"/>
                        </a:spcBef>
                        <a:spcAft>
                          <a:spcPct val="0"/>
                        </a:spcAft>
                      </a:pPr>
                      <a:r>
                        <a:rPr lang="en-IN" sz="1800">
                          <a:effectLst/>
                          <a:latin typeface="Cambria" panose="02040503050406030204" pitchFamily="18" charset="0"/>
                        </a:rPr>
                        <a:t>S4</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Mankur</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22°30'58.27"N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87°54'7.81"E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3.2 Km, SW</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07016">
                <a:tc>
                  <a:txBody>
                    <a:bodyPr vert="horz" wrap="square"/>
                    <a:lstStyle/>
                    <a:p>
                      <a:pPr marL="0" marR="0" algn="ctr">
                        <a:lnSpc>
                          <a:spcPct val="115000"/>
                        </a:lnSpc>
                        <a:spcBef>
                          <a:spcPct val="0"/>
                        </a:spcBef>
                        <a:spcAft>
                          <a:spcPct val="0"/>
                        </a:spcAft>
                      </a:pPr>
                      <a:r>
                        <a:rPr lang="en-IN" sz="1800">
                          <a:effectLst/>
                          <a:latin typeface="Cambria" panose="02040503050406030204" pitchFamily="18" charset="0"/>
                        </a:rPr>
                        <a:t>S5</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Kalyanpur</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22°30'2.23"N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87°55'2.49"E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3.5 Km, S</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07016">
                <a:tc>
                  <a:txBody>
                    <a:bodyPr vert="horz" wrap="square"/>
                    <a:lstStyle/>
                    <a:p>
                      <a:pPr marL="0" marR="0" algn="ctr">
                        <a:lnSpc>
                          <a:spcPct val="115000"/>
                        </a:lnSpc>
                        <a:spcBef>
                          <a:spcPct val="0"/>
                        </a:spcBef>
                        <a:spcAft>
                          <a:spcPct val="0"/>
                        </a:spcAft>
                      </a:pPr>
                      <a:r>
                        <a:rPr lang="en-IN" sz="1800">
                          <a:effectLst/>
                          <a:latin typeface="Cambria" panose="02040503050406030204" pitchFamily="18" charset="0"/>
                        </a:rPr>
                        <a:t>S6</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Bagnan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22°28'6.19"N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87°58'16.83"E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8.0 Km, SE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07016">
                <a:tc>
                  <a:txBody>
                    <a:bodyPr vert="horz" wrap="square"/>
                    <a:lstStyle/>
                    <a:p>
                      <a:pPr marL="0" marR="0" algn="ctr">
                        <a:lnSpc>
                          <a:spcPct val="115000"/>
                        </a:lnSpc>
                        <a:spcBef>
                          <a:spcPct val="0"/>
                        </a:spcBef>
                        <a:spcAft>
                          <a:spcPct val="0"/>
                        </a:spcAft>
                      </a:pPr>
                      <a:r>
                        <a:rPr lang="en-IN" sz="1800">
                          <a:effectLst/>
                          <a:latin typeface="Cambria" panose="02040503050406030204" pitchFamily="18" charset="0"/>
                        </a:rPr>
                        <a:t>S7</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Udang</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22°31'51.41"N</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87°59'30.22"E</a:t>
                      </a:r>
                      <a:endParaRPr lang="en-US" sz="18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6.3 Km, 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07016">
                <a:tc>
                  <a:txBody>
                    <a:bodyPr vert="horz" wrap="square"/>
                    <a:lstStyle/>
                    <a:p>
                      <a:pPr marL="0" marR="0" algn="ctr">
                        <a:lnSpc>
                          <a:spcPct val="115000"/>
                        </a:lnSpc>
                        <a:spcBef>
                          <a:spcPct val="0"/>
                        </a:spcBef>
                        <a:spcAft>
                          <a:spcPct val="0"/>
                        </a:spcAft>
                      </a:pPr>
                      <a:r>
                        <a:rPr lang="en-IN" sz="1800">
                          <a:effectLst/>
                          <a:latin typeface="Cambria" panose="02040503050406030204" pitchFamily="18" charset="0"/>
                        </a:rPr>
                        <a:t>S8</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Bangalpur</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22°29'33.07"N</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87°58'36.13"E</a:t>
                      </a:r>
                      <a:endParaRPr lang="en-US" sz="18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6.3 Km, SE</a:t>
                      </a:r>
                      <a:endParaRPr lang="en-US" sz="18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81840653"/>
              </p:ext>
            </p:extLst>
          </p:nvPr>
        </p:nvGraphicFramePr>
        <p:xfrm>
          <a:off x="842963" y="4391697"/>
          <a:ext cx="10501312" cy="2475319"/>
        </p:xfrm>
        <a:graphic>
          <a:graphicData uri="http://schemas.openxmlformats.org/drawingml/2006/table">
            <a:tbl>
              <a:tblPr firstRow="1" bandRow="1">
                <a:tableStyleId>{5C22544A-7EE6-4342-B048-85BDC9FD1C3A}</a:tableStyleId>
              </a:tblPr>
              <a:tblGrid>
                <a:gridCol w="1782124"/>
                <a:gridCol w="4359594"/>
                <a:gridCol w="4359594"/>
              </a:tblGrid>
              <a:tr h="463639">
                <a:tc>
                  <a:txBody>
                    <a:bodyPr vert="horz" wrap="square"/>
                    <a:lstStyle/>
                    <a:p>
                      <a:pPr marL="0" marR="0" lvl="0" indent="0" algn="ctr" rtl="0">
                        <a:lnSpc>
                          <a:spcPct val="100000"/>
                        </a:lnSpc>
                        <a:spcBef>
                          <a:spcPct val="0"/>
                        </a:spcBef>
                        <a:spcAft>
                          <a:spcPct val="0"/>
                        </a:spcAft>
                        <a:buNone/>
                      </a:pPr>
                      <a:r>
                        <a:rPr lang="en-US" sz="1800" b="1">
                          <a:latin typeface="Cambria" panose="02040503050406030204" pitchFamily="18" charset="0"/>
                          <a:ea typeface="Cambria"/>
                          <a:cs typeface="Cambria"/>
                          <a:sym typeface="Cambria"/>
                        </a:rPr>
                        <a:t>Parameters</a:t>
                      </a:r>
                      <a:endParaRPr sz="1800">
                        <a:latin typeface="Cambria" panose="02040503050406030204" pitchFamily="18" charset="0"/>
                        <a:ea typeface="Cambria"/>
                        <a:cs typeface="Cambria"/>
                        <a:sym typeface="Cambria"/>
                      </a:endParaRPr>
                    </a:p>
                  </a:txBody>
                  <a:tcPr marL="49700" marR="497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lvl="0" indent="0" algn="ctr" rtl="0">
                        <a:lnSpc>
                          <a:spcPct val="100000"/>
                        </a:lnSpc>
                        <a:spcBef>
                          <a:spcPct val="0"/>
                        </a:spcBef>
                        <a:spcAft>
                          <a:spcPct val="0"/>
                        </a:spcAft>
                        <a:buNone/>
                      </a:pPr>
                      <a:r>
                        <a:rPr lang="en-US" sz="1800" b="1">
                          <a:latin typeface="Cambria" panose="02040503050406030204" pitchFamily="18" charset="0"/>
                          <a:ea typeface="Cambria"/>
                          <a:cs typeface="Cambria"/>
                          <a:sym typeface="Cambria"/>
                        </a:rPr>
                        <a:t>Description</a:t>
                      </a:r>
                      <a:endParaRPr sz="1800">
                        <a:latin typeface="Cambria" panose="02040503050406030204" pitchFamily="18" charset="0"/>
                        <a:ea typeface="Cambria"/>
                        <a:cs typeface="Cambria"/>
                        <a:sym typeface="Cambria"/>
                      </a:endParaRPr>
                    </a:p>
                  </a:txBody>
                  <a:tcPr marL="49700" marR="49700" marT="0" marB="0" anchor="ctr">
                    <a:lnT w="12700" cap="flat" cmpd="sng" algn="ctr">
                      <a:solidFill>
                        <a:schemeClr val="tx1"/>
                      </a:solidFill>
                      <a:prstDash val="solid"/>
                      <a:round/>
                      <a:headEnd type="none" w="med" len="med"/>
                      <a:tailEnd type="none" w="med" len="med"/>
                    </a:lnT>
                  </a:tcPr>
                </a:tc>
                <a:tc>
                  <a:txBody>
                    <a:bodyPr vert="horz" wrap="square"/>
                    <a:lstStyle/>
                    <a:p>
                      <a:pPr marL="0" marR="0" lvl="0" indent="0" algn="ctr" defTabSz="457200" rtl="0" eaLnBrk="1" fontAlgn="auto" latinLnBrk="0" hangingPunct="1">
                        <a:lnSpc>
                          <a:spcPct val="100000"/>
                        </a:lnSpc>
                        <a:spcBef>
                          <a:spcPct val="0"/>
                        </a:spcBef>
                        <a:spcAft>
                          <a:spcPct val="0"/>
                        </a:spcAft>
                        <a:buClrTx/>
                        <a:buSzTx/>
                        <a:buFontTx/>
                        <a:buNone/>
                        <a:defRPr/>
                      </a:pPr>
                      <a:r>
                        <a:rPr lang="en-US" sz="1800" b="1" smtClean="0">
                          <a:latin typeface="Cambria" panose="02040503050406030204" pitchFamily="18" charset="0"/>
                          <a:ea typeface="Cambria"/>
                          <a:cs typeface="Cambria"/>
                          <a:sym typeface="Cambria"/>
                        </a:rPr>
                        <a:t>Permissible</a:t>
                      </a:r>
                      <a:r>
                        <a:rPr lang="en-US" sz="1800" b="1" baseline="0" smtClean="0">
                          <a:latin typeface="Cambria" panose="02040503050406030204" pitchFamily="18" charset="0"/>
                          <a:ea typeface="Cambria"/>
                          <a:cs typeface="Cambria"/>
                          <a:sym typeface="Cambria"/>
                        </a:rPr>
                        <a:t> </a:t>
                      </a:r>
                      <a:r>
                        <a:rPr lang="en-US" sz="1800" b="1" smtClean="0">
                          <a:latin typeface="Cambria" panose="02040503050406030204" pitchFamily="18" charset="0"/>
                          <a:ea typeface="Cambria"/>
                          <a:cs typeface="Cambria"/>
                          <a:sym typeface="Cambria"/>
                        </a:rPr>
                        <a:t>Level</a:t>
                      </a:r>
                      <a:endParaRPr lang="en-US" sz="1800" smtClean="0">
                        <a:latin typeface="Cambria" panose="02040503050406030204" pitchFamily="18" charset="0"/>
                        <a:ea typeface="Cambria"/>
                        <a:cs typeface="Cambria"/>
                        <a:sym typeface="Cambria"/>
                      </a:endParaRPr>
                    </a:p>
                  </a:txBody>
                  <a:tcPr marL="49700" marR="497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vert="horz" wrap="square"/>
                    <a:lstStyle/>
                    <a:p>
                      <a:r>
                        <a:rPr lang="en-US" sz="1800" b="0" smtClean="0">
                          <a:latin typeface="Cambria" panose="02040503050406030204" pitchFamily="18" charset="0"/>
                        </a:rPr>
                        <a:t>Soil Sampling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kumimoji="0" lang="en-US" sz="1800" kern="1200" smtClean="0">
                          <a:solidFill>
                            <a:schemeClr val="tx1"/>
                          </a:solidFill>
                          <a:latin typeface="Cambria" panose="02040503050406030204" pitchFamily="18" charset="0"/>
                          <a:ea typeface="+mn-ea"/>
                          <a:cs typeface="+mn-cs"/>
                        </a:rPr>
                        <a:t>All the Parameters Like</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pH-</a:t>
                      </a:r>
                      <a:r>
                        <a:rPr kumimoji="0" lang="en-US" sz="1800" b="1" kern="1200" baseline="0" smtClean="0">
                          <a:solidFill>
                            <a:schemeClr val="tx1"/>
                          </a:solidFill>
                          <a:latin typeface="Cambria" panose="02040503050406030204" pitchFamily="18" charset="0"/>
                          <a:ea typeface="+mn-ea"/>
                          <a:cs typeface="+mn-cs"/>
                        </a:rPr>
                        <a:t> 7.25</a:t>
                      </a:r>
                      <a:r>
                        <a:rPr kumimoji="0" lang="en-US" sz="1800" b="1" kern="1200" smtClean="0">
                          <a:solidFill>
                            <a:schemeClr val="tx1"/>
                          </a:solidFill>
                          <a:latin typeface="Cambria" panose="02040503050406030204" pitchFamily="18" charset="0"/>
                          <a:ea typeface="+mn-ea"/>
                          <a:cs typeface="+mn-cs"/>
                        </a:rPr>
                        <a:t> to 7.61.</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Organic Matter – 1.96 to 2.82%</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Concentration of Nitrogen –</a:t>
                      </a:r>
                      <a:r>
                        <a:rPr kumimoji="0" lang="en-US" sz="1800" b="1" kern="1200" baseline="0" smtClean="0">
                          <a:solidFill>
                            <a:schemeClr val="tx1"/>
                          </a:solidFill>
                          <a:latin typeface="Cambria" panose="02040503050406030204" pitchFamily="18" charset="0"/>
                          <a:ea typeface="+mn-ea"/>
                          <a:cs typeface="+mn-cs"/>
                        </a:rPr>
                        <a:t> 13.91</a:t>
                      </a:r>
                      <a:r>
                        <a:rPr kumimoji="0" lang="en-US" sz="1800" b="1" kern="1200" smtClean="0">
                          <a:solidFill>
                            <a:schemeClr val="tx1"/>
                          </a:solidFill>
                          <a:latin typeface="Cambria" panose="02040503050406030204" pitchFamily="18" charset="0"/>
                          <a:ea typeface="+mn-ea"/>
                          <a:cs typeface="+mn-cs"/>
                        </a:rPr>
                        <a:t> to 14.62</a:t>
                      </a:r>
                      <a:r>
                        <a:rPr kumimoji="0" lang="en-US" sz="1800" b="1" kern="1200" baseline="0" smtClean="0">
                          <a:solidFill>
                            <a:schemeClr val="tx1"/>
                          </a:solidFill>
                          <a:latin typeface="Cambria" panose="02040503050406030204" pitchFamily="18" charset="0"/>
                          <a:ea typeface="+mn-ea"/>
                          <a:cs typeface="+mn-cs"/>
                        </a:rPr>
                        <a:t> </a:t>
                      </a:r>
                      <a:r>
                        <a:rPr kumimoji="0" lang="en-US" sz="1800" b="1" kern="1200" smtClean="0">
                          <a:solidFill>
                            <a:schemeClr val="tx1"/>
                          </a:solidFill>
                          <a:latin typeface="Cambria" panose="02040503050406030204" pitchFamily="18" charset="0"/>
                          <a:ea typeface="+mn-ea"/>
                          <a:cs typeface="+mn-cs"/>
                        </a:rPr>
                        <a:t>mg/100gm</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Phosphorus –</a:t>
                      </a:r>
                      <a:r>
                        <a:rPr kumimoji="0" lang="en-US" sz="1800" b="1" kern="1200" baseline="0" smtClean="0">
                          <a:solidFill>
                            <a:schemeClr val="tx1"/>
                          </a:solidFill>
                          <a:latin typeface="Cambria" panose="02040503050406030204" pitchFamily="18" charset="0"/>
                          <a:ea typeface="+mn-ea"/>
                          <a:cs typeface="+mn-cs"/>
                        </a:rPr>
                        <a:t> 0.67 to 0.93 </a:t>
                      </a:r>
                      <a:r>
                        <a:rPr kumimoji="0" lang="en-US" sz="1800" b="1" kern="1200" smtClean="0">
                          <a:solidFill>
                            <a:schemeClr val="tx1"/>
                          </a:solidFill>
                          <a:latin typeface="Cambria" panose="02040503050406030204" pitchFamily="18" charset="0"/>
                          <a:ea typeface="+mn-ea"/>
                          <a:cs typeface="+mn-cs"/>
                        </a:rPr>
                        <a:t>mg/100gm</a:t>
                      </a:r>
                    </a:p>
                    <a:p>
                      <a:pPr marL="0" marR="0" indent="0" algn="l"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Potassium –</a:t>
                      </a:r>
                      <a:r>
                        <a:rPr kumimoji="0" lang="en-US" sz="1800" b="1" kern="1200" baseline="0" smtClean="0">
                          <a:solidFill>
                            <a:schemeClr val="tx1"/>
                          </a:solidFill>
                          <a:latin typeface="Cambria" panose="02040503050406030204" pitchFamily="18" charset="0"/>
                          <a:ea typeface="+mn-ea"/>
                          <a:cs typeface="+mn-cs"/>
                        </a:rPr>
                        <a:t> 9.63 to 10.21 </a:t>
                      </a:r>
                      <a:r>
                        <a:rPr kumimoji="0" lang="en-US" sz="1800" b="1" kern="1200" smtClean="0">
                          <a:solidFill>
                            <a:schemeClr val="tx1"/>
                          </a:solidFill>
                          <a:latin typeface="Cambria" panose="02040503050406030204" pitchFamily="18" charset="0"/>
                          <a:ea typeface="+mn-ea"/>
                          <a:cs typeface="+mn-cs"/>
                        </a:rPr>
                        <a:t>mg/100gm</a:t>
                      </a:r>
                    </a:p>
                  </a:txBody>
                  <a:tcPr>
                    <a:lnB w="12700" cap="flat" cmpd="sng" algn="ctr">
                      <a:solidFill>
                        <a:schemeClr val="tx1"/>
                      </a:solidFill>
                      <a:prstDash val="solid"/>
                      <a:round/>
                      <a:headEnd type="none" w="med" len="med"/>
                      <a:tailEnd type="none" w="med" len="med"/>
                    </a:lnB>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kumimoji="0" lang="en-US" sz="1800" b="1" kern="1200" smtClean="0">
                          <a:solidFill>
                            <a:schemeClr val="tx1"/>
                          </a:solidFill>
                          <a:latin typeface="Cambria" panose="02040503050406030204" pitchFamily="18" charset="0"/>
                          <a:ea typeface="+mn-ea"/>
                          <a:cs typeface="+mn-cs"/>
                        </a:rPr>
                        <a: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3810488950"/>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 name="Rectangle 2"/>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sym typeface="Cambria"/>
              </a:rPr>
              <a:t>BIOLOGICAL </a:t>
            </a:r>
            <a:r>
              <a:rPr lang="en-US" sz="2500" b="1" smtClean="0">
                <a:solidFill>
                  <a:schemeClr val="bg1"/>
                </a:solidFill>
                <a:latin typeface="Cambria" panose="02040503050406030204" pitchFamily="18" charset="0"/>
                <a:cs typeface="Arial" pitchFamily="34" charset="0"/>
                <a:sym typeface="Cambria"/>
              </a:rPr>
              <a:t>ENVIRONMENT MAP</a:t>
            </a:r>
            <a:endParaRPr lang="en-US" sz="2500" b="1">
              <a:solidFill>
                <a:schemeClr val="bg1"/>
              </a:solidFill>
              <a:latin typeface="Cambria" panose="02040503050406030204" pitchFamily="18" charset="0"/>
              <a:cs typeface="Arial" pitchFamily="34" charset="0"/>
            </a:endParaRPr>
          </a:p>
        </p:txBody>
      </p:sp>
      <p:pic>
        <p:nvPicPr>
          <p:cNvPr id="5" name="Picture 4" descr="D:\Chemical Projects\New India Group\Output\EB Map.jpg"/>
          <p:cNvPicPr/>
          <p:nvPr/>
        </p:nvPicPr>
        <p:blipFill>
          <a:blip r:embed="rId2"/>
          <a:stretch>
            <a:fillRect/>
          </a:stretch>
        </p:blipFill>
        <p:spPr bwMode="auto">
          <a:xfrm>
            <a:off x="1243013" y="600075"/>
            <a:ext cx="9015411" cy="6100763"/>
          </a:xfrm>
          <a:prstGeom prst="rect">
            <a:avLst/>
          </a:prstGeom>
          <a:noFill/>
          <a:ln w="9525">
            <a:solidFill>
              <a:schemeClr val="tx1"/>
            </a:solidFill>
            <a:miter lim="800000"/>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3153176541"/>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sym typeface="Cambria"/>
              </a:rPr>
              <a:t>BIOLOGICAL </a:t>
            </a:r>
            <a:r>
              <a:rPr lang="en-US" sz="2500" b="1" smtClean="0">
                <a:solidFill>
                  <a:schemeClr val="bg1"/>
                </a:solidFill>
                <a:latin typeface="Cambria" panose="02040503050406030204" pitchFamily="18" charset="0"/>
                <a:cs typeface="Arial" pitchFamily="34" charset="0"/>
                <a:sym typeface="Cambria"/>
              </a:rPr>
              <a:t>ENVIRONMENT LOCATIONS</a:t>
            </a:r>
            <a:endParaRPr lang="en-US" sz="2500" b="1">
              <a:solidFill>
                <a:schemeClr val="bg1"/>
              </a:solidFill>
              <a:latin typeface="Cambria" panose="02040503050406030204" pitchFamily="18"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92620012"/>
              </p:ext>
            </p:extLst>
          </p:nvPr>
        </p:nvGraphicFramePr>
        <p:xfrm>
          <a:off x="557213" y="700087"/>
          <a:ext cx="10935978" cy="5872162"/>
        </p:xfrm>
        <a:graphic>
          <a:graphicData uri="http://schemas.openxmlformats.org/drawingml/2006/table">
            <a:tbl>
              <a:tblPr firstRow="1" firstCol="1" bandRow="1">
                <a:tableStyleId>{5C22544A-7EE6-4342-B048-85BDC9FD1C3A}</a:tableStyleId>
              </a:tblPr>
              <a:tblGrid>
                <a:gridCol w="1351910"/>
                <a:gridCol w="748307"/>
                <a:gridCol w="2090427"/>
                <a:gridCol w="2327543"/>
                <a:gridCol w="2451333"/>
                <a:gridCol w="1966458"/>
              </a:tblGrid>
              <a:tr h="610882">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Range</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 No.</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Sampling code</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Nearest Location</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Latitude</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Longitude</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660">
                <a:tc rowSpan="2">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Within 0-1 Km</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TL1</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Kulepairi</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22°31'41.66"N</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87°55'53.54"E</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660">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TL2</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err="1">
                          <a:effectLst/>
                          <a:latin typeface="Cambria" panose="02040503050406030204" pitchFamily="18" charset="0"/>
                        </a:rPr>
                        <a:t>Dakshin Khalna</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22°32'8.76"N</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87°55'51.28"E</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660">
                <a:tc rowSpan="4">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Within 1- 5 Km</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TL3</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err="1">
                          <a:effectLst/>
                          <a:latin typeface="Cambria" panose="02040503050406030204" pitchFamily="18" charset="0"/>
                        </a:rPr>
                        <a:t>Malia / Dakhin Malia</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22°31'40.66"N</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87°54'53.99"E</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660">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TL4</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err="1">
                          <a:effectLst/>
                          <a:latin typeface="Cambria" panose="02040503050406030204" pitchFamily="18" charset="0"/>
                        </a:rPr>
                        <a:t>Purbba Khalan</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22°32'18.04"N</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87°56'33.18"E</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660">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5</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TL5/Aqua1</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err="1">
                          <a:effectLst/>
                          <a:latin typeface="Cambria" panose="02040503050406030204" pitchFamily="18" charset="0"/>
                        </a:rPr>
                        <a:t>Pashchim Khalna</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22°33'7.71"N</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87°54'53.00"E</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660">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TL6/Aqua2</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err="1">
                          <a:effectLst/>
                          <a:latin typeface="Cambria" panose="02040503050406030204" pitchFamily="18" charset="0"/>
                        </a:rPr>
                        <a:t>Purbba Bainan</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22°30'17.65"N</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87°57'33.29"E</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660">
                <a:tc rowSpan="2">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Within 5-10 km</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7</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TL7</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Khariop</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22°35'17.79"N</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87°59'19.68"E</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660">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TL8/ Aqua3</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Faridpur</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22°28'33.15"N</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87°53'32.52"E</a:t>
                      </a:r>
                      <a:endParaRPr lang="en-US" sz="1800">
                        <a:effectLst/>
                        <a:latin typeface="Cambria" panose="02040503050406030204" pitchFamily="18" charset="0"/>
                        <a:ea typeface="Times New Roman" panose="02020603050405020304" pitchFamily="18" charset="0"/>
                      </a:endParaRPr>
                    </a:p>
                  </a:txBody>
                  <a:tcPr marL="25314" marR="2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77671058"/>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 name="Rectangle 2"/>
          <p:cNvSpPr/>
          <p:nvPr/>
        </p:nvSpPr>
        <p:spPr>
          <a:xfrm>
            <a:off x="0" y="0"/>
            <a:ext cx="12191999" cy="477054"/>
          </a:xfrm>
          <a:prstGeom prst="rect">
            <a:avLst/>
          </a:prstGeom>
          <a:solidFill>
            <a:schemeClr val="accent2">
              <a:lumMod val="75000"/>
            </a:schemeClr>
          </a:solidFill>
        </p:spPr>
        <p:txBody>
          <a:bodyPr wrap="square">
            <a:spAutoFit/>
          </a:bodyPr>
          <a:lstStyle/>
          <a:p>
            <a:pPr lvl="1" algn="ctr"/>
            <a:r>
              <a:rPr lang="en-US" sz="2500" b="1">
                <a:solidFill>
                  <a:schemeClr val="bg1"/>
                </a:solidFill>
                <a:latin typeface="Cambria" panose="02040503050406030204" pitchFamily="18" charset="0"/>
              </a:rPr>
              <a:t>GREEN BELT DEVELOPMENT</a:t>
            </a:r>
          </a:p>
        </p:txBody>
      </p:sp>
      <p:sp>
        <p:nvSpPr>
          <p:cNvPr id="4" name="Rectangle 3"/>
          <p:cNvSpPr/>
          <p:nvPr/>
        </p:nvSpPr>
        <p:spPr>
          <a:xfrm>
            <a:off x="257175" y="397485"/>
            <a:ext cx="11644314" cy="5970865"/>
          </a:xfrm>
          <a:prstGeom prst="rect">
            <a:avLst/>
          </a:prstGeom>
        </p:spPr>
        <p:txBody>
          <a:bodyPr wrap="square">
            <a:spAutoFit/>
          </a:bodyPr>
          <a:lstStyle/>
          <a:p>
            <a:pPr marL="285750" marR="0" lvl="0" indent="-285750">
              <a:spcBef>
                <a:spcPct val="0"/>
              </a:spcBef>
              <a:spcAft>
                <a:spcPct val="0"/>
              </a:spcAft>
              <a:buFont typeface="Wingdings" panose="05000000000000000000" pitchFamily="2" charset="2"/>
              <a:buChar char="q"/>
            </a:pPr>
            <a:endParaRPr lang="en-US" sz="2000" smtClean="0">
              <a:latin typeface="Cambria" panose="02040503050406030204" pitchFamily="18" charset="0"/>
              <a:ea typeface="Tahoma" pitchFamily="34" charset="0"/>
            </a:endParaRPr>
          </a:p>
          <a:p>
            <a:pPr marL="285750" marR="0" lvl="0" indent="-285750">
              <a:spcBef>
                <a:spcPct val="0"/>
              </a:spcBef>
              <a:spcAft>
                <a:spcPct val="0"/>
              </a:spcAft>
              <a:buFont typeface="Wingdings" panose="05000000000000000000" pitchFamily="2" charset="2"/>
              <a:buChar char="q"/>
            </a:pPr>
            <a:r>
              <a:rPr lang="en-US" sz="1900">
                <a:latin typeface="Cambria" panose="02040503050406030204" pitchFamily="18" charset="0"/>
                <a:ea typeface="Tahoma" panose="020b0604030504040204" pitchFamily="34" charset="0"/>
              </a:rPr>
              <a:t>A </a:t>
            </a:r>
            <a:r>
              <a:rPr lang="en-US" sz="1900" b="1">
                <a:latin typeface="Cambria" panose="02040503050406030204" pitchFamily="18" charset="0"/>
                <a:ea typeface="Tahoma" panose="020b0604030504040204" pitchFamily="34" charset="0"/>
              </a:rPr>
              <a:t>1 m wide greenbelt, consisting of at least 3 tiers around the plant boundary </a:t>
            </a:r>
            <a:r>
              <a:rPr lang="en-US" sz="1900">
                <a:latin typeface="Cambria" panose="02040503050406030204" pitchFamily="18" charset="0"/>
                <a:ea typeface="Tahoma" panose="020b0604030504040204" pitchFamily="34" charset="0"/>
              </a:rPr>
              <a:t>shall be developed as greenbelt and green cover as per the Terms of Reference and 33% green cover</a:t>
            </a:r>
            <a:r>
              <a:rPr lang="en-US" sz="1900" smtClean="0">
                <a:latin typeface="Cambria" panose="02040503050406030204" pitchFamily="18" charset="0"/>
                <a:ea typeface="Tahoma" panose="020b0604030504040204" pitchFamily="34" charset="0"/>
              </a:rPr>
              <a:t>.</a:t>
            </a:r>
          </a:p>
          <a:p>
            <a:pPr marL="285750" marR="0" lvl="0" indent="-285750">
              <a:spcBef>
                <a:spcPct val="0"/>
              </a:spcBef>
              <a:spcAft>
                <a:spcPct val="0"/>
              </a:spcAft>
              <a:buFont typeface="Wingdings" panose="05000000000000000000" pitchFamily="2" charset="2"/>
              <a:buChar char="q"/>
            </a:pPr>
            <a:endParaRPr lang="en-US" sz="1900">
              <a:latin typeface="Cambria" panose="02040503050406030204" pitchFamily="18" charset="0"/>
              <a:ea typeface="Tahoma" pitchFamily="34" charset="0"/>
            </a:endParaRPr>
          </a:p>
          <a:p>
            <a:pPr marL="285750" marR="0" lvl="0" indent="-285750">
              <a:spcBef>
                <a:spcPct val="0"/>
              </a:spcBef>
              <a:spcAft>
                <a:spcPct val="0"/>
              </a:spcAft>
              <a:buFont typeface="Wingdings" panose="05000000000000000000" pitchFamily="2" charset="2"/>
              <a:buChar char="q"/>
            </a:pPr>
            <a:r>
              <a:rPr lang="en-US" sz="1900">
                <a:latin typeface="Cambria" panose="02040503050406030204" pitchFamily="18" charset="0"/>
                <a:ea typeface="Tahoma" panose="020b0604030504040204" pitchFamily="34" charset="0"/>
              </a:rPr>
              <a:t>The </a:t>
            </a:r>
            <a:r>
              <a:rPr lang="en-US" sz="1900" b="1">
                <a:latin typeface="Cambria" panose="02040503050406030204" pitchFamily="18" charset="0"/>
                <a:ea typeface="Tahoma" panose="020b0604030504040204" pitchFamily="34" charset="0"/>
              </a:rPr>
              <a:t>plant density of 1500 trees per hectare with local native species</a:t>
            </a:r>
            <a:r>
              <a:rPr lang="en-US" sz="1900">
                <a:latin typeface="Cambria" panose="02040503050406030204" pitchFamily="18" charset="0"/>
                <a:ea typeface="Tahoma" panose="020b0604030504040204" pitchFamily="34" charset="0"/>
              </a:rPr>
              <a:t> will be implemented. </a:t>
            </a:r>
            <a:endParaRPr lang="en-US" sz="1900" smtClean="0">
              <a:latin typeface="Cambria" panose="02040503050406030204" pitchFamily="18" charset="0"/>
              <a:ea typeface="Tahoma" pitchFamily="34" charset="0"/>
            </a:endParaRPr>
          </a:p>
          <a:p>
            <a:pPr marL="285750" marR="0" lvl="0" indent="-285750">
              <a:spcBef>
                <a:spcPct val="0"/>
              </a:spcBef>
              <a:spcAft>
                <a:spcPct val="0"/>
              </a:spcAft>
              <a:buFont typeface="Wingdings" panose="05000000000000000000" pitchFamily="2" charset="2"/>
              <a:buChar char="q"/>
            </a:pPr>
            <a:endParaRPr lang="en-US" sz="1900">
              <a:latin typeface="Cambria" panose="02040503050406030204" pitchFamily="18" charset="0"/>
              <a:ea typeface="Tahoma" panose="020b0604030504040204" pitchFamily="34" charset="0"/>
            </a:endParaRPr>
          </a:p>
          <a:p>
            <a:pPr marL="285750" marR="0" lvl="0" indent="-285750">
              <a:spcBef>
                <a:spcPct val="0"/>
              </a:spcBef>
              <a:spcAft>
                <a:spcPct val="0"/>
              </a:spcAft>
              <a:buFont typeface="Wingdings" panose="05000000000000000000" pitchFamily="2" charset="2"/>
              <a:buChar char="q"/>
            </a:pPr>
            <a:r>
              <a:rPr lang="en-US" sz="1900">
                <a:latin typeface="Cambria" panose="02040503050406030204" pitchFamily="18" charset="0"/>
                <a:ea typeface="Tahoma" panose="020b0604030504040204" pitchFamily="34" charset="0"/>
              </a:rPr>
              <a:t>The expenditure on development and maintenance of green belt is of revenue nature and sufficient fund shall be provided to meet the requirement. </a:t>
            </a:r>
            <a:endParaRPr lang="en-US" sz="1900" smtClean="0">
              <a:latin typeface="Cambria" panose="02040503050406030204" pitchFamily="18" charset="0"/>
              <a:ea typeface="Tahoma" panose="020b0604030504040204" pitchFamily="34" charset="0"/>
            </a:endParaRPr>
          </a:p>
          <a:p>
            <a:pPr marL="285750" marR="0" lvl="0" indent="-285750">
              <a:spcBef>
                <a:spcPct val="0"/>
              </a:spcBef>
              <a:spcAft>
                <a:spcPct val="0"/>
              </a:spcAft>
              <a:buFont typeface="Wingdings" panose="05000000000000000000" pitchFamily="2" charset="2"/>
              <a:buChar char="q"/>
            </a:pPr>
            <a:endParaRPr lang="en-US" sz="1900">
              <a:latin typeface="Cambria" panose="02040503050406030204" pitchFamily="18" charset="0"/>
              <a:ea typeface="Tahoma" panose="020b0604030504040204" pitchFamily="34" charset="0"/>
            </a:endParaRPr>
          </a:p>
          <a:p>
            <a:pPr marL="285750" marR="0" lvl="0" indent="-285750">
              <a:spcBef>
                <a:spcPct val="0"/>
              </a:spcBef>
              <a:spcAft>
                <a:spcPct val="0"/>
              </a:spcAft>
              <a:buFont typeface="Wingdings" panose="05000000000000000000" pitchFamily="2" charset="2"/>
              <a:buChar char="q"/>
            </a:pPr>
            <a:r>
              <a:rPr lang="en-US" sz="1900">
                <a:latin typeface="Cambria" panose="02040503050406030204" pitchFamily="18" charset="0"/>
                <a:ea typeface="Tahoma" panose="020b0604030504040204" pitchFamily="34" charset="0"/>
              </a:rPr>
              <a:t>The </a:t>
            </a:r>
            <a:r>
              <a:rPr lang="en-US" sz="1900" b="1">
                <a:latin typeface="Cambria" panose="02040503050406030204" pitchFamily="18" charset="0"/>
                <a:ea typeface="Tahoma" panose="020b0604030504040204" pitchFamily="34" charset="0"/>
              </a:rPr>
              <a:t>plantation schedule will be completed within five years from the construction period </a:t>
            </a:r>
            <a:r>
              <a:rPr lang="en-US" sz="1900">
                <a:latin typeface="Cambria" panose="02040503050406030204" pitchFamily="18" charset="0"/>
                <a:ea typeface="Tahoma" panose="020b0604030504040204" pitchFamily="34" charset="0"/>
              </a:rPr>
              <a:t>of the project. </a:t>
            </a:r>
            <a:endParaRPr lang="en-US" sz="1900" smtClean="0">
              <a:latin typeface="Cambria" panose="02040503050406030204" pitchFamily="18" charset="0"/>
              <a:ea typeface="Tahoma" panose="020b0604030504040204" pitchFamily="34" charset="0"/>
            </a:endParaRPr>
          </a:p>
          <a:p>
            <a:pPr marL="285750" marR="0" lvl="0" indent="-285750">
              <a:spcBef>
                <a:spcPct val="0"/>
              </a:spcBef>
              <a:spcAft>
                <a:spcPct val="0"/>
              </a:spcAft>
              <a:buFont typeface="Wingdings" panose="05000000000000000000" pitchFamily="2" charset="2"/>
              <a:buChar char="q"/>
            </a:pPr>
            <a:endParaRPr lang="en-US" sz="1900" smtClean="0">
              <a:latin typeface="Cambria" panose="02040503050406030204" pitchFamily="18" charset="0"/>
              <a:ea typeface="Tahoma" panose="020b0604030504040204" pitchFamily="34" charset="0"/>
            </a:endParaRPr>
          </a:p>
          <a:p>
            <a:pPr marL="285750" marR="0" lvl="0" indent="-285750">
              <a:spcBef>
                <a:spcPct val="0"/>
              </a:spcBef>
              <a:spcAft>
                <a:spcPct val="0"/>
              </a:spcAft>
              <a:buFont typeface="Wingdings" panose="05000000000000000000" pitchFamily="2" charset="2"/>
              <a:buChar char="q"/>
            </a:pPr>
            <a:r>
              <a:rPr lang="en-US" sz="1900" b="1">
                <a:latin typeface="Cambria" panose="02040503050406030204" pitchFamily="18" charset="0"/>
                <a:ea typeface="Tahoma" panose="020b0604030504040204" pitchFamily="34" charset="0"/>
              </a:rPr>
              <a:t>The greenbelt </a:t>
            </a:r>
            <a:r>
              <a:rPr lang="en-US" sz="1900">
                <a:latin typeface="Cambria" panose="02040503050406030204" pitchFamily="18" charset="0"/>
                <a:ea typeface="Tahoma" panose="020b0604030504040204" pitchFamily="34" charset="0"/>
              </a:rPr>
              <a:t>will be developed in an </a:t>
            </a:r>
            <a:r>
              <a:rPr lang="en-US" sz="1900" b="1">
                <a:latin typeface="Cambria" panose="02040503050406030204" pitchFamily="18" charset="0"/>
                <a:ea typeface="Tahoma" panose="020b0604030504040204" pitchFamily="34" charset="0"/>
              </a:rPr>
              <a:t>area of 3019 sq.m (33%) of the total land area of 13,493 sq.m</a:t>
            </a:r>
            <a:r>
              <a:rPr lang="en-US" sz="1900" b="1" smtClean="0">
                <a:latin typeface="Cambria" panose="02040503050406030204" pitchFamily="18" charset="0"/>
                <a:ea typeface="Tahoma" panose="020b0604030504040204" pitchFamily="34" charset="0"/>
              </a:rPr>
              <a:t>.</a:t>
            </a:r>
          </a:p>
          <a:p>
            <a:pPr marR="0" lvl="0">
              <a:spcBef>
                <a:spcPct val="0"/>
              </a:spcBef>
              <a:spcAft>
                <a:spcPct val="0"/>
              </a:spcAft>
            </a:pPr>
            <a:r>
              <a:rPr lang="en-US" sz="1900" b="1" smtClean="0">
                <a:latin typeface="Cambria" panose="02040503050406030204" pitchFamily="18" charset="0"/>
                <a:ea typeface="Tahoma" panose="020b0604030504040204" pitchFamily="34" charset="0"/>
              </a:rPr>
              <a:t> </a:t>
            </a:r>
            <a:endParaRPr lang="en-US" sz="1900">
              <a:latin typeface="Times New Roman" panose="02020603050405020304" pitchFamily="18" charset="0"/>
              <a:ea typeface="Times New Roman" panose="02020603050405020304" pitchFamily="18" charset="0"/>
            </a:endParaRPr>
          </a:p>
          <a:p>
            <a:pPr marL="285750" marR="0" lvl="0" indent="-285750">
              <a:spcBef>
                <a:spcPct val="0"/>
              </a:spcBef>
              <a:spcAft>
                <a:spcPct val="0"/>
              </a:spcAft>
              <a:buFont typeface="Wingdings" panose="05000000000000000000" pitchFamily="2" charset="2"/>
              <a:buChar char="q"/>
            </a:pPr>
            <a:r>
              <a:rPr lang="en-US" sz="1900">
                <a:latin typeface="Cambria" panose="02040503050406030204" pitchFamily="18" charset="0"/>
                <a:ea typeface="Tahoma" panose="020b0604030504040204" pitchFamily="34" charset="0"/>
              </a:rPr>
              <a:t>The plantation </a:t>
            </a:r>
            <a:r>
              <a:rPr lang="en-US" sz="1900" b="1">
                <a:latin typeface="Cambria" panose="02040503050406030204" pitchFamily="18" charset="0"/>
                <a:ea typeface="Tahoma" panose="020b0604030504040204" pitchFamily="34" charset="0"/>
              </a:rPr>
              <a:t>in and around the project site </a:t>
            </a:r>
            <a:r>
              <a:rPr lang="en-US" sz="1900">
                <a:latin typeface="Cambria" panose="02040503050406030204" pitchFamily="18" charset="0"/>
                <a:ea typeface="Tahoma" panose="020b0604030504040204" pitchFamily="34" charset="0"/>
              </a:rPr>
              <a:t>will help to attenuate the pollution level</a:t>
            </a:r>
            <a:r>
              <a:rPr lang="en-US" sz="1900" smtClean="0">
                <a:latin typeface="Cambria" panose="02040503050406030204" pitchFamily="18" charset="0"/>
                <a:ea typeface="Tahoma" panose="020b0604030504040204" pitchFamily="34" charset="0"/>
              </a:rPr>
              <a:t>.</a:t>
            </a:r>
          </a:p>
          <a:p>
            <a:pPr marL="285750" marR="0" lvl="0" indent="-285750">
              <a:spcBef>
                <a:spcPct val="0"/>
              </a:spcBef>
              <a:spcAft>
                <a:spcPct val="0"/>
              </a:spcAft>
              <a:buFont typeface="Wingdings" panose="05000000000000000000" pitchFamily="2" charset="2"/>
              <a:buChar char="q"/>
            </a:pPr>
            <a:endParaRPr lang="en-US" sz="1900">
              <a:latin typeface="Times New Roman" panose="02020603050405020304" pitchFamily="18" charset="0"/>
              <a:ea typeface="Times New Roman" panose="02020603050405020304" pitchFamily="18" charset="0"/>
            </a:endParaRPr>
          </a:p>
          <a:p>
            <a:pPr marL="285750" marR="0" lvl="0" indent="-285750">
              <a:spcBef>
                <a:spcPct val="0"/>
              </a:spcBef>
              <a:spcAft>
                <a:spcPct val="0"/>
              </a:spcAft>
              <a:buFont typeface="Wingdings" panose="05000000000000000000" pitchFamily="2" charset="2"/>
              <a:buChar char="q"/>
            </a:pPr>
            <a:r>
              <a:rPr lang="en-US" sz="1900" b="1">
                <a:latin typeface="Cambria" panose="02040503050406030204" pitchFamily="18" charset="0"/>
                <a:ea typeface="Tahoma" panose="020b0604030504040204" pitchFamily="34" charset="0"/>
              </a:rPr>
              <a:t>Native species </a:t>
            </a:r>
            <a:r>
              <a:rPr lang="en-US" sz="1900">
                <a:latin typeface="Cambria" panose="02040503050406030204" pitchFamily="18" charset="0"/>
                <a:ea typeface="Tahoma" panose="020b0604030504040204" pitchFamily="34" charset="0"/>
              </a:rPr>
              <a:t>will be given priority for </a:t>
            </a:r>
            <a:r>
              <a:rPr lang="en-US" sz="1900" b="1">
                <a:latin typeface="Cambria" panose="02040503050406030204" pitchFamily="18" charset="0"/>
                <a:ea typeface="Tahoma" panose="020b0604030504040204" pitchFamily="34" charset="0"/>
              </a:rPr>
              <a:t>Avenue plantation</a:t>
            </a:r>
            <a:r>
              <a:rPr lang="en-US" sz="1900" smtClean="0">
                <a:latin typeface="Cambria" panose="02040503050406030204" pitchFamily="18" charset="0"/>
                <a:ea typeface="Tahoma" panose="020b0604030504040204" pitchFamily="34" charset="0"/>
              </a:rPr>
              <a:t>.</a:t>
            </a:r>
          </a:p>
          <a:p>
            <a:pPr marR="0" lvl="0">
              <a:spcBef>
                <a:spcPct val="0"/>
              </a:spcBef>
              <a:spcAft>
                <a:spcPct val="0"/>
              </a:spcAft>
            </a:pPr>
            <a:endParaRPr lang="en-US" sz="1900">
              <a:latin typeface="Times New Roman" panose="02020603050405020304" pitchFamily="18" charset="0"/>
              <a:ea typeface="Times New Roman" panose="02020603050405020304" pitchFamily="18" charset="0"/>
            </a:endParaRPr>
          </a:p>
          <a:p>
            <a:pPr marL="285750" marR="0" lvl="0" indent="-285750">
              <a:spcBef>
                <a:spcPct val="0"/>
              </a:spcBef>
              <a:spcAft>
                <a:spcPct val="0"/>
              </a:spcAft>
              <a:buFont typeface="Wingdings" panose="05000000000000000000" pitchFamily="2" charset="2"/>
              <a:buChar char="q"/>
            </a:pPr>
            <a:r>
              <a:rPr lang="en-US" sz="1900">
                <a:latin typeface="Cambria" panose="02040503050406030204" pitchFamily="18" charset="0"/>
                <a:ea typeface="Tahoma" panose="020b0604030504040204" pitchFamily="34" charset="0"/>
              </a:rPr>
              <a:t>The plantation would </a:t>
            </a:r>
            <a:r>
              <a:rPr lang="en-US" sz="1900" b="1">
                <a:latin typeface="Cambria" panose="02040503050406030204" pitchFamily="18" charset="0"/>
                <a:ea typeface="Tahoma" panose="020b0604030504040204" pitchFamily="34" charset="0"/>
              </a:rPr>
              <a:t>start along with the start of the construction </a:t>
            </a:r>
            <a:r>
              <a:rPr lang="en-US" sz="1900">
                <a:latin typeface="Cambria" panose="02040503050406030204" pitchFamily="18" charset="0"/>
                <a:ea typeface="Tahoma" panose="020b0604030504040204" pitchFamily="34" charset="0"/>
              </a:rPr>
              <a:t>activities of the proposed unit</a:t>
            </a:r>
            <a:r>
              <a:rPr lang="en-US" sz="1900" smtClean="0">
                <a:latin typeface="Cambria" panose="02040503050406030204" pitchFamily="18" charset="0"/>
                <a:ea typeface="Tahoma" panose="020b0604030504040204" pitchFamily="34" charset="0"/>
              </a:rPr>
              <a:t>.</a:t>
            </a:r>
          </a:p>
          <a:p>
            <a:pPr marL="285750" marR="0" lvl="0" indent="-285750">
              <a:spcBef>
                <a:spcPct val="0"/>
              </a:spcBef>
              <a:spcAft>
                <a:spcPct val="0"/>
              </a:spcAft>
              <a:buFont typeface="Wingdings" panose="05000000000000000000" pitchFamily="2" charset="2"/>
              <a:buChar char="q"/>
            </a:pPr>
            <a:endParaRPr lang="en-US" sz="200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4023250399"/>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sym typeface="Cambria"/>
              </a:rPr>
              <a:t>SOCIO-ECONOMIC ENVIRONMENT</a:t>
            </a:r>
            <a:endParaRPr lang="en-US" sz="2500" b="1">
              <a:solidFill>
                <a:schemeClr val="bg1"/>
              </a:solidFill>
              <a:latin typeface="Cambria" panose="02040503050406030204" pitchFamily="18" charset="0"/>
              <a:cs typeface="Arial" pitchFamily="34" charset="0"/>
            </a:endParaRPr>
          </a:p>
        </p:txBody>
      </p:sp>
      <p:graphicFrame>
        <p:nvGraphicFramePr>
          <p:cNvPr id="4" name="Table 3"/>
          <p:cNvGraphicFramePr>
            <a:graphicFrameLocks noGrp="1"/>
          </p:cNvGraphicFramePr>
          <p:nvPr>
            <p:extLst/>
          </p:nvPr>
        </p:nvGraphicFramePr>
        <p:xfrm>
          <a:off x="154546" y="534958"/>
          <a:ext cx="5782613" cy="6213573"/>
        </p:xfrm>
        <a:graphic>
          <a:graphicData uri="http://schemas.openxmlformats.org/drawingml/2006/table">
            <a:tbl>
              <a:tblPr firstRow="1" firstCol="1" bandRow="1">
                <a:tableStyleId>{5C22544A-7EE6-4342-B048-85BDC9FD1C3A}</a:tableStyleId>
              </a:tblPr>
              <a:tblGrid>
                <a:gridCol w="553791"/>
                <a:gridCol w="2743200"/>
                <a:gridCol w="1107583"/>
                <a:gridCol w="1378039"/>
              </a:tblGrid>
              <a:tr h="522579">
                <a:tc>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S. </a:t>
                      </a:r>
                      <a:r>
                        <a:rPr lang="en-US" sz="1200" smtClean="0">
                          <a:effectLst/>
                          <a:latin typeface="Cambria" panose="02040503050406030204" pitchFamily="18" charset="0"/>
                        </a:rPr>
                        <a:t>No.</a:t>
                      </a:r>
                    </a:p>
                  </a:txBody>
                  <a:tcPr marL="8628" marR="862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Description</a:t>
                      </a:r>
                      <a:endParaRPr lang="en-US" sz="1200">
                        <a:effectLst/>
                        <a:latin typeface="Cambria" panose="02040503050406030204" pitchFamily="18" charset="0"/>
                        <a:ea typeface="Times New Roman" panose="02020603050405020304" pitchFamily="18" charset="0"/>
                      </a:endParaRPr>
                    </a:p>
                  </a:txBody>
                  <a:tcPr marL="8628" marR="8628"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Number</a:t>
                      </a:r>
                      <a:endParaRPr lang="en-US" sz="1200">
                        <a:effectLst/>
                        <a:latin typeface="Cambria" panose="02040503050406030204" pitchFamily="18" charset="0"/>
                        <a:ea typeface="Times New Roman" panose="02020603050405020304" pitchFamily="18" charset="0"/>
                      </a:endParaRPr>
                    </a:p>
                  </a:txBody>
                  <a:tcPr marL="8628" marR="8628"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Percentage to Respective Total</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45985">
                <a:tc rowSpan="4">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1</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Total Population</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248181</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127038</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51.19</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121143</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48.81</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Sex Ratio</a:t>
                      </a:r>
                      <a:endParaRPr lang="en-US" sz="1200">
                        <a:effectLst/>
                        <a:latin typeface="Cambria" panose="02040503050406030204" pitchFamily="18" charset="0"/>
                        <a:ea typeface="Times New Roman" panose="02020603050405020304" pitchFamily="18" charset="0"/>
                      </a:endParaRPr>
                    </a:p>
                  </a:txBody>
                  <a:tcPr marL="8628" marR="8628" marT="0" marB="0" anchor="ctr"/>
                </a:tc>
                <a:tc gridSpan="2">
                  <a:txBody>
                    <a:bodyPr vert="horz" wrap="square"/>
                    <a:lstStyle/>
                    <a:p>
                      <a:pPr marL="0" marR="0">
                        <a:lnSpc>
                          <a:spcPct val="115000"/>
                        </a:lnSpc>
                        <a:spcBef>
                          <a:spcPct val="0"/>
                        </a:spcBef>
                        <a:spcAft>
                          <a:spcPct val="0"/>
                        </a:spcAft>
                      </a:pPr>
                      <a:r>
                        <a:rPr lang="en-US" sz="1200">
                          <a:effectLst/>
                          <a:latin typeface="Cambria" panose="02040503050406030204" pitchFamily="18" charset="0"/>
                        </a:rPr>
                        <a:t>954</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c hMerge="1">
                  <a:txBody>
                    <a:bodyPr vert="horz" wrap="square"/>
                    <a:lstStyle/>
                    <a:p>
                      <a:endParaRPr lang="en-US"/>
                    </a:p>
                  </a:txBody>
                  <a:tcPr/>
                </a:tc>
              </a:tr>
              <a:tr h="245985">
                <a:tc rowSpan="4">
                  <a:txBody>
                    <a:bodyPr vert="horz" wrap="square"/>
                    <a:lstStyle/>
                    <a:p>
                      <a:pPr marL="0" marR="0" algn="ctr">
                        <a:lnSpc>
                          <a:spcPct val="115000"/>
                        </a:lnSpc>
                        <a:spcBef>
                          <a:spcPct val="0"/>
                        </a:spcBef>
                        <a:spcAft>
                          <a:spcPct val="0"/>
                        </a:spcAft>
                      </a:pPr>
                      <a:r>
                        <a:rPr lang="en-US" sz="1200" smtClean="0">
                          <a:effectLst/>
                          <a:latin typeface="Cambria" panose="02040503050406030204" pitchFamily="18" charset="0"/>
                          <a:ea typeface="+mn-ea"/>
                        </a:rPr>
                        <a:t>2</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Population Scheduled Caste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65882</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33529</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51.00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32353</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49</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Sex Ratio</a:t>
                      </a:r>
                      <a:endParaRPr lang="en-US" sz="1200">
                        <a:effectLst/>
                        <a:latin typeface="Cambria" panose="02040503050406030204" pitchFamily="18" charset="0"/>
                        <a:ea typeface="Times New Roman" panose="02020603050405020304" pitchFamily="18" charset="0"/>
                      </a:endParaRPr>
                    </a:p>
                  </a:txBody>
                  <a:tcPr marL="8628" marR="8628" marT="0" marB="0" anchor="ctr"/>
                </a:tc>
                <a:tc gridSpan="2">
                  <a:txBody>
                    <a:bodyPr vert="horz" wrap="square"/>
                    <a:lstStyle/>
                    <a:p>
                      <a:pPr marL="0" marR="0">
                        <a:lnSpc>
                          <a:spcPct val="115000"/>
                        </a:lnSpc>
                        <a:spcBef>
                          <a:spcPct val="0"/>
                        </a:spcBef>
                        <a:spcAft>
                          <a:spcPct val="0"/>
                        </a:spcAft>
                      </a:pPr>
                      <a:r>
                        <a:rPr lang="en-US" sz="1200">
                          <a:effectLst/>
                          <a:latin typeface="Cambria" panose="02040503050406030204" pitchFamily="18" charset="0"/>
                        </a:rPr>
                        <a:t>965.00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c hMerge="1">
                  <a:txBody>
                    <a:bodyPr vert="horz" wrap="square"/>
                    <a:lstStyle/>
                    <a:p>
                      <a:endParaRPr lang="en-US"/>
                    </a:p>
                  </a:txBody>
                  <a:tcPr/>
                </a:tc>
              </a:tr>
              <a:tr h="245985">
                <a:tc rowSpan="4">
                  <a:txBody>
                    <a:bodyPr vert="horz" wrap="square"/>
                    <a:lstStyle/>
                    <a:p>
                      <a:pPr marL="0" marR="0" algn="ctr">
                        <a:lnSpc>
                          <a:spcPct val="115000"/>
                        </a:lnSpc>
                        <a:spcBef>
                          <a:spcPct val="0"/>
                        </a:spcBef>
                        <a:spcAft>
                          <a:spcPct val="0"/>
                        </a:spcAft>
                      </a:pPr>
                      <a:r>
                        <a:rPr lang="en-US" sz="1200" smtClean="0">
                          <a:effectLst/>
                          <a:latin typeface="Cambria" panose="02040503050406030204" pitchFamily="18" charset="0"/>
                          <a:ea typeface="+mn-ea"/>
                        </a:rPr>
                        <a:t>3</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Population Tribe Caste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1704</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69212">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854</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50.12</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56097">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850</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49.88</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Sex Ratio</a:t>
                      </a:r>
                      <a:endParaRPr lang="en-US" sz="1200">
                        <a:effectLst/>
                        <a:latin typeface="Cambria" panose="02040503050406030204" pitchFamily="18" charset="0"/>
                        <a:ea typeface="Times New Roman" panose="02020603050405020304" pitchFamily="18" charset="0"/>
                      </a:endParaRPr>
                    </a:p>
                  </a:txBody>
                  <a:tcPr marL="8628" marR="8628" marT="0" marB="0" anchor="ctr"/>
                </a:tc>
                <a:tc gridSpan="2">
                  <a:txBody>
                    <a:bodyPr vert="horz" wrap="square"/>
                    <a:lstStyle/>
                    <a:p>
                      <a:pPr marL="0" marR="0">
                        <a:lnSpc>
                          <a:spcPct val="115000"/>
                        </a:lnSpc>
                        <a:spcBef>
                          <a:spcPct val="0"/>
                        </a:spcBef>
                        <a:spcAft>
                          <a:spcPct val="0"/>
                        </a:spcAft>
                      </a:pPr>
                      <a:r>
                        <a:rPr lang="en-US" sz="1200">
                          <a:effectLst/>
                          <a:latin typeface="Cambria" panose="02040503050406030204" pitchFamily="18" charset="0"/>
                        </a:rPr>
                        <a:t>995</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c hMerge="1">
                  <a:txBody>
                    <a:bodyPr vert="horz" wrap="square"/>
                    <a:lstStyle/>
                    <a:p>
                      <a:endParaRPr lang="en-US"/>
                    </a:p>
                  </a:txBody>
                  <a:tcPr/>
                </a:tc>
              </a:tr>
              <a:tr h="245985">
                <a:tc rowSpan="7">
                  <a:txBody>
                    <a:bodyPr vert="horz" wrap="square"/>
                    <a:lstStyle/>
                    <a:p>
                      <a:pPr marL="0" marR="0" algn="ctr">
                        <a:lnSpc>
                          <a:spcPct val="115000"/>
                        </a:lnSpc>
                        <a:spcBef>
                          <a:spcPct val="0"/>
                        </a:spcBef>
                        <a:spcAft>
                          <a:spcPct val="0"/>
                        </a:spcAft>
                      </a:pPr>
                      <a:r>
                        <a:rPr lang="en-US" sz="1200" smtClean="0">
                          <a:effectLst/>
                          <a:latin typeface="Cambria" panose="02040503050406030204" pitchFamily="18" charset="0"/>
                          <a:ea typeface="+mn-ea"/>
                        </a:rPr>
                        <a:t>4</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Total Literates</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153507</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88587</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57.71</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64920</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42.29</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Overall Literacy Rate West Bengal</a:t>
                      </a:r>
                      <a:endParaRPr lang="en-US" sz="1200">
                        <a:effectLst/>
                        <a:latin typeface="Cambria" panose="02040503050406030204" pitchFamily="18" charset="0"/>
                        <a:ea typeface="Times New Roman" panose="02020603050405020304" pitchFamily="18" charset="0"/>
                      </a:endParaRPr>
                    </a:p>
                  </a:txBody>
                  <a:tcPr marL="8628" marR="8628" marT="0" marB="0" anchor="ctr"/>
                </a:tc>
                <a:tc gridSpan="2">
                  <a:txBody>
                    <a:bodyPr vert="horz" wrap="square"/>
                    <a:lstStyle/>
                    <a:p>
                      <a:pPr marL="0" marR="0">
                        <a:lnSpc>
                          <a:spcPct val="115000"/>
                        </a:lnSpc>
                        <a:spcBef>
                          <a:spcPct val="0"/>
                        </a:spcBef>
                        <a:spcAft>
                          <a:spcPct val="0"/>
                        </a:spcAft>
                      </a:pPr>
                      <a:r>
                        <a:rPr lang="en-US" sz="1200">
                          <a:effectLst/>
                          <a:latin typeface="Cambria" panose="02040503050406030204" pitchFamily="18" charset="0"/>
                        </a:rPr>
                        <a:t>76.26%</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c hMerge="1">
                  <a:txBody>
                    <a:bodyPr vert="horz" wrap="square"/>
                    <a:lstStyle/>
                    <a:p>
                      <a:endParaRPr lang="en-US"/>
                    </a:p>
                  </a:txBody>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gridSpan="2">
                  <a:txBody>
                    <a:bodyPr vert="horz" wrap="square"/>
                    <a:lstStyle/>
                    <a:p>
                      <a:pPr marL="0" marR="0">
                        <a:lnSpc>
                          <a:spcPct val="115000"/>
                        </a:lnSpc>
                        <a:spcBef>
                          <a:spcPct val="0"/>
                        </a:spcBef>
                        <a:spcAft>
                          <a:spcPct val="0"/>
                        </a:spcAft>
                      </a:pPr>
                      <a:r>
                        <a:rPr lang="en-US" sz="1200">
                          <a:effectLst/>
                          <a:latin typeface="Cambria" panose="02040503050406030204" pitchFamily="18" charset="0"/>
                        </a:rPr>
                        <a:t>81.69%</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c hMerge="1">
                  <a:txBody>
                    <a:bodyPr vert="horz" wrap="square"/>
                    <a:lstStyle/>
                    <a:p>
                      <a:endParaRPr lang="en-US"/>
                    </a:p>
                  </a:txBody>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tc>
                <a:tc gridSpan="2">
                  <a:txBody>
                    <a:bodyPr vert="horz" wrap="square"/>
                    <a:lstStyle/>
                    <a:p>
                      <a:pPr marL="0" marR="0">
                        <a:lnSpc>
                          <a:spcPct val="115000"/>
                        </a:lnSpc>
                        <a:spcBef>
                          <a:spcPct val="0"/>
                        </a:spcBef>
                        <a:spcAft>
                          <a:spcPct val="0"/>
                        </a:spcAft>
                      </a:pPr>
                      <a:r>
                        <a:rPr lang="en-US" sz="1200">
                          <a:effectLst/>
                          <a:latin typeface="Cambria" panose="02040503050406030204" pitchFamily="18" charset="0"/>
                        </a:rPr>
                        <a:t>70.54%</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c hMerge="1">
                  <a:txBody>
                    <a:bodyPr vert="horz" wrap="square"/>
                    <a:lstStyle/>
                    <a:p>
                      <a:endParaRPr lang="en-US"/>
                    </a:p>
                  </a:txBody>
                  <a:tcPr/>
                </a:tc>
              </a:tr>
              <a:tr h="245985">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Gender Gap in Literacy Rate</a:t>
                      </a:r>
                      <a:endParaRPr lang="en-US" sz="1200">
                        <a:effectLst/>
                        <a:latin typeface="Cambria" panose="02040503050406030204" pitchFamily="18" charset="0"/>
                        <a:ea typeface="Times New Roman" panose="02020603050405020304" pitchFamily="18" charset="0"/>
                      </a:endParaRPr>
                    </a:p>
                  </a:txBody>
                  <a:tcPr marL="8628" marR="8628" marT="0" marB="0" anchor="ctr"/>
                </a:tc>
                <a:tc gridSpan="2">
                  <a:txBody>
                    <a:bodyPr vert="horz" wrap="square"/>
                    <a:lstStyle/>
                    <a:p>
                      <a:pPr marL="0" marR="0">
                        <a:lnSpc>
                          <a:spcPct val="115000"/>
                        </a:lnSpc>
                        <a:spcBef>
                          <a:spcPct val="0"/>
                        </a:spcBef>
                        <a:spcAft>
                          <a:spcPct val="0"/>
                        </a:spcAft>
                      </a:pPr>
                      <a:r>
                        <a:rPr lang="en-US" sz="1200">
                          <a:effectLst/>
                          <a:latin typeface="Cambria" panose="02040503050406030204" pitchFamily="18" charset="0"/>
                        </a:rPr>
                        <a:t>11.15</a:t>
                      </a:r>
                      <a:r>
                        <a:rPr lang="en-US" sz="1200" smtClean="0">
                          <a:effectLst/>
                          <a:latin typeface="Cambria" panose="02040503050406030204" pitchFamily="18" charset="0"/>
                        </a:rPr>
                        <a:t>%</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c hMerge="1">
                  <a:txBody>
                    <a:bodyPr vert="horz" wrap="square"/>
                    <a:lstStyle/>
                    <a:p>
                      <a:endParaRPr lang="en-US"/>
                    </a:p>
                  </a:txBody>
                  <a:tcPr/>
                </a:tc>
              </a:tr>
              <a:tr h="245985">
                <a:tc rowSpan="4">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7</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Total Workers</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86235</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100</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69454</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80.54</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16781</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19.46</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45985">
                <a:tc vMerge="1">
                  <a:txBody>
                    <a:bodyPr vert="horz" wrap="square"/>
                    <a:lstStyle/>
                    <a:p>
                      <a:endParaRPr lang="en-US"/>
                    </a:p>
                  </a:txBody>
                  <a:tcP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Gender Gap in Work Participation Rate</a:t>
                      </a:r>
                      <a:endParaRPr lang="en-US" sz="1200">
                        <a:effectLst/>
                        <a:latin typeface="Cambria" panose="02040503050406030204" pitchFamily="18" charset="0"/>
                        <a:ea typeface="Times New Roman" panose="02020603050405020304" pitchFamily="18" charset="0"/>
                      </a:endParaRPr>
                    </a:p>
                  </a:txBody>
                  <a:tcPr marL="8628" marR="8628" marT="0" marB="0" anchor="ctr">
                    <a:lnB w="12700" cap="flat" cmpd="sng" algn="ctr">
                      <a:solidFill>
                        <a:schemeClr val="tx1"/>
                      </a:solidFill>
                      <a:prstDash val="solid"/>
                      <a:round/>
                      <a:headEnd type="none" w="med" len="med"/>
                      <a:tailEnd type="none" w="med" len="med"/>
                    </a:lnB>
                  </a:tcPr>
                </a:tc>
                <a:tc gridSpan="2">
                  <a:txBody>
                    <a:bodyPr vert="horz" wrap="square"/>
                    <a:lstStyle/>
                    <a:p>
                      <a:pPr marL="0" marR="0">
                        <a:lnSpc>
                          <a:spcPct val="115000"/>
                        </a:lnSpc>
                        <a:spcBef>
                          <a:spcPct val="0"/>
                        </a:spcBef>
                        <a:spcAft>
                          <a:spcPct val="0"/>
                        </a:spcAft>
                      </a:pPr>
                      <a:r>
                        <a:rPr lang="en-US" sz="1200">
                          <a:effectLst/>
                          <a:latin typeface="Cambria" panose="02040503050406030204" pitchFamily="18" charset="0"/>
                        </a:rPr>
                        <a:t>61.08</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r>
            </a:tbl>
          </a:graphicData>
        </a:graphic>
      </p:graphicFrame>
      <p:graphicFrame>
        <p:nvGraphicFramePr>
          <p:cNvPr id="5" name="Table 4"/>
          <p:cNvGraphicFramePr>
            <a:graphicFrameLocks noGrp="1"/>
          </p:cNvGraphicFramePr>
          <p:nvPr>
            <p:extLst/>
          </p:nvPr>
        </p:nvGraphicFramePr>
        <p:xfrm>
          <a:off x="6117467" y="541884"/>
          <a:ext cx="5924281" cy="6189119"/>
        </p:xfrm>
        <a:graphic>
          <a:graphicData uri="http://schemas.openxmlformats.org/drawingml/2006/table">
            <a:tbl>
              <a:tblPr firstRow="1" firstCol="1" bandRow="1">
                <a:tableStyleId>{5C22544A-7EE6-4342-B048-85BDC9FD1C3A}</a:tableStyleId>
              </a:tblPr>
              <a:tblGrid>
                <a:gridCol w="429497"/>
                <a:gridCol w="2605864"/>
                <a:gridCol w="998809"/>
                <a:gridCol w="1890111"/>
              </a:tblGrid>
              <a:tr h="505548">
                <a:tc>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S. </a:t>
                      </a:r>
                      <a:r>
                        <a:rPr lang="en-US" sz="1200" smtClean="0">
                          <a:effectLst/>
                          <a:latin typeface="Cambria" panose="02040503050406030204" pitchFamily="18" charset="0"/>
                        </a:rPr>
                        <a:t>No.</a:t>
                      </a:r>
                    </a:p>
                  </a:txBody>
                  <a:tcPr marL="8628" marR="862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Description</a:t>
                      </a:r>
                      <a:endParaRPr lang="en-US" sz="1200">
                        <a:effectLst/>
                        <a:latin typeface="Cambria" panose="02040503050406030204" pitchFamily="18" charset="0"/>
                        <a:ea typeface="Times New Roman" panose="02020603050405020304" pitchFamily="18" charset="0"/>
                      </a:endParaRPr>
                    </a:p>
                  </a:txBody>
                  <a:tcPr marL="8628" marR="8628"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Number</a:t>
                      </a:r>
                      <a:endParaRPr lang="en-US" sz="1200">
                        <a:effectLst/>
                        <a:latin typeface="Cambria" panose="02040503050406030204" pitchFamily="18" charset="0"/>
                        <a:ea typeface="Times New Roman" panose="02020603050405020304" pitchFamily="18" charset="0"/>
                      </a:endParaRPr>
                    </a:p>
                  </a:txBody>
                  <a:tcPr marL="8628" marR="8628"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Percentage to Respective Total</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40023">
                <a:tc rowSpan="4">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8</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Main Workers</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63390</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56618</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89.37</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6772</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10.68</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77579">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Gender Gap in Work Participation Rate</a:t>
                      </a:r>
                      <a:endParaRPr lang="en-US" sz="1200">
                        <a:effectLst/>
                        <a:latin typeface="Cambria" panose="02040503050406030204" pitchFamily="18" charset="0"/>
                        <a:ea typeface="Times New Roman" panose="02020603050405020304" pitchFamily="18" charset="0"/>
                      </a:endParaRPr>
                    </a:p>
                  </a:txBody>
                  <a:tcPr marL="8628" marR="8628" marT="0" marB="0" anchor="ctr"/>
                </a:tc>
                <a:tc gridSpan="2">
                  <a:txBody>
                    <a:bodyPr vert="horz" wrap="square"/>
                    <a:lstStyle/>
                    <a:p>
                      <a:pPr marL="0" marR="0">
                        <a:lnSpc>
                          <a:spcPct val="115000"/>
                        </a:lnSpc>
                        <a:spcBef>
                          <a:spcPct val="0"/>
                        </a:spcBef>
                        <a:spcAft>
                          <a:spcPct val="0"/>
                        </a:spcAft>
                      </a:pPr>
                      <a:r>
                        <a:rPr lang="en-US" sz="1200">
                          <a:effectLst/>
                          <a:latin typeface="Cambria" panose="02040503050406030204" pitchFamily="18" charset="0"/>
                        </a:rPr>
                        <a:t>78.69</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c hMerge="1">
                  <a:txBody>
                    <a:bodyPr vert="horz" wrap="square"/>
                    <a:lstStyle/>
                    <a:p>
                      <a:endParaRPr lang="en-US"/>
                    </a:p>
                  </a:txBody>
                  <a:tcPr/>
                </a:tc>
              </a:tr>
              <a:tr h="240023">
                <a:tc rowSpan="4">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9</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Marginal Workers</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13986</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13424</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95.98</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562</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4.02</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365509">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Gender Gap in Work Participation Rate</a:t>
                      </a:r>
                      <a:endParaRPr lang="en-US" sz="1200">
                        <a:effectLst/>
                        <a:latin typeface="Cambria" panose="02040503050406030204" pitchFamily="18" charset="0"/>
                        <a:ea typeface="Times New Roman" panose="02020603050405020304" pitchFamily="18" charset="0"/>
                      </a:endParaRPr>
                    </a:p>
                  </a:txBody>
                  <a:tcPr marL="8628" marR="8628" marT="0" marB="0" anchor="ctr"/>
                </a:tc>
                <a:tc gridSpan="2">
                  <a:txBody>
                    <a:bodyPr vert="horz" wrap="square"/>
                    <a:lstStyle/>
                    <a:p>
                      <a:pPr marL="0" marR="0">
                        <a:lnSpc>
                          <a:spcPct val="115000"/>
                        </a:lnSpc>
                        <a:spcBef>
                          <a:spcPct val="0"/>
                        </a:spcBef>
                        <a:spcAft>
                          <a:spcPct val="0"/>
                        </a:spcAft>
                      </a:pPr>
                      <a:r>
                        <a:rPr lang="en-US" sz="1200">
                          <a:effectLst/>
                          <a:latin typeface="Cambria" panose="02040503050406030204" pitchFamily="18" charset="0"/>
                        </a:rPr>
                        <a:t>91.96</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c hMerge="1">
                  <a:txBody>
                    <a:bodyPr vert="horz" wrap="square"/>
                    <a:lstStyle/>
                    <a:p>
                      <a:endParaRPr lang="en-US"/>
                    </a:p>
                  </a:txBody>
                  <a:tcPr/>
                </a:tc>
              </a:tr>
              <a:tr h="240023">
                <a:tc rowSpan="3">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10</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Household Industrial Workers</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3941</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1618</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41.06</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2323</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58.94</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rowSpan="3">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11</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Total Agricultural Workers</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9348</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6536</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69.92</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2812</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30.08</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rowSpan="3">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11 (a)</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Cultivators</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2901</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1441</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49.67</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1460</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50.33</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rowSpan="3">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11 (b)</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Agricultural Labour</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6447</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3610</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56.19</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837</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43.81</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rowSpan="3">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12</a:t>
                      </a:r>
                      <a:endParaRPr lang="en-US" sz="1200">
                        <a:effectLst/>
                        <a:latin typeface="Cambria" panose="02040503050406030204" pitchFamily="18" charset="0"/>
                        <a:ea typeface="Times New Roman" panose="02020603050405020304" pitchFamily="18" charset="0"/>
                      </a:endParaRPr>
                    </a:p>
                  </a:txBody>
                  <a:tcPr marL="8628" marR="8628"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‘Other Workers’</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6654</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100</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Male</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3240</a:t>
                      </a:r>
                      <a:endParaRPr lang="en-US" sz="1200">
                        <a:effectLst/>
                        <a:latin typeface="Cambria" panose="02040503050406030204" pitchFamily="18" charset="0"/>
                        <a:ea typeface="Times New Roman" panose="02020603050405020304" pitchFamily="18" charset="0"/>
                      </a:endParaRPr>
                    </a:p>
                  </a:txBody>
                  <a:tcPr marL="8628" marR="8628" marT="0" marB="0" anchor="ct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48.68</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tcPr>
                </a:tc>
              </a:tr>
              <a:tr h="240023">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Female</a:t>
                      </a:r>
                      <a:endParaRPr lang="en-US" sz="1200">
                        <a:effectLst/>
                        <a:latin typeface="Cambria" panose="02040503050406030204" pitchFamily="18" charset="0"/>
                        <a:ea typeface="Times New Roman" panose="02020603050405020304" pitchFamily="18" charset="0"/>
                      </a:endParaRPr>
                    </a:p>
                  </a:txBody>
                  <a:tcPr marL="8628" marR="8628" marT="0" marB="0" anchor="ctr">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3415</a:t>
                      </a:r>
                      <a:endParaRPr lang="en-US" sz="1200">
                        <a:effectLst/>
                        <a:latin typeface="Cambria" panose="02040503050406030204" pitchFamily="18" charset="0"/>
                        <a:ea typeface="Times New Roman" panose="02020603050405020304" pitchFamily="18" charset="0"/>
                      </a:endParaRPr>
                    </a:p>
                  </a:txBody>
                  <a:tcPr marL="8628" marR="8628" marT="0" marB="0" anchor="ctr">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200">
                          <a:effectLst/>
                          <a:latin typeface="Cambria" panose="02040503050406030204" pitchFamily="18" charset="0"/>
                        </a:rPr>
                        <a:t>51.32</a:t>
                      </a:r>
                      <a:endParaRPr lang="en-US" sz="1200">
                        <a:effectLst/>
                        <a:latin typeface="Cambria" panose="02040503050406030204" pitchFamily="18" charset="0"/>
                        <a:ea typeface="Times New Roman" panose="02020603050405020304" pitchFamily="18" charset="0"/>
                      </a:endParaRPr>
                    </a:p>
                  </a:txBody>
                  <a:tcPr marL="8628" marR="8628"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448171559"/>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6" name="Rectangle 5"/>
          <p:cNvSpPr/>
          <p:nvPr/>
        </p:nvSpPr>
        <p:spPr>
          <a:xfrm>
            <a:off x="0" y="14752"/>
            <a:ext cx="12192000" cy="477054"/>
          </a:xfrm>
          <a:prstGeom prst="rect">
            <a:avLst/>
          </a:prstGeom>
          <a:solidFill>
            <a:schemeClr val="accent2">
              <a:lumMod val="75000"/>
            </a:schemeClr>
          </a:solidFill>
        </p:spPr>
        <p:txBody>
          <a:bodyPr wrap="square" anchor="ctr">
            <a:spAutoFit/>
          </a:bodyPr>
          <a:lstStyle/>
          <a:p>
            <a:pPr algn="ctr"/>
            <a:r>
              <a:rPr lang="en-US" sz="2500" b="1" i="0" smtClean="0">
                <a:solidFill>
                  <a:schemeClr val="bg1"/>
                </a:solidFill>
                <a:latin typeface="Cambria" panose="02040503050406030204" pitchFamily="18" charset="0"/>
                <a:ea typeface="+mn-ea"/>
                <a:cs typeface="Arial" pitchFamily="34" charset="0"/>
              </a:rPr>
              <a:t>INTRODUCTION OF THE PROJECT</a:t>
            </a:r>
            <a:endParaRPr lang="en-US" sz="2500" b="1" i="0">
              <a:solidFill>
                <a:schemeClr val="bg1"/>
              </a:solidFill>
              <a:latin typeface="Cambria" panose="02040503050406030204" pitchFamily="18" charset="0"/>
              <a:ea typeface="+mn-ea"/>
              <a:cs typeface="Arial" panose="020b0604020202020204" pitchFamily="34" charset="0"/>
            </a:endParaRPr>
          </a:p>
        </p:txBody>
      </p:sp>
      <p:sp>
        <p:nvSpPr>
          <p:cNvPr id="9" name="TextBox 8"/>
          <p:cNvSpPr txBox="1"/>
          <p:nvPr/>
        </p:nvSpPr>
        <p:spPr>
          <a:xfrm>
            <a:off x="1" y="497090"/>
            <a:ext cx="12192000" cy="632480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n-US" i="0" smtClean="0">
                <a:latin typeface="Cambria" panose="02040503050406030204" pitchFamily="18" charset="0"/>
                <a:ea typeface="Cambria" pitchFamily="18" charset="0"/>
              </a:rPr>
              <a:t>The unit planned for the production of Linear Alkylbenzene Sulphonic Acid, Alpha Olefin Sulphonate, Sodium Lauryl Ether Sulphate, Sodium Lauryl Sulphate, Cocoamidopropyl Betaine, Cocamide Monoethanolamine, Cocamide Diethanolamine, Ethylene Glycol Distearate and Ethylene Glycol Monostearate.</a:t>
            </a:r>
          </a:p>
          <a:p>
            <a:pPr marL="285750" indent="-285750" algn="just">
              <a:lnSpc>
                <a:spcPct val="150000"/>
              </a:lnSpc>
              <a:buFont typeface="Wingdings" panose="05000000000000000000" pitchFamily="2" charset="2"/>
              <a:buChar char="q"/>
            </a:pPr>
            <a:r>
              <a:rPr lang="en-US" smtClean="0">
                <a:latin typeface="Cambria" panose="02040503050406030204" pitchFamily="18" charset="0"/>
              </a:rPr>
              <a:t>As per EIA Notification dated 14th Sep.,2006, the proposed project of falls under </a:t>
            </a:r>
            <a:r>
              <a:rPr lang="en-US" b="1" smtClean="0">
                <a:latin typeface="Cambria" panose="02040503050406030204" pitchFamily="18" charset="0"/>
              </a:rPr>
              <a:t>Activity 5(f) </a:t>
            </a:r>
            <a:r>
              <a:rPr lang="en-US" smtClean="0">
                <a:latin typeface="Cambria" panose="02040503050406030204" pitchFamily="18" charset="0"/>
              </a:rPr>
              <a:t>for project covered </a:t>
            </a:r>
            <a:r>
              <a:rPr lang="en-US" b="1" smtClean="0">
                <a:latin typeface="Cambria" panose="02040503050406030204" pitchFamily="18" charset="0"/>
              </a:rPr>
              <a:t>under “Synthetic Organic Chemicals Industry” and falls under ‘A’ category.</a:t>
            </a:r>
          </a:p>
          <a:p>
            <a:pPr marL="285750" indent="-285750" algn="just">
              <a:lnSpc>
                <a:spcPct val="150000"/>
              </a:lnSpc>
              <a:buFont typeface="Wingdings" panose="05000000000000000000" pitchFamily="2" charset="2"/>
              <a:buChar char="q"/>
            </a:pPr>
            <a:r>
              <a:rPr lang="en-US" smtClean="0">
                <a:latin typeface="Cambria" panose="02040503050406030204" pitchFamily="18" charset="0"/>
              </a:rPr>
              <a:t>M/s Detergeo Chem (East) Private Limited (DCEPL) is a fully owned subsidiary of New India Group.</a:t>
            </a:r>
            <a:endParaRPr lang="en-US">
              <a:latin typeface="Cambria" panose="02040503050406030204" pitchFamily="18" charset="0"/>
            </a:endParaRPr>
          </a:p>
          <a:p>
            <a:pPr marL="285750" indent="-285750" algn="just">
              <a:lnSpc>
                <a:spcPct val="150000"/>
              </a:lnSpc>
              <a:buFont typeface="Wingdings" panose="05000000000000000000" pitchFamily="2" charset="2"/>
              <a:buChar char="q"/>
            </a:pPr>
            <a:r>
              <a:rPr lang="en-US" b="1">
                <a:latin typeface="Cambria" panose="02040503050406030204" pitchFamily="18" charset="0"/>
              </a:rPr>
              <a:t>Production capacities </a:t>
            </a:r>
            <a:r>
              <a:rPr lang="en-US" smtClean="0">
                <a:latin typeface="Cambria" panose="02040503050406030204" pitchFamily="18" charset="0"/>
              </a:rPr>
              <a:t>, </a:t>
            </a:r>
            <a:r>
              <a:rPr lang="en-US">
                <a:latin typeface="Cambria" panose="02040503050406030204" pitchFamily="18" charset="0"/>
              </a:rPr>
              <a:t>has been estimated </a:t>
            </a:r>
            <a:r>
              <a:rPr lang="en-US" smtClean="0">
                <a:latin typeface="Cambria" panose="02040503050406030204" pitchFamily="18" charset="0"/>
              </a:rPr>
              <a:t>as </a:t>
            </a:r>
            <a:r>
              <a:rPr lang="en-US" b="1" smtClean="0">
                <a:latin typeface="Cambria" panose="02040503050406030204" pitchFamily="18" charset="0"/>
              </a:rPr>
              <a:t>82,400 MT/A.</a:t>
            </a:r>
            <a:endParaRPr lang="en-US" b="1">
              <a:latin typeface="Cambria" panose="02040503050406030204" pitchFamily="18" charset="0"/>
            </a:endParaRPr>
          </a:p>
          <a:p>
            <a:pPr marL="285750" indent="-285750" algn="just">
              <a:lnSpc>
                <a:spcPct val="150000"/>
              </a:lnSpc>
              <a:buFont typeface="Wingdings" panose="05000000000000000000" pitchFamily="2" charset="2"/>
              <a:buChar char="q"/>
            </a:pPr>
            <a:r>
              <a:rPr lang="en-US" b="1">
                <a:latin typeface="Cambria" panose="02040503050406030204" pitchFamily="18" charset="0"/>
              </a:rPr>
              <a:t>The total area </a:t>
            </a:r>
            <a:r>
              <a:rPr lang="en-US" b="1" smtClean="0">
                <a:latin typeface="Cambria" panose="02040503050406030204" pitchFamily="18" charset="0"/>
              </a:rPr>
              <a:t> </a:t>
            </a:r>
            <a:r>
              <a:rPr lang="en-US" smtClean="0">
                <a:latin typeface="Cambria" panose="02040503050406030204" pitchFamily="18" charset="0"/>
              </a:rPr>
              <a:t>of the project </a:t>
            </a:r>
            <a:r>
              <a:rPr lang="en-US" b="1" smtClean="0">
                <a:latin typeface="Cambria" panose="02040503050406030204" pitchFamily="18" charset="0"/>
              </a:rPr>
              <a:t>is </a:t>
            </a:r>
            <a:r>
              <a:rPr lang="en-US" b="1">
                <a:latin typeface="Cambria" panose="02040503050406030204" pitchFamily="18" charset="0"/>
              </a:rPr>
              <a:t>1.3493 </a:t>
            </a:r>
            <a:r>
              <a:rPr lang="en-US" b="1" smtClean="0">
                <a:latin typeface="Cambria" panose="02040503050406030204" pitchFamily="18" charset="0"/>
              </a:rPr>
              <a:t>ha.</a:t>
            </a:r>
          </a:p>
          <a:p>
            <a:pPr marL="285750" indent="-285750" algn="just">
              <a:lnSpc>
                <a:spcPct val="150000"/>
              </a:lnSpc>
              <a:buFont typeface="Wingdings" panose="05000000000000000000" pitchFamily="2" charset="2"/>
              <a:buChar char="q"/>
            </a:pPr>
            <a:r>
              <a:rPr lang="en-US">
                <a:latin typeface="Cambria" panose="02040503050406030204" pitchFamily="18" charset="0"/>
              </a:rPr>
              <a:t>The unit proposes to </a:t>
            </a:r>
            <a:r>
              <a:rPr lang="en-US" b="1">
                <a:latin typeface="Cambria" panose="02040503050406030204" pitchFamily="18" charset="0"/>
              </a:rPr>
              <a:t>consume 203 KLD of Fresh </a:t>
            </a:r>
            <a:r>
              <a:rPr lang="en-US" b="1" smtClean="0">
                <a:latin typeface="Cambria" panose="02040503050406030204" pitchFamily="18" charset="0"/>
              </a:rPr>
              <a:t>water from state water tankers</a:t>
            </a:r>
            <a:r>
              <a:rPr lang="en-US" smtClean="0">
                <a:latin typeface="Cambria" panose="02040503050406030204" pitchFamily="18" charset="0"/>
              </a:rPr>
              <a:t>.</a:t>
            </a:r>
            <a:endParaRPr lang="en-US" b="1">
              <a:latin typeface="Cambria" panose="02040503050406030204" pitchFamily="18" charset="0"/>
            </a:endParaRPr>
          </a:p>
          <a:p>
            <a:pPr marL="285750" indent="-285750" algn="just">
              <a:lnSpc>
                <a:spcPct val="150000"/>
              </a:lnSpc>
              <a:buFont typeface="Wingdings" panose="05000000000000000000" pitchFamily="2" charset="2"/>
              <a:buChar char="q"/>
            </a:pPr>
            <a:r>
              <a:rPr lang="en-US" b="1" spc="20">
                <a:latin typeface="Cambria" panose="02040503050406030204" pitchFamily="18" charset="0"/>
                <a:ea typeface="Times New Roman" panose="02020603050405020304" pitchFamily="18" charset="0"/>
                <a:cs typeface="Times New Roman" panose="02020603050405020304" pitchFamily="18" charset="0"/>
              </a:rPr>
              <a:t>33% of the Total Project </a:t>
            </a:r>
            <a:r>
              <a:rPr lang="en-US" b="1" spc="20" smtClean="0">
                <a:latin typeface="Cambria" panose="02040503050406030204" pitchFamily="18" charset="0"/>
                <a:ea typeface="Times New Roman" panose="02020603050405020304" pitchFamily="18" charset="0"/>
                <a:cs typeface="Times New Roman" panose="02020603050405020304" pitchFamily="18" charset="0"/>
              </a:rPr>
              <a:t>Area (i.e. </a:t>
            </a:r>
            <a:r>
              <a:rPr lang="en-US" b="1" spc="20">
                <a:latin typeface="Cambria" panose="02040503050406030204" pitchFamily="18" charset="0"/>
                <a:ea typeface="Times New Roman" panose="02020603050405020304" pitchFamily="18" charset="0"/>
                <a:cs typeface="Times New Roman" panose="02020603050405020304" pitchFamily="18" charset="0"/>
              </a:rPr>
              <a:t>3019 sq. </a:t>
            </a:r>
            <a:r>
              <a:rPr lang="en-US" b="1" spc="20" smtClean="0">
                <a:latin typeface="Cambria" panose="02040503050406030204" pitchFamily="18" charset="0"/>
                <a:ea typeface="Times New Roman" panose="02020603050405020304" pitchFamily="18" charset="0"/>
                <a:cs typeface="Times New Roman" panose="02020603050405020304" pitchFamily="18" charset="0"/>
              </a:rPr>
              <a:t>m) </a:t>
            </a:r>
            <a:r>
              <a:rPr lang="en-US" spc="20" smtClean="0">
                <a:latin typeface="Cambria" panose="02040503050406030204" pitchFamily="18" charset="0"/>
                <a:ea typeface="Times New Roman" panose="02020603050405020304" pitchFamily="18" charset="0"/>
                <a:cs typeface="Times New Roman" panose="02020603050405020304" pitchFamily="18" charset="0"/>
              </a:rPr>
              <a:t>is for green belt development.</a:t>
            </a:r>
            <a:endParaRPr lang="en-US" b="1" smtClean="0">
              <a:latin typeface="Cambria" panose="02040503050406030204" pitchFamily="18" charset="0"/>
            </a:endParaRPr>
          </a:p>
          <a:p>
            <a:pPr marL="285750" indent="-285750" algn="just">
              <a:lnSpc>
                <a:spcPct val="150000"/>
              </a:lnSpc>
              <a:buFont typeface="Wingdings" panose="05000000000000000000" pitchFamily="2" charset="2"/>
              <a:buChar char="q"/>
            </a:pPr>
            <a:r>
              <a:rPr lang="en-US" smtClean="0">
                <a:latin typeface="Cambria" panose="02040503050406030204" pitchFamily="18" charset="0"/>
              </a:rPr>
              <a:t>D.G</a:t>
            </a:r>
            <a:r>
              <a:rPr lang="en-US">
                <a:latin typeface="Cambria" panose="02040503050406030204" pitchFamily="18" charset="0"/>
              </a:rPr>
              <a:t>. </a:t>
            </a:r>
            <a:r>
              <a:rPr lang="en-US" smtClean="0">
                <a:latin typeface="Cambria" panose="02040503050406030204" pitchFamily="18" charset="0"/>
              </a:rPr>
              <a:t>Set and </a:t>
            </a:r>
            <a:r>
              <a:rPr lang="en-US" err="1">
                <a:latin typeface="Cambria" panose="02040503050406030204" pitchFamily="18" charset="0"/>
              </a:rPr>
              <a:t>S</a:t>
            </a:r>
            <a:r>
              <a:rPr lang="en-US" err="1" smtClean="0">
                <a:latin typeface="Cambria" panose="02040503050406030204" pitchFamily="18" charset="0"/>
              </a:rPr>
              <a:t>ulphonation </a:t>
            </a:r>
            <a:r>
              <a:rPr lang="en-US">
                <a:latin typeface="Cambria" panose="02040503050406030204" pitchFamily="18" charset="0"/>
              </a:rPr>
              <a:t>process </a:t>
            </a:r>
            <a:r>
              <a:rPr lang="en-US" smtClean="0">
                <a:latin typeface="Cambria" panose="02040503050406030204" pitchFamily="18" charset="0"/>
              </a:rPr>
              <a:t>emissions are the main sources of air pollution.</a:t>
            </a:r>
            <a:endParaRPr lang="en-US" b="1">
              <a:latin typeface="Cambria" panose="02040503050406030204" pitchFamily="18" charset="0"/>
            </a:endParaRPr>
          </a:p>
          <a:p>
            <a:pPr marL="285750" indent="-285750" algn="just">
              <a:lnSpc>
                <a:spcPct val="150000"/>
              </a:lnSpc>
              <a:buFont typeface="Wingdings" panose="05000000000000000000" pitchFamily="2" charset="2"/>
              <a:buChar char="q"/>
            </a:pPr>
            <a:r>
              <a:rPr lang="en-US">
                <a:latin typeface="Cambria" panose="02040503050406030204" pitchFamily="18" charset="0"/>
              </a:rPr>
              <a:t>N</a:t>
            </a:r>
            <a:r>
              <a:rPr lang="en-US" smtClean="0">
                <a:latin typeface="Cambria" panose="02040503050406030204" pitchFamily="18" charset="0"/>
              </a:rPr>
              <a:t>oise </a:t>
            </a:r>
            <a:r>
              <a:rPr lang="en-US">
                <a:latin typeface="Cambria" panose="02040503050406030204" pitchFamily="18" charset="0"/>
              </a:rPr>
              <a:t>generated due to plant operations, and </a:t>
            </a:r>
            <a:r>
              <a:rPr lang="en-US" smtClean="0">
                <a:latin typeface="Cambria" panose="02040503050406030204" pitchFamily="18" charset="0"/>
              </a:rPr>
              <a:t>transportation are the main sources of noise pollution.</a:t>
            </a:r>
          </a:p>
          <a:p>
            <a:pPr marL="285750" indent="-285750" algn="just">
              <a:lnSpc>
                <a:spcPct val="150000"/>
              </a:lnSpc>
              <a:buFont typeface="Wingdings" panose="05000000000000000000" pitchFamily="2" charset="2"/>
              <a:buChar char="q"/>
            </a:pPr>
            <a:r>
              <a:rPr lang="en-GB" spc="20">
                <a:latin typeface="Cambria" panose="02040503050406030204" pitchFamily="18" charset="0"/>
              </a:rPr>
              <a:t>Average</a:t>
            </a:r>
            <a:r>
              <a:rPr lang="en-GB" b="1" spc="20">
                <a:latin typeface="Cambria" panose="02040503050406030204" pitchFamily="18" charset="0"/>
              </a:rPr>
              <a:t> cost </a:t>
            </a:r>
            <a:r>
              <a:rPr lang="en-GB" spc="20">
                <a:latin typeface="Cambria" panose="02040503050406030204" pitchFamily="18" charset="0"/>
              </a:rPr>
              <a:t>of the project be</a:t>
            </a:r>
            <a:r>
              <a:rPr lang="en-GB" b="1" spc="20">
                <a:latin typeface="Cambria" panose="02040503050406030204" pitchFamily="18" charset="0"/>
              </a:rPr>
              <a:t> Rs. 20 </a:t>
            </a:r>
            <a:r>
              <a:rPr lang="en-GB" b="1" spc="20" smtClean="0">
                <a:latin typeface="Cambria" panose="02040503050406030204" pitchFamily="18" charset="0"/>
              </a:rPr>
              <a:t>Crores.</a:t>
            </a:r>
          </a:p>
          <a:p>
            <a:pPr marL="285750" indent="-285750" algn="just">
              <a:lnSpc>
                <a:spcPct val="150000"/>
              </a:lnSpc>
              <a:buFont typeface="Wingdings" panose="05000000000000000000" pitchFamily="2" charset="2"/>
              <a:buChar char="q"/>
            </a:pPr>
            <a:r>
              <a:rPr lang="en-US" b="1" spc="20" smtClean="0">
                <a:latin typeface="Cambria" panose="02040503050406030204" pitchFamily="18" charset="0"/>
                <a:ea typeface="Times New Roman" panose="02020603050405020304" pitchFamily="18" charset="0"/>
                <a:cs typeface="Times New Roman" panose="02020603050405020304" pitchFamily="18" charset="0"/>
              </a:rPr>
              <a:t>The total man power requirement </a:t>
            </a:r>
            <a:r>
              <a:rPr lang="en-US" spc="20" smtClean="0">
                <a:latin typeface="Cambria" panose="02040503050406030204" pitchFamily="18" charset="0"/>
                <a:ea typeface="Times New Roman" panose="02020603050405020304" pitchFamily="18" charset="0"/>
                <a:cs typeface="Times New Roman" panose="02020603050405020304" pitchFamily="18" charset="0"/>
              </a:rPr>
              <a:t>of the project will be </a:t>
            </a:r>
            <a:r>
              <a:rPr lang="en-US" b="1" spc="20" smtClean="0">
                <a:latin typeface="Cambria" panose="02040503050406030204" pitchFamily="18" charset="0"/>
                <a:ea typeface="Times New Roman" panose="02020603050405020304" pitchFamily="18" charset="0"/>
                <a:cs typeface="Times New Roman" panose="02020603050405020304" pitchFamily="18" charset="0"/>
              </a:rPr>
              <a:t>200</a:t>
            </a:r>
            <a:r>
              <a:rPr lang="en-US" spc="20" smtClean="0">
                <a:latin typeface="Cambria" panose="02040503050406030204" pitchFamily="18" charset="0"/>
                <a:ea typeface="Times New Roman" panose="02020603050405020304" pitchFamily="18" charset="0"/>
                <a:cs typeface="Times New Roman" panose="02020603050405020304" pitchFamily="18" charset="0"/>
              </a:rPr>
              <a:t> men.</a:t>
            </a:r>
          </a:p>
          <a:p>
            <a:pPr marL="285750" indent="-285750" algn="just">
              <a:lnSpc>
                <a:spcPct val="150000"/>
              </a:lnSpc>
              <a:buFont typeface="Wingdings" panose="05000000000000000000" pitchFamily="2" charset="2"/>
              <a:buChar char="q"/>
            </a:pPr>
            <a:r>
              <a:rPr lang="en-US" b="1" spc="20" smtClean="0">
                <a:latin typeface="Cambria" panose="02040503050406030204" pitchFamily="18" charset="0"/>
                <a:ea typeface="Times New Roman" panose="02020603050405020304" pitchFamily="18" charset="0"/>
                <a:cs typeface="Times New Roman" panose="02020603050405020304" pitchFamily="18" charset="0"/>
              </a:rPr>
              <a:t>The CER Cost </a:t>
            </a:r>
            <a:r>
              <a:rPr lang="en-US" spc="20" smtClean="0">
                <a:latin typeface="Cambria" panose="02040503050406030204" pitchFamily="18" charset="0"/>
                <a:ea typeface="Times New Roman" panose="02020603050405020304" pitchFamily="18" charset="0"/>
                <a:cs typeface="Times New Roman" panose="02020603050405020304" pitchFamily="18" charset="0"/>
              </a:rPr>
              <a:t>of the project is </a:t>
            </a:r>
            <a:r>
              <a:rPr lang="en-US" b="1" spc="20" err="1">
                <a:latin typeface="Cambria" panose="02040503050406030204" pitchFamily="18" charset="0"/>
                <a:ea typeface="Times New Roman" panose="02020603050405020304" pitchFamily="18" charset="0"/>
                <a:cs typeface="Times New Roman" panose="02020603050405020304" pitchFamily="18" charset="0"/>
              </a:rPr>
              <a:t>Rs. 40 </a:t>
            </a:r>
            <a:r>
              <a:rPr lang="en-US" b="1" spc="20" smtClean="0">
                <a:latin typeface="Cambria" panose="02040503050406030204" pitchFamily="18" charset="0"/>
                <a:ea typeface="Times New Roman" panose="02020603050405020304" pitchFamily="18" charset="0"/>
                <a:cs typeface="Times New Roman" panose="02020603050405020304" pitchFamily="18" charset="0"/>
              </a:rPr>
              <a:t>Lakhs.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p:spPr>
      </p:pic>
    </p:spTree>
    <p:extLst>
      <p:ext uri="{BB962C8B-B14F-4D97-AF65-F5344CB8AC3E}">
        <p14:creationId xmlns:p14="http://schemas.microsoft.com/office/powerpoint/2010/main" val="527555993"/>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 name="Rectangle 2"/>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CORPORATE ENVIRONMENT RESPONSIBILITY (CER)</a:t>
            </a:r>
          </a:p>
        </p:txBody>
      </p:sp>
      <p:sp>
        <p:nvSpPr>
          <p:cNvPr id="4" name="Rectangle 3"/>
          <p:cNvSpPr/>
          <p:nvPr/>
        </p:nvSpPr>
        <p:spPr>
          <a:xfrm>
            <a:off x="406399" y="807251"/>
            <a:ext cx="11337925" cy="3862596"/>
          </a:xfrm>
          <a:prstGeom prst="rect">
            <a:avLst/>
          </a:prstGeom>
        </p:spPr>
        <p:txBody>
          <a:bodyPr wrap="square">
            <a:spAutoFit/>
          </a:bodyPr>
          <a:lstStyle/>
          <a:p>
            <a:pPr marL="285750" indent="-285750" algn="just">
              <a:lnSpc>
                <a:spcPct val="115000"/>
              </a:lnSpc>
              <a:spcAft>
                <a:spcPts val="600"/>
              </a:spcAft>
              <a:buFont typeface="Wingdings" panose="05000000000000000000" pitchFamily="2" charset="2"/>
              <a:buChar char="v"/>
            </a:pPr>
            <a:r>
              <a:rPr lang="en-US" sz="2000" b="1">
                <a:latin typeface="Cambria" panose="02040503050406030204" pitchFamily="18" charset="0"/>
                <a:ea typeface="Times New Roman" panose="02020603050405020304" pitchFamily="18" charset="0"/>
              </a:rPr>
              <a:t>Details of CER to be made as part of EMP as per Ministry’s O.M dated 30.09.2020.</a:t>
            </a:r>
            <a:endParaRPr lang="en-US" sz="2000">
              <a:latin typeface="Times New Roman" panose="02020603050405020304" pitchFamily="18" charset="0"/>
              <a:ea typeface="Times New Roman" panose="02020603050405020304" pitchFamily="18" charset="0"/>
            </a:endParaRPr>
          </a:p>
          <a:p>
            <a:pPr algn="just">
              <a:lnSpc>
                <a:spcPct val="115000"/>
              </a:lnSpc>
              <a:spcAft>
                <a:spcPts val="600"/>
              </a:spcAft>
            </a:pPr>
            <a:r>
              <a:rPr lang="en-US" sz="2000">
                <a:latin typeface="Cambria" panose="02040503050406030204" pitchFamily="18" charset="0"/>
                <a:ea typeface="Times New Roman" panose="02020603050405020304" pitchFamily="18" charset="0"/>
              </a:rPr>
              <a:t>As per the Office Memorandum </a:t>
            </a:r>
            <a:r>
              <a:rPr lang="en-US" sz="2000" b="1" err="1">
                <a:latin typeface="Cambria" panose="02040503050406030204" pitchFamily="18" charset="0"/>
                <a:ea typeface="Times New Roman" panose="02020603050405020304" pitchFamily="18" charset="0"/>
              </a:rPr>
              <a:t>F.No. 22-65/2017-IA.III dated 30.09.2020</a:t>
            </a:r>
            <a:r>
              <a:rPr lang="en-US" sz="2000">
                <a:latin typeface="Cambria" panose="02040503050406030204" pitchFamily="18" charset="0"/>
                <a:ea typeface="Times New Roman" panose="02020603050405020304" pitchFamily="18" charset="0"/>
              </a:rPr>
              <a:t> of the </a:t>
            </a:r>
            <a:r>
              <a:rPr lang="en-US" sz="2000" smtClean="0">
                <a:latin typeface="Cambria" panose="02040503050406030204" pitchFamily="18" charset="0"/>
                <a:ea typeface="Times New Roman" panose="02020603050405020304" pitchFamily="18" charset="0"/>
              </a:rPr>
              <a:t>MOEFCC regarding </a:t>
            </a:r>
            <a:r>
              <a:rPr lang="en-US" sz="2000">
                <a:latin typeface="Cambria" panose="02040503050406030204" pitchFamily="18" charset="0"/>
                <a:ea typeface="Times New Roman" panose="02020603050405020304" pitchFamily="18" charset="0"/>
              </a:rPr>
              <a:t>“Corporate Environment Responsibility” (CER), the project proponents are required to allocate funds towards environment development activities as </a:t>
            </a:r>
            <a:r>
              <a:rPr lang="en-US" sz="2000" smtClean="0">
                <a:latin typeface="Cambria" panose="02040503050406030204" pitchFamily="18" charset="0"/>
                <a:ea typeface="Times New Roman" panose="02020603050405020304" pitchFamily="18" charset="0"/>
              </a:rPr>
              <a:t>the </a:t>
            </a:r>
            <a:r>
              <a:rPr lang="en-US" sz="2000">
                <a:latin typeface="Cambria" panose="02040503050406030204" pitchFamily="18" charset="0"/>
                <a:ea typeface="Times New Roman" panose="02020603050405020304" pitchFamily="18" charset="0"/>
              </a:rPr>
              <a:t>case may be, shall be apart of EMP and the commitments made by project proponent to address the concerns raised during Public consultation</a:t>
            </a:r>
            <a:r>
              <a:rPr lang="en-US" sz="2000" smtClean="0">
                <a:latin typeface="Cambria" panose="02040503050406030204" pitchFamily="18" charset="0"/>
                <a:ea typeface="Times New Roman" panose="02020603050405020304" pitchFamily="18" charset="0"/>
              </a:rPr>
              <a:t>.</a:t>
            </a:r>
          </a:p>
          <a:p>
            <a:pPr algn="just">
              <a:lnSpc>
                <a:spcPct val="115000"/>
              </a:lnSpc>
              <a:spcAft>
                <a:spcPts val="600"/>
              </a:spcAft>
            </a:pPr>
            <a:endParaRPr lang="en-US" sz="2000">
              <a:latin typeface="Times New Roman" panose="02020603050405020304" pitchFamily="18" charset="0"/>
              <a:ea typeface="Times New Roman" panose="02020603050405020304" pitchFamily="18" charset="0"/>
            </a:endParaRPr>
          </a:p>
          <a:p>
            <a:pPr marL="285750" indent="-285750" algn="just">
              <a:lnSpc>
                <a:spcPct val="115000"/>
              </a:lnSpc>
              <a:spcAft>
                <a:spcPts val="600"/>
              </a:spcAft>
              <a:buFont typeface="Wingdings" panose="05000000000000000000" pitchFamily="2" charset="2"/>
              <a:buChar char="Ø"/>
            </a:pPr>
            <a:r>
              <a:rPr lang="en-US" sz="2000" smtClean="0">
                <a:latin typeface="Cambria" panose="02040503050406030204" pitchFamily="18" charset="0"/>
                <a:ea typeface="Times New Roman" panose="02020603050405020304" pitchFamily="18" charset="0"/>
              </a:rPr>
              <a:t>A </a:t>
            </a:r>
            <a:r>
              <a:rPr lang="en-US" sz="2000">
                <a:latin typeface="Cambria" panose="02040503050406030204" pitchFamily="18" charset="0"/>
                <a:ea typeface="Times New Roman" panose="02020603050405020304" pitchFamily="18" charset="0"/>
              </a:rPr>
              <a:t>provision of </a:t>
            </a:r>
            <a:r>
              <a:rPr lang="en-US" sz="2000" b="1">
                <a:latin typeface="Cambria" panose="02040503050406030204" pitchFamily="18" charset="0"/>
                <a:ea typeface="Times New Roman" panose="02020603050405020304" pitchFamily="18" charset="0"/>
              </a:rPr>
              <a:t>Rs.3 lakhs</a:t>
            </a:r>
            <a:r>
              <a:rPr lang="en-US" sz="2000">
                <a:latin typeface="Cambria" panose="02040503050406030204" pitchFamily="18" charset="0"/>
                <a:ea typeface="Times New Roman" panose="02020603050405020304" pitchFamily="18" charset="0"/>
              </a:rPr>
              <a:t> has been made under </a:t>
            </a:r>
            <a:r>
              <a:rPr lang="en-US" sz="2000" b="1">
                <a:latin typeface="Cambria" panose="02040503050406030204" pitchFamily="18" charset="0"/>
                <a:ea typeface="Times New Roman" panose="02020603050405020304" pitchFamily="18" charset="0"/>
              </a:rPr>
              <a:t>Public Hearing Budget </a:t>
            </a:r>
            <a:r>
              <a:rPr lang="en-US" sz="2000">
                <a:latin typeface="Cambria" panose="02040503050406030204" pitchFamily="18" charset="0"/>
                <a:ea typeface="Times New Roman" panose="02020603050405020304" pitchFamily="18" charset="0"/>
              </a:rPr>
              <a:t>towards provision of </a:t>
            </a:r>
            <a:r>
              <a:rPr lang="en-US" sz="2000" b="1">
                <a:latin typeface="Cambria" panose="02040503050406030204" pitchFamily="18" charset="0"/>
                <a:ea typeface="Times New Roman" panose="02020603050405020304" pitchFamily="18" charset="0"/>
              </a:rPr>
              <a:t>scheme of Zero Liquid Discharge (ZLD) (1 lakhs) </a:t>
            </a:r>
            <a:r>
              <a:rPr lang="en-US" sz="2000">
                <a:latin typeface="Cambria" panose="02040503050406030204" pitchFamily="18" charset="0"/>
                <a:ea typeface="Times New Roman" panose="02020603050405020304" pitchFamily="18" charset="0"/>
              </a:rPr>
              <a:t>and for </a:t>
            </a:r>
            <a:r>
              <a:rPr lang="en-US" sz="2000" b="1">
                <a:latin typeface="Cambria" panose="02040503050406030204" pitchFamily="18" charset="0"/>
                <a:ea typeface="Times New Roman" panose="02020603050405020304" pitchFamily="18" charset="0"/>
              </a:rPr>
              <a:t>awareness and training programme for local employment (2 lakhs) </a:t>
            </a:r>
            <a:r>
              <a:rPr lang="en-US" sz="2000">
                <a:latin typeface="Cambria" panose="02040503050406030204" pitchFamily="18" charset="0"/>
                <a:ea typeface="Times New Roman" panose="02020603050405020304" pitchFamily="18" charset="0"/>
              </a:rPr>
              <a:t>based on the commitment made under </a:t>
            </a:r>
            <a:r>
              <a:rPr lang="en-US" sz="2000" b="1">
                <a:latin typeface="Cambria" panose="02040503050406030204" pitchFamily="18" charset="0"/>
                <a:ea typeface="Times New Roman" panose="02020603050405020304" pitchFamily="18" charset="0"/>
              </a:rPr>
              <a:t>Public hearing meeting held on </a:t>
            </a:r>
            <a:r>
              <a:rPr lang="en-US" sz="2000" smtClean="0">
                <a:latin typeface="Cambria" panose="02040503050406030204" pitchFamily="18" charset="0"/>
                <a:ea typeface="Times New Roman" panose="02020603050405020304" pitchFamily="18" charset="0"/>
              </a:rPr>
              <a:t>o</a:t>
            </a:r>
            <a:r>
              <a:rPr lang="en-US" sz="2000" b="1" smtClean="0">
                <a:latin typeface="Cambria" panose="02040503050406030204" pitchFamily="18" charset="0"/>
                <a:ea typeface="Times New Roman" panose="02020603050405020304" pitchFamily="18" charset="0"/>
              </a:rPr>
              <a:t>23.08.2021</a:t>
            </a:r>
            <a:r>
              <a:rPr lang="en-US" sz="2000" b="1">
                <a:latin typeface="Cambria" panose="02040503050406030204" pitchFamily="18" charset="0"/>
                <a:ea typeface="Times New Roman" panose="02020603050405020304" pitchFamily="18" charset="0"/>
              </a:rPr>
              <a:t>.</a:t>
            </a:r>
            <a:endParaRPr lang="en-US" sz="2000" b="1">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508108494"/>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ENVIRONMENT MANAGEMENT PLAN</a:t>
            </a:r>
          </a:p>
        </p:txBody>
      </p:sp>
      <p:sp>
        <p:nvSpPr>
          <p:cNvPr id="6" name="Rectangle 5"/>
          <p:cNvSpPr/>
          <p:nvPr/>
        </p:nvSpPr>
        <p:spPr>
          <a:xfrm>
            <a:off x="328613" y="572792"/>
            <a:ext cx="11530011" cy="2719206"/>
          </a:xfrm>
          <a:prstGeom prst="rect">
            <a:avLst/>
          </a:prstGeom>
        </p:spPr>
        <p:txBody>
          <a:bodyPr wrap="square">
            <a:spAutoFit/>
          </a:bodyPr>
          <a:lstStyle/>
          <a:p>
            <a:pPr marL="342900" indent="-342900" algn="just">
              <a:lnSpc>
                <a:spcPct val="115000"/>
              </a:lnSpc>
              <a:buFont typeface="Wingdings" panose="05000000000000000000" pitchFamily="2" charset="2"/>
              <a:buChar char="v"/>
              <a:tabLst>
                <a:tab pos="285750"/>
              </a:tabLst>
            </a:pPr>
            <a:r>
              <a:rPr lang="en-US" b="1" u="sng" kern="0">
                <a:latin typeface="Cambria" panose="02040503050406030204" pitchFamily="18" charset="0"/>
              </a:rPr>
              <a:t>Air Quality Management </a:t>
            </a:r>
            <a:r>
              <a:rPr lang="en-US" b="1" u="sng" kern="0" smtClean="0">
                <a:latin typeface="Cambria" panose="02040503050406030204" pitchFamily="18" charset="0"/>
              </a:rPr>
              <a:t>Plan:</a:t>
            </a:r>
            <a:endParaRPr lang="en-US" sz="1600" u="sng">
              <a:latin typeface="Cambria" panose="02040503050406030204" pitchFamily="18" charset="0"/>
              <a:ea typeface="Times New Roman" panose="02020603050405020304" pitchFamily="18" charset="0"/>
              <a:cs typeface="Cambria" panose="02040503050406030204" pitchFamily="18" charset="0"/>
            </a:endParaRPr>
          </a:p>
          <a:p>
            <a:pPr marL="285750" marR="0" lvl="0" indent="-285750" algn="just">
              <a:lnSpc>
                <a:spcPct val="150000"/>
              </a:lnSpc>
              <a:spcBef>
                <a:spcPct val="0"/>
              </a:spcBef>
              <a:spcAft>
                <a:spcPct val="0"/>
              </a:spcAft>
              <a:buFont typeface="Cambria" panose="02040503050406030204" pitchFamily="18" charset="0"/>
              <a:buChar char="•"/>
              <a:tabLst>
                <a:tab pos="285750"/>
              </a:tabLst>
            </a:pPr>
            <a:r>
              <a:rPr lang="en-US" sz="1600" smtClean="0">
                <a:latin typeface="Cambria" panose="02040503050406030204" pitchFamily="18" charset="0"/>
                <a:ea typeface="Times New Roman" panose="02020603050405020304" pitchFamily="18" charset="0"/>
                <a:cs typeface="Cambria" panose="02040503050406030204" pitchFamily="18" charset="0"/>
              </a:rPr>
              <a:t>Local exhaust ventilation system</a:t>
            </a:r>
            <a:r>
              <a:rPr lang="en-US" sz="1600" smtClean="0">
                <a:latin typeface="Cambria" panose="02040503050406030204" pitchFamily="18" charset="0"/>
                <a:ea typeface="Times New Roman" panose="02020603050405020304" pitchFamily="18" charset="0"/>
              </a:rPr>
              <a:t> will be provided for chemicals/powders transferring to control fugitive emissions.</a:t>
            </a:r>
          </a:p>
          <a:p>
            <a:pPr marL="285750" marR="0" lvl="0" indent="-285750" algn="just">
              <a:lnSpc>
                <a:spcPct val="150000"/>
              </a:lnSpc>
              <a:spcBef>
                <a:spcPct val="0"/>
              </a:spcBef>
              <a:spcAft>
                <a:spcPct val="0"/>
              </a:spcAft>
              <a:buFont typeface="Cambria" panose="02040503050406030204" pitchFamily="18" charset="0"/>
              <a:buChar char="•"/>
              <a:tabLst>
                <a:tab pos="285750"/>
              </a:tabLst>
            </a:pPr>
            <a:r>
              <a:rPr lang="en-US" sz="1600" smtClean="0">
                <a:latin typeface="Cambria" panose="02040503050406030204" pitchFamily="18" charset="0"/>
                <a:ea typeface="Times New Roman" panose="02020603050405020304" pitchFamily="18" charset="0"/>
                <a:cs typeface="Cambria" panose="02040503050406030204" pitchFamily="18" charset="0"/>
              </a:rPr>
              <a:t>For all chemicals charging through drums or other chemical containers chemical </a:t>
            </a:r>
            <a:r>
              <a:rPr lang="en-US" sz="1600" smtClean="0">
                <a:latin typeface="Cambria" panose="02040503050406030204" pitchFamily="18" charset="0"/>
                <a:ea typeface="Times New Roman" panose="02020603050405020304" pitchFamily="18" charset="0"/>
              </a:rPr>
              <a:t>charging will be in closed environment and connected to scrubber. VOC is monitored continuously in the area.</a:t>
            </a:r>
          </a:p>
          <a:p>
            <a:pPr marL="285750" marR="0" lvl="0" indent="-285750" algn="just">
              <a:lnSpc>
                <a:spcPct val="150000"/>
              </a:lnSpc>
              <a:spcBef>
                <a:spcPct val="0"/>
              </a:spcBef>
              <a:spcAft>
                <a:spcPct val="0"/>
              </a:spcAft>
              <a:buFont typeface="Cambria" panose="02040503050406030204" pitchFamily="18" charset="0"/>
              <a:buChar char="•"/>
              <a:tabLst>
                <a:tab pos="285750"/>
              </a:tabLst>
            </a:pPr>
            <a:r>
              <a:rPr lang="en-US" sz="1600" smtClean="0">
                <a:latin typeface="Cambria" panose="02040503050406030204" pitchFamily="18" charset="0"/>
                <a:ea typeface="Times New Roman" panose="02020603050405020304" pitchFamily="18" charset="0"/>
                <a:cs typeface="Cambria" panose="02040503050406030204" pitchFamily="18" charset="0"/>
              </a:rPr>
              <a:t>The main Reactors will be attached with Scrubbers.</a:t>
            </a:r>
            <a:endParaRPr lang="en-US" sz="1600" smtClean="0">
              <a:latin typeface="Cambria" panose="02040503050406030204" pitchFamily="18" charset="0"/>
              <a:ea typeface="Times New Roman" panose="02020603050405020304" pitchFamily="18" charset="0"/>
            </a:endParaRPr>
          </a:p>
          <a:p>
            <a:pPr marL="285750" marR="0" lvl="0" indent="-285750" algn="just">
              <a:lnSpc>
                <a:spcPct val="150000"/>
              </a:lnSpc>
              <a:spcBef>
                <a:spcPct val="0"/>
              </a:spcBef>
              <a:spcAft>
                <a:spcPts val="600"/>
              </a:spcAft>
              <a:buFont typeface="Cambria" panose="02040503050406030204" pitchFamily="18" charset="0"/>
              <a:buChar char="•"/>
              <a:tabLst>
                <a:tab pos="285750"/>
              </a:tabLst>
            </a:pPr>
            <a:r>
              <a:rPr lang="en-US" sz="1600" smtClean="0">
                <a:latin typeface="Cambria" panose="02040503050406030204" pitchFamily="18" charset="0"/>
                <a:ea typeface="Times New Roman" panose="02020603050405020304" pitchFamily="18" charset="0"/>
                <a:cs typeface="Cambria" panose="02040503050406030204" pitchFamily="18" charset="0"/>
              </a:rPr>
              <a:t>The sprinkling of water will be done along the internal roads in the plant in ord</a:t>
            </a:r>
            <a:r>
              <a:rPr lang="en-US" sz="1600" smtClean="0">
                <a:latin typeface="Cambria" panose="02040503050406030204" pitchFamily="18" charset="0"/>
                <a:ea typeface="Times New Roman" panose="02020603050405020304" pitchFamily="18" charset="0"/>
              </a:rPr>
              <a:t>er to control the dust arising due to the movement of vehicular traffic.</a:t>
            </a:r>
          </a:p>
        </p:txBody>
      </p:sp>
      <p:sp>
        <p:nvSpPr>
          <p:cNvPr id="9" name="TextBox 8"/>
          <p:cNvSpPr txBox="1"/>
          <p:nvPr/>
        </p:nvSpPr>
        <p:spPr>
          <a:xfrm>
            <a:off x="328613" y="3512058"/>
            <a:ext cx="11530011" cy="2831544"/>
          </a:xfrm>
          <a:prstGeom prst="rect">
            <a:avLst/>
          </a:prstGeom>
          <a:noFill/>
        </p:spPr>
        <p:txBody>
          <a:bodyPr wrap="square" rtlCol="0">
            <a:spAutoFit/>
          </a:bodyPr>
          <a:lstStyle/>
          <a:p>
            <a:pPr marL="342900" indent="-342900" algn="just">
              <a:lnSpc>
                <a:spcPct val="150000"/>
              </a:lnSpc>
              <a:spcAft>
                <a:spcPts val="600"/>
              </a:spcAft>
              <a:buFont typeface="Wingdings" panose="05000000000000000000" pitchFamily="2" charset="2"/>
              <a:buChar char="v"/>
              <a:tabLst>
                <a:tab pos="285750"/>
              </a:tabLst>
            </a:pPr>
            <a:r>
              <a:rPr lang="en-US" b="1" u="sng" kern="0">
                <a:latin typeface="Cambria" panose="02040503050406030204" pitchFamily="18" charset="0"/>
              </a:rPr>
              <a:t>Noise Management Plan:</a:t>
            </a:r>
          </a:p>
          <a:p>
            <a:pPr marL="285750" indent="-285750" algn="just">
              <a:spcAft>
                <a:spcPts val="600"/>
              </a:spcAft>
              <a:buFont typeface="Cambria" panose="02040503050406030204" pitchFamily="18" charset="0"/>
              <a:buChar char="•"/>
              <a:tabLst>
                <a:tab pos="285750"/>
              </a:tabLst>
            </a:pPr>
            <a:r>
              <a:rPr lang="en-US" sz="1600" kern="0">
                <a:latin typeface="Cambria" panose="02040503050406030204" pitchFamily="18" charset="0"/>
              </a:rPr>
              <a:t>Installation of noise barriers/ absorbers for stationary noise sources &amp; anti-vibration pad for equipments with high vibration.</a:t>
            </a:r>
          </a:p>
          <a:p>
            <a:pPr marL="285750" indent="-285750" algn="just">
              <a:spcAft>
                <a:spcPts val="600"/>
              </a:spcAft>
              <a:buFont typeface="Cambria" panose="02040503050406030204" pitchFamily="18" charset="0"/>
              <a:buChar char="•"/>
              <a:tabLst>
                <a:tab pos="285750"/>
              </a:tabLst>
            </a:pPr>
            <a:r>
              <a:rPr lang="en-US" sz="1600" kern="0">
                <a:latin typeface="Cambria" panose="02040503050406030204" pitchFamily="18" charset="0"/>
              </a:rPr>
              <a:t>Periodic checking and servicing of noisy equipments.</a:t>
            </a:r>
          </a:p>
          <a:p>
            <a:pPr marL="285750" indent="-285750" algn="just">
              <a:spcAft>
                <a:spcPts val="600"/>
              </a:spcAft>
              <a:buFont typeface="Cambria" panose="02040503050406030204" pitchFamily="18" charset="0"/>
              <a:buChar char="•"/>
              <a:tabLst>
                <a:tab pos="285750"/>
              </a:tabLst>
            </a:pPr>
            <a:r>
              <a:rPr lang="en-US" sz="1600" kern="0">
                <a:latin typeface="Cambria" panose="02040503050406030204" pitchFamily="18" charset="0"/>
              </a:rPr>
              <a:t>Timely oiling, lubrication &amp; preventive monitoring of machines &amp; equipments.</a:t>
            </a:r>
          </a:p>
          <a:p>
            <a:pPr marL="285750" indent="-285750" algn="just">
              <a:spcAft>
                <a:spcPts val="600"/>
              </a:spcAft>
              <a:buFont typeface="Cambria" panose="02040503050406030204" pitchFamily="18" charset="0"/>
              <a:buChar char="•"/>
              <a:tabLst>
                <a:tab pos="285750"/>
              </a:tabLst>
            </a:pPr>
            <a:r>
              <a:rPr lang="en-US" sz="1600" kern="0">
                <a:latin typeface="Cambria" panose="02040503050406030204" pitchFamily="18" charset="0"/>
              </a:rPr>
              <a:t>Proper PPE e.g. ear plugs/ muffs to workers.</a:t>
            </a:r>
          </a:p>
          <a:p>
            <a:pPr marL="285750" indent="-285750" algn="just">
              <a:spcAft>
                <a:spcPts val="600"/>
              </a:spcAft>
              <a:buFont typeface="Cambria" panose="02040503050406030204" pitchFamily="18" charset="0"/>
              <a:buChar char="•"/>
              <a:tabLst>
                <a:tab pos="285750"/>
              </a:tabLst>
            </a:pPr>
            <a:r>
              <a:rPr lang="en-US" sz="1600" kern="0">
                <a:latin typeface="Cambria" panose="02040503050406030204" pitchFamily="18" charset="0"/>
              </a:rPr>
              <a:t>Transportation in PUC Vehicles.</a:t>
            </a:r>
          </a:p>
          <a:p>
            <a:pPr marL="285750" indent="-285750" algn="just">
              <a:spcAft>
                <a:spcPts val="600"/>
              </a:spcAft>
              <a:buFont typeface="Cambria" panose="02040503050406030204" pitchFamily="18" charset="0"/>
              <a:buChar char="•"/>
              <a:tabLst>
                <a:tab pos="285750"/>
              </a:tabLst>
            </a:pPr>
            <a:r>
              <a:rPr lang="en-US" sz="1600" kern="0">
                <a:latin typeface="Cambria" panose="02040503050406030204" pitchFamily="18" charset="0"/>
              </a:rPr>
              <a:t>Regular monitoring of noise.</a:t>
            </a:r>
          </a:p>
          <a:p>
            <a:pPr marL="285750" indent="-285750" algn="just">
              <a:spcAft>
                <a:spcPts val="600"/>
              </a:spcAft>
              <a:buFont typeface="Cambria" panose="02040503050406030204" pitchFamily="18" charset="0"/>
              <a:buChar char="•"/>
              <a:tabLst>
                <a:tab pos="285750"/>
              </a:tabLst>
            </a:pPr>
            <a:r>
              <a:rPr lang="en-US" sz="1600" kern="0">
                <a:latin typeface="Cambria" panose="02040503050406030204" pitchFamily="18" charset="0"/>
              </a:rPr>
              <a:t>Green Belt Development will be taken up with the start of construction phase</a:t>
            </a:r>
            <a:r>
              <a:rPr lang="en-US" sz="1600" kern="0" smtClean="0">
                <a:latin typeface="Cambria" panose="02040503050406030204" pitchFamily="18" charset="0"/>
              </a:rPr>
              <a:t>.</a:t>
            </a:r>
            <a:endParaRPr lang="en-US" sz="1600" kern="0">
              <a:latin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3100787564"/>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ENVIRONMENT MANAGEMENT PLAN</a:t>
            </a:r>
          </a:p>
        </p:txBody>
      </p:sp>
      <p:sp>
        <p:nvSpPr>
          <p:cNvPr id="4" name="Rectangle 3"/>
          <p:cNvSpPr/>
          <p:nvPr/>
        </p:nvSpPr>
        <p:spPr>
          <a:xfrm>
            <a:off x="300038" y="623497"/>
            <a:ext cx="11515725" cy="3641959"/>
          </a:xfrm>
          <a:prstGeom prst="rect">
            <a:avLst/>
          </a:prstGeom>
        </p:spPr>
        <p:txBody>
          <a:bodyPr wrap="square">
            <a:spAutoFit/>
          </a:bodyPr>
          <a:lstStyle/>
          <a:p>
            <a:pPr marL="342900" indent="-342900" algn="just">
              <a:buFont typeface="Wingdings" panose="05000000000000000000" pitchFamily="2" charset="2"/>
              <a:buChar char="v"/>
            </a:pPr>
            <a:r>
              <a:rPr lang="en-US" b="1" u="sng" smtClean="0">
                <a:latin typeface="Cambria" panose="02040503050406030204" pitchFamily="18" charset="0"/>
              </a:rPr>
              <a:t>Water </a:t>
            </a:r>
            <a:r>
              <a:rPr lang="en-US" b="1" u="sng">
                <a:latin typeface="Cambria" panose="02040503050406030204" pitchFamily="18" charset="0"/>
              </a:rPr>
              <a:t>and Waste Water Management </a:t>
            </a:r>
            <a:r>
              <a:rPr lang="en-US" b="1" u="sng" smtClean="0">
                <a:latin typeface="Cambria" panose="02040503050406030204" pitchFamily="18" charset="0"/>
              </a:rPr>
              <a:t>Plan</a:t>
            </a:r>
          </a:p>
          <a:p>
            <a:pPr marL="342900" indent="-342900" algn="just">
              <a:lnSpc>
                <a:spcPct val="150000"/>
              </a:lnSpc>
              <a:buFont typeface="Arial" pitchFamily="34" charset="0"/>
              <a:buChar char="•"/>
            </a:pPr>
            <a:r>
              <a:rPr lang="en-US">
                <a:latin typeface="Cambria" panose="02040503050406030204" pitchFamily="18" charset="0"/>
              </a:rPr>
              <a:t>I</a:t>
            </a:r>
            <a:r>
              <a:rPr lang="en-US" smtClean="0">
                <a:latin typeface="Cambria" panose="02040503050406030204" pitchFamily="18" charset="0"/>
              </a:rPr>
              <a:t>mplement </a:t>
            </a:r>
            <a:r>
              <a:rPr lang="en-US">
                <a:latin typeface="Cambria" panose="02040503050406030204" pitchFamily="18" charset="0"/>
              </a:rPr>
              <a:t>a scheme for source reduction of water coming from washings by articulating a recycle and reuse scheme. </a:t>
            </a:r>
          </a:p>
          <a:p>
            <a:pPr marL="342900" indent="-342900" algn="just">
              <a:lnSpc>
                <a:spcPct val="150000"/>
              </a:lnSpc>
              <a:buFont typeface="Arial" pitchFamily="34" charset="0"/>
              <a:buChar char="•"/>
            </a:pPr>
            <a:r>
              <a:rPr lang="en-US" smtClean="0">
                <a:latin typeface="Cambria" panose="02040503050406030204" pitchFamily="18" charset="0"/>
              </a:rPr>
              <a:t>The </a:t>
            </a:r>
            <a:r>
              <a:rPr lang="en-US">
                <a:latin typeface="Cambria" panose="02040503050406030204" pitchFamily="18" charset="0"/>
              </a:rPr>
              <a:t>plant will have a zero discharge and will successfully recycle the entire water back to plant use.</a:t>
            </a:r>
          </a:p>
          <a:p>
            <a:pPr marL="342900" indent="-342900" algn="just">
              <a:lnSpc>
                <a:spcPct val="150000"/>
              </a:lnSpc>
              <a:buFont typeface="Arial" pitchFamily="34" charset="0"/>
              <a:buChar char="•"/>
            </a:pPr>
            <a:r>
              <a:rPr lang="en-US" smtClean="0">
                <a:latin typeface="Cambria" panose="02040503050406030204" pitchFamily="18" charset="0"/>
              </a:rPr>
              <a:t>These </a:t>
            </a:r>
            <a:r>
              <a:rPr lang="en-US">
                <a:latin typeface="Cambria" panose="02040503050406030204" pitchFamily="18" charset="0"/>
              </a:rPr>
              <a:t>are the four waste water streams will be generated. Washing/Spillage Effluent, utilities and process waste water will be collected and fed into the Effluent treatment plant appropriately. </a:t>
            </a:r>
          </a:p>
          <a:p>
            <a:pPr marL="342900" indent="-342900" algn="just">
              <a:lnSpc>
                <a:spcPct val="150000"/>
              </a:lnSpc>
              <a:buFont typeface="Arial" pitchFamily="34" charset="0"/>
              <a:buChar char="•"/>
            </a:pPr>
            <a:r>
              <a:rPr lang="en-US" smtClean="0">
                <a:latin typeface="Cambria" panose="02040503050406030204" pitchFamily="18" charset="0"/>
              </a:rPr>
              <a:t>The </a:t>
            </a:r>
            <a:r>
              <a:rPr lang="en-US">
                <a:latin typeface="Cambria" panose="02040503050406030204" pitchFamily="18" charset="0"/>
              </a:rPr>
              <a:t>domestic sewage will be treated through septic tank and soak pits. The treated water from ETP will be reused for Alkali Scrubber.</a:t>
            </a:r>
          </a:p>
          <a:p>
            <a:pPr marL="342900" indent="-342900" algn="just">
              <a:lnSpc>
                <a:spcPct val="150000"/>
              </a:lnSpc>
              <a:buFont typeface="Arial" pitchFamily="34" charset="0"/>
              <a:buChar char="•"/>
            </a:pPr>
            <a:r>
              <a:rPr lang="en-US" smtClean="0">
                <a:latin typeface="Cambria" panose="02040503050406030204" pitchFamily="18" charset="0"/>
              </a:rPr>
              <a:t>Water </a:t>
            </a:r>
            <a:r>
              <a:rPr lang="en-US">
                <a:latin typeface="Cambria" panose="02040503050406030204" pitchFamily="18" charset="0"/>
              </a:rPr>
              <a:t>harvesting system will be installed to collect natural water</a:t>
            </a:r>
            <a:r>
              <a:rPr lang="en-US" smtClean="0">
                <a:latin typeface="Cambria" panose="02040503050406030204" pitchFamily="18" charset="0"/>
              </a:rPr>
              <a:t>.</a:t>
            </a:r>
          </a:p>
        </p:txBody>
      </p:sp>
      <p:sp>
        <p:nvSpPr>
          <p:cNvPr id="5" name="TextBox 4"/>
          <p:cNvSpPr txBox="1"/>
          <p:nvPr/>
        </p:nvSpPr>
        <p:spPr>
          <a:xfrm>
            <a:off x="300038" y="4402571"/>
            <a:ext cx="11665743" cy="211846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v"/>
            </a:pPr>
            <a:r>
              <a:rPr lang="en-US" b="1" u="sng">
                <a:latin typeface="Cambria" panose="02040503050406030204" pitchFamily="18" charset="0"/>
              </a:rPr>
              <a:t>Solid and Hazardous Waste Disposal </a:t>
            </a:r>
            <a:r>
              <a:rPr lang="en-US" b="1" u="sng" smtClean="0">
                <a:latin typeface="Cambria" panose="02040503050406030204" pitchFamily="18" charset="0"/>
              </a:rPr>
              <a:t>Management</a:t>
            </a:r>
          </a:p>
          <a:p>
            <a:pPr marL="342900" indent="-342900" algn="just">
              <a:lnSpc>
                <a:spcPct val="150000"/>
              </a:lnSpc>
              <a:buFont typeface="Arial" pitchFamily="34" charset="0"/>
              <a:buChar char="•"/>
            </a:pPr>
            <a:r>
              <a:rPr lang="en-US" smtClean="0">
                <a:latin typeface="Cambria" panose="02040503050406030204" pitchFamily="18" charset="0"/>
              </a:rPr>
              <a:t>Total </a:t>
            </a:r>
            <a:r>
              <a:rPr lang="en-US">
                <a:latin typeface="Cambria" panose="02040503050406030204" pitchFamily="18" charset="0"/>
              </a:rPr>
              <a:t>hazardous waste will be generated from used and spent oil, Pump Seal Oil Transformer Oil, Expired Raw Materials, Empty Raw material Drums, Bag liners which are contaminated with chemical powders, Effluent Treatment Plant sludge and ETP -Evaporator Residue. These waste are stored safely and will be send for disposal to WBPCB authorized vendors &amp; recyclers.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85817499"/>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ENVIRONMENT MANAGEMENT PLAN – BUDGET</a:t>
            </a:r>
          </a:p>
        </p:txBody>
      </p:sp>
      <p:graphicFrame>
        <p:nvGraphicFramePr>
          <p:cNvPr id="3" name="Table 2"/>
          <p:cNvGraphicFramePr>
            <a:graphicFrameLocks noGrp="1"/>
          </p:cNvGraphicFramePr>
          <p:nvPr>
            <p:extLst>
              <p:ext uri="{D42A27DB-BD31-4B8C-83A1-F6EECF244321}">
                <p14:modId xmlns:p14="http://schemas.microsoft.com/office/powerpoint/2010/main" val="2202375822"/>
              </p:ext>
            </p:extLst>
          </p:nvPr>
        </p:nvGraphicFramePr>
        <p:xfrm>
          <a:off x="772733" y="1688150"/>
          <a:ext cx="9710670" cy="4784088"/>
        </p:xfrm>
        <a:graphic>
          <a:graphicData uri="http://schemas.openxmlformats.org/drawingml/2006/table">
            <a:tbl>
              <a:tblPr firstRow="1" firstCol="1" bandRow="1">
                <a:tableStyleId>{5C22544A-7EE6-4342-B048-85BDC9FD1C3A}</a:tableStyleId>
              </a:tblPr>
              <a:tblGrid>
                <a:gridCol w="933544"/>
                <a:gridCol w="3550083"/>
                <a:gridCol w="1914369"/>
                <a:gridCol w="3312674"/>
              </a:tblGrid>
              <a:tr h="82368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 No.</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Infrastructure</a:t>
                      </a:r>
                      <a:endParaRPr lang="en-US" sz="16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Capital cost</a:t>
                      </a:r>
                    </a:p>
                    <a:p>
                      <a:pPr marL="0" marR="0" algn="ctr">
                        <a:lnSpc>
                          <a:spcPct val="115000"/>
                        </a:lnSpc>
                        <a:spcBef>
                          <a:spcPct val="0"/>
                        </a:spcBef>
                        <a:spcAft>
                          <a:spcPct val="0"/>
                        </a:spcAft>
                      </a:pPr>
                      <a:r>
                        <a:rPr lang="en-US" sz="1600">
                          <a:effectLst/>
                          <a:latin typeface="Cambria" panose="02040503050406030204" pitchFamily="18" charset="0"/>
                        </a:rPr>
                        <a:t>(lakhs)</a:t>
                      </a:r>
                      <a:endParaRPr lang="en-US" sz="16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Recurring cost (lakhs per annum) Including power and O&amp;M</a:t>
                      </a:r>
                      <a:endParaRPr lang="en-US" sz="16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8392">
                <a:tc>
                  <a:txBody>
                    <a:bodyPr vert="horz" wrap="square"/>
                    <a:lstStyle/>
                    <a:p>
                      <a:pPr marL="0" marR="0" lvl="0" indent="0" algn="ctr">
                        <a:lnSpc>
                          <a:spcPct val="115000"/>
                        </a:lnSpc>
                        <a:spcBef>
                          <a:spcPct val="0"/>
                        </a:spcBef>
                        <a:spcAft>
                          <a:spcPct val="0"/>
                        </a:spcAft>
                        <a:buFont typeface="+mj-lt"/>
                        <a:buNone/>
                        <a:tabLst>
                          <a:tab pos="219075"/>
                        </a:tabLst>
                      </a:pPr>
                      <a:r>
                        <a:rPr lang="en-US" sz="1600">
                          <a:effectLst/>
                          <a:latin typeface="Cambria" panose="02040503050406030204" pitchFamily="18" charset="0"/>
                        </a:rPr>
                        <a:t> </a:t>
                      </a:r>
                      <a:r>
                        <a:rPr lang="en-US" sz="1600" smtClean="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Air Pollution Control</a:t>
                      </a:r>
                      <a:endParaRPr lang="en-US" sz="16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75.0</a:t>
                      </a:r>
                      <a:endParaRPr lang="en-US" sz="16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2.0</a:t>
                      </a:r>
                      <a:endParaRPr lang="en-US" sz="16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624442">
                <a:tc>
                  <a:txBody>
                    <a:bodyPr vert="horz" wrap="square"/>
                    <a:lstStyle/>
                    <a:p>
                      <a:pPr marL="0" marR="0" lvl="0" indent="0" algn="ctr">
                        <a:lnSpc>
                          <a:spcPct val="115000"/>
                        </a:lnSpc>
                        <a:spcBef>
                          <a:spcPct val="0"/>
                        </a:spcBef>
                        <a:spcAft>
                          <a:spcPct val="0"/>
                        </a:spcAft>
                        <a:buFont typeface="+mj-lt"/>
                        <a:buNone/>
                      </a:pPr>
                      <a:r>
                        <a:rPr lang="en-US" sz="1600" smtClean="0">
                          <a:effectLst/>
                          <a:latin typeface="Cambria" panose="02040503050406030204" pitchFamily="18" charset="0"/>
                          <a:ea typeface="Times New Roman" panose="02020603050405020304" pitchFamily="18" charset="0"/>
                        </a:rPr>
                        <a:t>2.</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Effluent Treatment Plant (ETP) &amp; Rain water harvesting measures</a:t>
                      </a:r>
                      <a:endParaRPr lang="en-US" sz="16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17.0</a:t>
                      </a:r>
                      <a:endParaRPr lang="en-US" sz="16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2.5</a:t>
                      </a:r>
                      <a:endParaRPr lang="en-US" sz="16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624442">
                <a:tc>
                  <a:txBody>
                    <a:bodyPr vert="horz" wrap="square"/>
                    <a:lstStyle/>
                    <a:p>
                      <a:pPr marL="0" marR="0" lvl="0" indent="0" algn="ctr">
                        <a:lnSpc>
                          <a:spcPct val="115000"/>
                        </a:lnSpc>
                        <a:spcBef>
                          <a:spcPct val="0"/>
                        </a:spcBef>
                        <a:spcAft>
                          <a:spcPct val="0"/>
                        </a:spcAft>
                        <a:buFont typeface="+mj-lt"/>
                        <a:buNone/>
                      </a:pPr>
                      <a:r>
                        <a:rPr lang="en-US" sz="1600" smtClean="0">
                          <a:effectLst/>
                          <a:latin typeface="Cambria" panose="02040503050406030204" pitchFamily="18" charset="0"/>
                          <a:ea typeface="Times New Roman" panose="02020603050405020304" pitchFamily="18" charset="0"/>
                        </a:rPr>
                        <a:t>3.</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Environment Monitoring and Management</a:t>
                      </a:r>
                      <a:endParaRPr lang="en-US" sz="16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10.0</a:t>
                      </a:r>
                      <a:endParaRPr lang="en-US" sz="16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1.5</a:t>
                      </a:r>
                      <a:endParaRPr lang="en-US" sz="16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936663">
                <a:tc>
                  <a:txBody>
                    <a:bodyPr vert="horz" wrap="square"/>
                    <a:lstStyle/>
                    <a:p>
                      <a:pPr marL="0" marR="0" lvl="0" indent="0" algn="ctr">
                        <a:lnSpc>
                          <a:spcPct val="115000"/>
                        </a:lnSpc>
                        <a:spcBef>
                          <a:spcPct val="0"/>
                        </a:spcBef>
                        <a:spcAft>
                          <a:spcPct val="0"/>
                        </a:spcAft>
                        <a:buFont typeface="+mj-lt"/>
                        <a:buNone/>
                      </a:pPr>
                      <a:r>
                        <a:rPr lang="en-US" sz="1600" smtClean="0">
                          <a:effectLst/>
                          <a:latin typeface="Cambria" panose="02040503050406030204" pitchFamily="18" charset="0"/>
                          <a:ea typeface="Times New Roman" panose="02020603050405020304" pitchFamily="18" charset="0"/>
                        </a:rPr>
                        <a:t>4.</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Solid and Hazardous Waste Management (Membership &amp; Facility development)</a:t>
                      </a:r>
                      <a:endParaRPr lang="en-US" sz="16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10.0</a:t>
                      </a:r>
                      <a:endParaRPr lang="en-US" sz="16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3.0</a:t>
                      </a:r>
                      <a:endParaRPr lang="en-US" sz="16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34394">
                <a:tc>
                  <a:txBody>
                    <a:bodyPr vert="horz" wrap="square"/>
                    <a:lstStyle/>
                    <a:p>
                      <a:pPr marL="0" marR="0" lvl="0" indent="0" algn="ctr">
                        <a:lnSpc>
                          <a:spcPct val="115000"/>
                        </a:lnSpc>
                        <a:spcBef>
                          <a:spcPct val="0"/>
                        </a:spcBef>
                        <a:spcAft>
                          <a:spcPct val="0"/>
                        </a:spcAft>
                        <a:buFont typeface="+mj-lt"/>
                        <a:buNone/>
                      </a:pPr>
                      <a:r>
                        <a:rPr lang="en-US" sz="1600" smtClean="0">
                          <a:effectLst/>
                          <a:latin typeface="Cambria" panose="02040503050406030204" pitchFamily="18" charset="0"/>
                          <a:ea typeface="Times New Roman" panose="02020603050405020304" pitchFamily="18" charset="0"/>
                        </a:rPr>
                        <a:t>5.</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Occupational Health &amp; Safety</a:t>
                      </a:r>
                      <a:endParaRPr lang="en-US" sz="16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25.0</a:t>
                      </a:r>
                      <a:endParaRPr lang="en-US" sz="16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5.0</a:t>
                      </a:r>
                      <a:endParaRPr lang="en-US" sz="16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516226">
                <a:tc>
                  <a:txBody>
                    <a:bodyPr vert="horz" wrap="square"/>
                    <a:lstStyle/>
                    <a:p>
                      <a:pPr marL="0" marR="0" lvl="0" indent="0" algn="ctr">
                        <a:lnSpc>
                          <a:spcPct val="115000"/>
                        </a:lnSpc>
                        <a:spcBef>
                          <a:spcPct val="0"/>
                        </a:spcBef>
                        <a:spcAft>
                          <a:spcPct val="0"/>
                        </a:spcAft>
                        <a:buFont typeface="+mj-lt"/>
                        <a:buNone/>
                        <a:tabLst>
                          <a:tab pos="104775"/>
                        </a:tabLst>
                      </a:pPr>
                      <a:r>
                        <a:rPr lang="en-US" sz="1600" smtClean="0">
                          <a:effectLst/>
                          <a:latin typeface="Cambria" panose="02040503050406030204" pitchFamily="18" charset="0"/>
                          <a:ea typeface="Times New Roman" panose="02020603050405020304" pitchFamily="18" charset="0"/>
                        </a:rPr>
                        <a:t>6.</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Green belt Development</a:t>
                      </a:r>
                      <a:endParaRPr lang="en-US" sz="16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13.0</a:t>
                      </a:r>
                      <a:endParaRPr lang="en-US" sz="16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3.0</a:t>
                      </a:r>
                      <a:endParaRPr lang="en-US" sz="16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15848">
                <a:tc gridSpan="2">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Total</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150.0</a:t>
                      </a:r>
                      <a:endParaRPr lang="en-US" sz="16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17.0</a:t>
                      </a:r>
                      <a:endParaRPr lang="en-US" sz="16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228599" y="647686"/>
            <a:ext cx="11658601" cy="729430"/>
          </a:xfrm>
          <a:prstGeom prst="rect">
            <a:avLst/>
          </a:prstGeom>
        </p:spPr>
        <p:txBody>
          <a:bodyPr wrap="square">
            <a:spAutoFit/>
          </a:bodyPr>
          <a:lstStyle/>
          <a:p>
            <a:pPr algn="just">
              <a:lnSpc>
                <a:spcPct val="115000"/>
              </a:lnSpc>
              <a:spcAft>
                <a:spcPts val="600"/>
              </a:spcAft>
            </a:pPr>
            <a:r>
              <a:rPr lang="en-US" b="1">
                <a:latin typeface="Cambria" panose="02040503050406030204" pitchFamily="18" charset="0"/>
                <a:ea typeface="Times New Roman" panose="02020603050405020304" pitchFamily="18" charset="0"/>
              </a:rPr>
              <a:t>F</a:t>
            </a:r>
            <a:r>
              <a:rPr lang="en-US" b="1" smtClean="0">
                <a:latin typeface="Cambria" panose="02040503050406030204" pitchFamily="18" charset="0"/>
                <a:ea typeface="Times New Roman" panose="02020603050405020304" pitchFamily="18" charset="0"/>
              </a:rPr>
              <a:t>or </a:t>
            </a:r>
            <a:r>
              <a:rPr lang="en-US" b="1">
                <a:latin typeface="Cambria" panose="02040503050406030204" pitchFamily="18" charset="0"/>
                <a:ea typeface="Times New Roman" panose="02020603050405020304" pitchFamily="18" charset="0"/>
              </a:rPr>
              <a:t>amount of 150 Lakhs for Capital and 17.0 Lakhs amount will be incurred for Environmental Management </a:t>
            </a:r>
            <a:r>
              <a:rPr lang="en-US" b="1" smtClean="0">
                <a:latin typeface="Cambria" panose="02040503050406030204" pitchFamily="18" charset="0"/>
                <a:ea typeface="Times New Roman" panose="02020603050405020304" pitchFamily="18" charset="0"/>
              </a:rPr>
              <a:t>activities.</a:t>
            </a:r>
            <a:endParaRPr lang="en-US" sz="2000" b="1">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190198678"/>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Table 1"/>
          <p:cNvGraphicFramePr>
            <a:graphicFrameLocks noGrp="1"/>
          </p:cNvGraphicFramePr>
          <p:nvPr>
            <p:extLst/>
          </p:nvPr>
        </p:nvGraphicFramePr>
        <p:xfrm>
          <a:off x="775527" y="887920"/>
          <a:ext cx="8596312" cy="1005273"/>
        </p:xfrm>
        <a:graphic>
          <a:graphicData uri="http://schemas.openxmlformats.org/drawingml/2006/table">
            <a:tbl>
              <a:tblPr firstRow="1" firstCol="1">
                <a:tableStyleId>{5C22544A-7EE6-4342-B048-85BDC9FD1C3A}</a:tableStyleId>
              </a:tblPr>
              <a:tblGrid>
                <a:gridCol w="976541"/>
                <a:gridCol w="1645334"/>
                <a:gridCol w="1645334"/>
                <a:gridCol w="1829295"/>
                <a:gridCol w="2499808"/>
              </a:tblGrid>
              <a:tr h="335091">
                <a:tc>
                  <a:txBody>
                    <a:bodyPr vert="horz" wrap="square"/>
                    <a:lstStyle/>
                    <a:p>
                      <a:pPr marL="106045" marR="0" algn="ctr">
                        <a:lnSpc>
                          <a:spcPct val="115000"/>
                        </a:lnSpc>
                        <a:spcBef>
                          <a:spcPct val="0"/>
                        </a:spcBef>
                        <a:spcAft>
                          <a:spcPct val="0"/>
                        </a:spcAft>
                      </a:pPr>
                      <a:r>
                        <a:rPr lang="en-US" sz="1600">
                          <a:effectLst/>
                          <a:latin typeface="Cambria" panose="02040503050406030204" pitchFamily="18" charset="0"/>
                        </a:rPr>
                        <a:t>S. No.</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83185" marR="0" algn="ctr">
                        <a:lnSpc>
                          <a:spcPct val="115000"/>
                        </a:lnSpc>
                        <a:spcBef>
                          <a:spcPct val="0"/>
                        </a:spcBef>
                        <a:spcAft>
                          <a:spcPct val="0"/>
                        </a:spcAft>
                      </a:pPr>
                      <a:r>
                        <a:rPr lang="en-US" sz="1600">
                          <a:effectLst/>
                          <a:latin typeface="Cambria" panose="02040503050406030204" pitchFamily="18" charset="0"/>
                        </a:rPr>
                        <a:t>Product</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83185" marR="0" algn="ctr">
                        <a:lnSpc>
                          <a:spcPct val="115000"/>
                        </a:lnSpc>
                        <a:spcBef>
                          <a:spcPct val="0"/>
                        </a:spcBef>
                        <a:spcAft>
                          <a:spcPct val="0"/>
                        </a:spcAft>
                      </a:pPr>
                      <a:r>
                        <a:rPr lang="en-US" sz="1600">
                          <a:effectLst/>
                          <a:latin typeface="Cambria" panose="02040503050406030204" pitchFamily="18" charset="0"/>
                        </a:rPr>
                        <a:t>No of Tanks</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85725" marR="0" algn="ctr">
                        <a:lnSpc>
                          <a:spcPct val="115000"/>
                        </a:lnSpc>
                        <a:spcBef>
                          <a:spcPct val="0"/>
                        </a:spcBef>
                        <a:spcAft>
                          <a:spcPct val="0"/>
                        </a:spcAft>
                      </a:pPr>
                      <a:r>
                        <a:rPr lang="en-US" sz="1600">
                          <a:effectLst/>
                          <a:latin typeface="Cambria" panose="02040503050406030204" pitchFamily="18" charset="0"/>
                        </a:rPr>
                        <a:t>Classification</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267970" marR="0" algn="ctr">
                        <a:lnSpc>
                          <a:spcPct val="115000"/>
                        </a:lnSpc>
                        <a:spcBef>
                          <a:spcPct val="0"/>
                        </a:spcBef>
                        <a:spcAft>
                          <a:spcPct val="0"/>
                        </a:spcAft>
                      </a:pPr>
                      <a:r>
                        <a:rPr lang="en-US" sz="1600">
                          <a:effectLst/>
                          <a:latin typeface="Cambria" panose="02040503050406030204" pitchFamily="18" charset="0"/>
                        </a:rPr>
                        <a:t>Design Capacity</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091">
                <a:tc>
                  <a:txBody>
                    <a:bodyPr vert="horz" wrap="square"/>
                    <a:lstStyle/>
                    <a:p>
                      <a:pPr marL="78740" marR="0" algn="ctr">
                        <a:lnSpc>
                          <a:spcPct val="115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83185" marR="0" algn="ctr">
                        <a:lnSpc>
                          <a:spcPct val="115000"/>
                        </a:lnSpc>
                        <a:spcBef>
                          <a:spcPct val="0"/>
                        </a:spcBef>
                        <a:spcAft>
                          <a:spcPct val="0"/>
                        </a:spcAft>
                      </a:pPr>
                      <a:r>
                        <a:rPr lang="en-US" sz="1600">
                          <a:effectLst/>
                          <a:latin typeface="Cambria" panose="02040503050406030204" pitchFamily="18" charset="0"/>
                        </a:rPr>
                        <a:t>HSD</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20955" marR="0" algn="ctr">
                        <a:lnSpc>
                          <a:spcPct val="115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85725" marR="0" algn="ctr">
                        <a:lnSpc>
                          <a:spcPct val="115000"/>
                        </a:lnSpc>
                        <a:spcBef>
                          <a:spcPct val="0"/>
                        </a:spcBef>
                        <a:spcAft>
                          <a:spcPct val="0"/>
                        </a:spcAft>
                      </a:pPr>
                      <a:r>
                        <a:rPr lang="en-US" sz="1600">
                          <a:effectLst/>
                          <a:latin typeface="Cambria" panose="02040503050406030204" pitchFamily="18" charset="0"/>
                        </a:rPr>
                        <a:t>Flammable</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267970" marR="0" algn="ctr">
                        <a:lnSpc>
                          <a:spcPct val="115000"/>
                        </a:lnSpc>
                        <a:spcBef>
                          <a:spcPct val="0"/>
                        </a:spcBef>
                        <a:spcAft>
                          <a:spcPct val="0"/>
                        </a:spcAft>
                      </a:pPr>
                      <a:r>
                        <a:rPr lang="en-US" sz="1600">
                          <a:effectLst/>
                          <a:latin typeface="Cambria" panose="02040503050406030204" pitchFamily="18" charset="0"/>
                        </a:rPr>
                        <a:t>20 KL</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091">
                <a:tc>
                  <a:txBody>
                    <a:bodyPr vert="horz" wrap="square"/>
                    <a:lstStyle/>
                    <a:p>
                      <a:pPr marL="78740" marR="0" algn="ctr">
                        <a:lnSpc>
                          <a:spcPct val="115000"/>
                        </a:lnSpc>
                        <a:spcBef>
                          <a:spcPct val="0"/>
                        </a:spcBef>
                        <a:spcAft>
                          <a:spcPct val="0"/>
                        </a:spcAft>
                      </a:pPr>
                      <a:r>
                        <a:rPr lang="en-US" sz="1600">
                          <a:effectLst/>
                          <a:latin typeface="Cambria" panose="02040503050406030204" pitchFamily="18" charset="0"/>
                        </a:rPr>
                        <a:t>2</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73025" marR="0" algn="ctr">
                        <a:lnSpc>
                          <a:spcPct val="115000"/>
                        </a:lnSpc>
                        <a:spcBef>
                          <a:spcPct val="0"/>
                        </a:spcBef>
                        <a:spcAft>
                          <a:spcPct val="0"/>
                        </a:spcAft>
                      </a:pPr>
                      <a:r>
                        <a:rPr lang="en-US" sz="1600">
                          <a:effectLst/>
                          <a:latin typeface="Cambria" panose="02040503050406030204" pitchFamily="18" charset="0"/>
                        </a:rPr>
                        <a:t>H</a:t>
                      </a:r>
                      <a:r>
                        <a:rPr lang="en-US" sz="1600" baseline="-25000">
                          <a:effectLst/>
                          <a:latin typeface="Cambria" panose="02040503050406030204" pitchFamily="18" charset="0"/>
                        </a:rPr>
                        <a:t>2</a:t>
                      </a:r>
                      <a:r>
                        <a:rPr lang="en-US" sz="1600">
                          <a:effectLst/>
                          <a:latin typeface="Cambria" panose="02040503050406030204" pitchFamily="18" charset="0"/>
                        </a:rPr>
                        <a:t>SO</a:t>
                      </a:r>
                      <a:r>
                        <a:rPr lang="en-US" sz="1600" baseline="-25000">
                          <a:effectLst/>
                          <a:latin typeface="Cambria" panose="02040503050406030204" pitchFamily="18" charset="0"/>
                        </a:rPr>
                        <a:t>4</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20955" marR="0" algn="ctr">
                        <a:lnSpc>
                          <a:spcPct val="115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81280" marR="0" algn="ctr">
                        <a:lnSpc>
                          <a:spcPct val="115000"/>
                        </a:lnSpc>
                        <a:spcBef>
                          <a:spcPct val="0"/>
                        </a:spcBef>
                        <a:spcAft>
                          <a:spcPct val="0"/>
                        </a:spcAft>
                      </a:pPr>
                      <a:r>
                        <a:rPr lang="en-US" sz="1600">
                          <a:effectLst/>
                          <a:latin typeface="Cambria" panose="02040503050406030204" pitchFamily="18" charset="0"/>
                        </a:rPr>
                        <a:t>Corrosive</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266065" marR="0" algn="ctr">
                        <a:lnSpc>
                          <a:spcPct val="115000"/>
                        </a:lnSpc>
                        <a:spcBef>
                          <a:spcPct val="0"/>
                        </a:spcBef>
                        <a:spcAft>
                          <a:spcPct val="0"/>
                        </a:spcAft>
                      </a:pPr>
                      <a:r>
                        <a:rPr lang="en-US" sz="1600">
                          <a:effectLst/>
                          <a:latin typeface="Cambria" panose="02040503050406030204" pitchFamily="18" charset="0"/>
                        </a:rPr>
                        <a:t>420 MT</a:t>
                      </a:r>
                      <a:endParaRPr lang="en-US" sz="16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1" y="461591"/>
            <a:ext cx="12191999" cy="400110"/>
          </a:xfrm>
          <a:prstGeom prst="rect">
            <a:avLst/>
          </a:prstGeom>
        </p:spPr>
        <p:txBody>
          <a:bodyPr wrap="square">
            <a:spAutoFit/>
          </a:bodyPr>
          <a:lstStyle/>
          <a:p>
            <a:pPr marL="342900" indent="-342900" algn="just">
              <a:buFont typeface="Wingdings" panose="05000000000000000000" pitchFamily="2" charset="2"/>
              <a:buChar char="v"/>
            </a:pPr>
            <a:r>
              <a:rPr lang="en-US" sz="2000" b="1">
                <a:latin typeface="Cambria" panose="02040503050406030204" pitchFamily="18" charset="0"/>
              </a:rPr>
              <a:t>List of </a:t>
            </a:r>
            <a:r>
              <a:rPr lang="en-US" sz="2000" b="1" smtClean="0">
                <a:latin typeface="Cambria" panose="02040503050406030204" pitchFamily="18" charset="0"/>
              </a:rPr>
              <a:t>Hazardous Substances </a:t>
            </a:r>
            <a:r>
              <a:rPr lang="en-US" sz="2000" b="1">
                <a:latin typeface="Cambria" panose="02040503050406030204" pitchFamily="18" charset="0"/>
              </a:rPr>
              <a:t>and </a:t>
            </a:r>
            <a:r>
              <a:rPr lang="en-US" sz="2000" b="1" smtClean="0">
                <a:latin typeface="Cambria" panose="02040503050406030204" pitchFamily="18" charset="0"/>
              </a:rPr>
              <a:t>quantity stored</a:t>
            </a:r>
            <a:r>
              <a:rPr lang="en-US" sz="2000" b="1">
                <a:latin typeface="Cambria" panose="02040503050406030204" pitchFamily="18" charset="0"/>
              </a:rPr>
              <a:t>.</a:t>
            </a:r>
          </a:p>
        </p:txBody>
      </p:sp>
      <p:graphicFrame>
        <p:nvGraphicFramePr>
          <p:cNvPr id="5" name="Table 4"/>
          <p:cNvGraphicFramePr>
            <a:graphicFrameLocks noGrp="1"/>
          </p:cNvGraphicFramePr>
          <p:nvPr>
            <p:extLst/>
          </p:nvPr>
        </p:nvGraphicFramePr>
        <p:xfrm>
          <a:off x="706303" y="2419340"/>
          <a:ext cx="10777538" cy="4217482"/>
        </p:xfrm>
        <a:graphic>
          <a:graphicData uri="http://schemas.openxmlformats.org/drawingml/2006/table">
            <a:tbl>
              <a:tblPr firstRow="1" firstCol="1" bandRow="1">
                <a:tableStyleId>{5C22544A-7EE6-4342-B048-85BDC9FD1C3A}</a:tableStyleId>
              </a:tblPr>
              <a:tblGrid>
                <a:gridCol w="2014538"/>
                <a:gridCol w="2146300"/>
                <a:gridCol w="1536700"/>
                <a:gridCol w="2679700"/>
                <a:gridCol w="2400300"/>
              </a:tblGrid>
              <a:tr h="1132906">
                <a:tc rowSpan="2">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Scenario considered</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Pasquill stability class</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LFL </a:t>
                      </a:r>
                      <a:r>
                        <a:rPr lang="en-US" sz="1600" smtClean="0">
                          <a:effectLst/>
                          <a:latin typeface="Cambria" panose="02040503050406030204" pitchFamily="18" charset="0"/>
                        </a:rPr>
                        <a:t>concentration</a:t>
                      </a:r>
                      <a:r>
                        <a:rPr lang="en-US" sz="1600" baseline="0" smtClean="0">
                          <a:effectLst/>
                          <a:latin typeface="Cambria" panose="02040503050406030204" pitchFamily="18" charset="0"/>
                        </a:rPr>
                        <a:t> </a:t>
                      </a:r>
                      <a:r>
                        <a:rPr lang="en-US" sz="1600" smtClean="0">
                          <a:effectLst/>
                          <a:latin typeface="Cambria" panose="02040503050406030204" pitchFamily="18" charset="0"/>
                        </a:rPr>
                        <a:t>PPM</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Flash </a:t>
                      </a:r>
                      <a:r>
                        <a:rPr lang="en-US" sz="1600" smtClean="0">
                          <a:effectLst/>
                          <a:latin typeface="Cambria" panose="02040503050406030204" pitchFamily="18" charset="0"/>
                        </a:rPr>
                        <a:t>fire</a:t>
                      </a:r>
                      <a:r>
                        <a:rPr lang="en-US" sz="1600" baseline="0" smtClean="0">
                          <a:effectLst/>
                          <a:latin typeface="Cambria" panose="02040503050406030204" pitchFamily="18" charset="0"/>
                        </a:rPr>
                        <a:t> </a:t>
                      </a:r>
                      <a:r>
                        <a:rPr lang="en-US" sz="1600" smtClean="0">
                          <a:effectLst/>
                          <a:latin typeface="Cambria" panose="02040503050406030204" pitchFamily="18" charset="0"/>
                        </a:rPr>
                        <a:t>At LFL</a:t>
                      </a:r>
                      <a:r>
                        <a:rPr lang="en-US" sz="1600" baseline="0" smtClean="0">
                          <a:effectLst/>
                          <a:latin typeface="Cambria" panose="02040503050406030204" pitchFamily="18" charset="0"/>
                        </a:rPr>
                        <a:t> </a:t>
                      </a:r>
                      <a:r>
                        <a:rPr lang="en-US" sz="1600" smtClean="0">
                          <a:effectLst/>
                          <a:latin typeface="Cambria" panose="02040503050406030204" pitchFamily="18" charset="0"/>
                        </a:rPr>
                        <a:t>concentration </a:t>
                      </a:r>
                      <a:r>
                        <a:rPr lang="en-US" sz="1600">
                          <a:effectLst/>
                          <a:latin typeface="Cambria" panose="02040503050406030204" pitchFamily="18" charset="0"/>
                        </a:rPr>
                        <a:t>distance (m)</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Pool Fire</a:t>
                      </a:r>
                    </a:p>
                    <a:p>
                      <a:pPr marL="0" marR="0" algn="ctr">
                        <a:lnSpc>
                          <a:spcPct val="115000"/>
                        </a:lnSpc>
                        <a:spcBef>
                          <a:spcPct val="0"/>
                        </a:spcBef>
                        <a:spcAft>
                          <a:spcPct val="0"/>
                        </a:spcAft>
                      </a:pPr>
                      <a:r>
                        <a:rPr lang="en-US" sz="1600">
                          <a:effectLst/>
                          <a:latin typeface="Cambria" panose="02040503050406030204" pitchFamily="18" charset="0"/>
                        </a:rPr>
                        <a:t>Damage distance for various heat loads (m)</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870">
                <a:tc vMerge="1">
                  <a:txBody>
                    <a:bodyPr vert="horz" wrap="square"/>
                    <a:lstStyle/>
                    <a:p>
                      <a:endParaRPr lang="en-US"/>
                    </a:p>
                  </a:txBody>
                  <a:tcPr/>
                </a:tc>
                <a:tc vMerge="1">
                  <a:txBody>
                    <a:bodyPr vert="horz" wrap="square"/>
                    <a:lstStyle/>
                    <a:p>
                      <a:endParaRPr lang="en-US"/>
                    </a:p>
                  </a:txBody>
                  <a:tcPr/>
                </a:tc>
                <a:tc vMerge="1">
                  <a:txBody>
                    <a:bodyPr vert="horz" wrap="square"/>
                    <a:lstStyle/>
                    <a:p>
                      <a:endParaRPr lang="en-US"/>
                    </a:p>
                  </a:txBody>
                  <a:tcPr/>
                </a:tc>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37.5</a:t>
                      </a:r>
                    </a:p>
                    <a:p>
                      <a:pPr marL="0" marR="0" algn="ctr">
                        <a:lnSpc>
                          <a:spcPct val="115000"/>
                        </a:lnSpc>
                        <a:spcBef>
                          <a:spcPct val="0"/>
                        </a:spcBef>
                        <a:spcAft>
                          <a:spcPct val="0"/>
                        </a:spcAft>
                      </a:pPr>
                      <a:r>
                        <a:rPr lang="en-US" sz="1600">
                          <a:effectLst/>
                          <a:latin typeface="Cambria" panose="02040503050406030204" pitchFamily="18" charset="0"/>
                        </a:rPr>
                        <a:t>kW/m</a:t>
                      </a:r>
                      <a:r>
                        <a:rPr lang="en-US" sz="1600" baseline="30000">
                          <a:effectLst/>
                          <a:latin typeface="Cambria" panose="02040503050406030204" pitchFamily="18" charset="0"/>
                        </a:rPr>
                        <a:t>2</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581">
                <a:tc rowSpan="3">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HSD Tank Rupture</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2F</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8000</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11.66</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6.64</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581">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3D</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12.18</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6.72</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581">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5D</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12.54</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6.81</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581">
                <a:tc rowSpan="3">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HSD Tank (Leak 50mm)</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2F</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8000</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2.32</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6.79</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581">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3D</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2.41</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7.08</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581">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5D</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2.47</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7.27</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581">
                <a:tc rowSpan="3">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HSD storage Tank (Leak 10mm)</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2F</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8000</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1.92</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4.46</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581">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3D</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2.04</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4.91</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581">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5D</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2.15</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5.47</a:t>
                      </a:r>
                      <a:endParaRPr lang="en-US" sz="1600">
                        <a:effectLst/>
                        <a:latin typeface="Cambria" panose="02040503050406030204" pitchFamily="18" charset="0"/>
                        <a:ea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1" y="1986394"/>
            <a:ext cx="6503829" cy="400110"/>
          </a:xfrm>
          <a:prstGeom prst="rect">
            <a:avLst/>
          </a:prstGeom>
        </p:spPr>
        <p:txBody>
          <a:bodyPr wrap="square">
            <a:spAutoFit/>
          </a:bodyPr>
          <a:lstStyle/>
          <a:p>
            <a:pPr marL="342900" indent="-342900" algn="just">
              <a:buFont typeface="Wingdings" panose="05000000000000000000" pitchFamily="2" charset="2"/>
              <a:buChar char="v"/>
            </a:pPr>
            <a:r>
              <a:rPr lang="en-US" sz="2000" b="1">
                <a:latin typeface="Cambria" panose="02040503050406030204" pitchFamily="18" charset="0"/>
              </a:rPr>
              <a:t>Consequence </a:t>
            </a:r>
            <a:r>
              <a:rPr lang="en-US" sz="2000" b="1" smtClean="0">
                <a:latin typeface="Cambria" panose="02040503050406030204" pitchFamily="18" charset="0"/>
              </a:rPr>
              <a:t>Analysis in worst scenario.</a:t>
            </a:r>
            <a:endParaRPr lang="en-US" sz="2000" b="1">
              <a:latin typeface="Cambria" panose="02040503050406030204" pitchFamily="18" charset="0"/>
            </a:endParaRPr>
          </a:p>
        </p:txBody>
      </p:sp>
      <p:sp>
        <p:nvSpPr>
          <p:cNvPr id="9" name="Rectangle 8"/>
          <p:cNvSpPr/>
          <p:nvPr/>
        </p:nvSpPr>
        <p:spPr>
          <a:xfrm>
            <a:off x="1" y="-2553"/>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rPr>
              <a:t>RISK STUDIES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3077820913"/>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rPr>
              <a:t>RISK STUDIES</a:t>
            </a:r>
          </a:p>
        </p:txBody>
      </p:sp>
      <p:graphicFrame>
        <p:nvGraphicFramePr>
          <p:cNvPr id="4" name="Table 3"/>
          <p:cNvGraphicFramePr>
            <a:graphicFrameLocks noGrp="1"/>
          </p:cNvGraphicFramePr>
          <p:nvPr>
            <p:extLst/>
          </p:nvPr>
        </p:nvGraphicFramePr>
        <p:xfrm>
          <a:off x="334963" y="783114"/>
          <a:ext cx="11095038" cy="2597785"/>
        </p:xfrm>
        <a:graphic>
          <a:graphicData uri="http://schemas.openxmlformats.org/drawingml/2006/table">
            <a:tbl>
              <a:tblPr firstRow="1" firstCol="1" bandRow="1">
                <a:tableStyleId>{5C22544A-7EE6-4342-B048-85BDC9FD1C3A}</a:tableStyleId>
              </a:tblPr>
              <a:tblGrid>
                <a:gridCol w="1538706"/>
                <a:gridCol w="3481765"/>
                <a:gridCol w="3148404"/>
                <a:gridCol w="2926163"/>
              </a:tblGrid>
              <a:tr h="319405">
                <a:tc>
                  <a:txBody>
                    <a:bodyPr vert="horz" wrap="square"/>
                    <a:lstStyle/>
                    <a:p>
                      <a:pPr marL="0" marR="0" algn="ctr">
                        <a:lnSpc>
                          <a:spcPct val="115000"/>
                        </a:lnSpc>
                        <a:spcBef>
                          <a:spcPct val="0"/>
                        </a:spcBef>
                        <a:spcAft>
                          <a:spcPct val="0"/>
                        </a:spcAft>
                      </a:pPr>
                      <a:r>
                        <a:rPr lang="en-US" sz="1300" b="1">
                          <a:effectLst/>
                          <a:latin typeface="Cambria" panose="02040503050406030204" pitchFamily="18" charset="0"/>
                        </a:rPr>
                        <a:t>PHA Category</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300" b="1">
                          <a:effectLst/>
                          <a:latin typeface="Cambria" panose="02040503050406030204" pitchFamily="18" charset="0"/>
                        </a:rPr>
                        <a:t>Description of Plausible Hazard</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300" b="1">
                          <a:effectLst/>
                          <a:latin typeface="Cambria" panose="02040503050406030204" pitchFamily="18" charset="0"/>
                        </a:rPr>
                        <a:t>Recommendation</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300" b="1">
                          <a:effectLst/>
                          <a:latin typeface="Cambria" panose="02040503050406030204" pitchFamily="18" charset="0"/>
                        </a:rPr>
                        <a:t>Provision</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870">
                <a:tc rowSpan="2">
                  <a:txBody>
                    <a:bodyPr vert="horz" wrap="square"/>
                    <a:lstStyle/>
                    <a:p>
                      <a:pPr marL="53975" marR="0">
                        <a:lnSpc>
                          <a:spcPct val="115000"/>
                        </a:lnSpc>
                        <a:spcBef>
                          <a:spcPct val="0"/>
                        </a:spcBef>
                        <a:spcAft>
                          <a:spcPct val="0"/>
                        </a:spcAft>
                      </a:pPr>
                      <a:r>
                        <a:rPr lang="en-US" sz="1300" b="1">
                          <a:effectLst/>
                          <a:latin typeface="Cambria" panose="02040503050406030204" pitchFamily="18" charset="0"/>
                        </a:rPr>
                        <a:t>Environmental Factors</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3975" marR="0" algn="l">
                        <a:lnSpc>
                          <a:spcPct val="115000"/>
                        </a:lnSpc>
                        <a:spcBef>
                          <a:spcPct val="0"/>
                        </a:spcBef>
                        <a:spcAft>
                          <a:spcPct val="0"/>
                        </a:spcAft>
                      </a:pPr>
                      <a:r>
                        <a:rPr lang="en-US" sz="1300" b="1">
                          <a:effectLst/>
                          <a:latin typeface="Cambria" panose="02040503050406030204" pitchFamily="18" charset="0"/>
                        </a:rPr>
                        <a:t>If there is any leakage and eventuality of source of ignition.</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3975" marR="0" algn="l">
                        <a:lnSpc>
                          <a:spcPct val="115000"/>
                        </a:lnSpc>
                        <a:spcBef>
                          <a:spcPct val="0"/>
                        </a:spcBef>
                        <a:spcAft>
                          <a:spcPct val="0"/>
                        </a:spcAft>
                      </a:pPr>
                      <a:r>
                        <a:rPr lang="en-US" sz="1300" b="1">
                          <a:effectLst/>
                          <a:latin typeface="Cambria" panose="02040503050406030204" pitchFamily="18" charset="0"/>
                        </a:rPr>
                        <a:t>---</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3975" marR="0" algn="l">
                        <a:lnSpc>
                          <a:spcPct val="115000"/>
                        </a:lnSpc>
                        <a:spcBef>
                          <a:spcPct val="0"/>
                        </a:spcBef>
                        <a:spcAft>
                          <a:spcPct val="0"/>
                        </a:spcAft>
                      </a:pPr>
                      <a:r>
                        <a:rPr lang="en-US" sz="1300" b="1">
                          <a:effectLst/>
                          <a:latin typeface="Cambria" panose="02040503050406030204" pitchFamily="18" charset="0"/>
                        </a:rPr>
                        <a:t>All electrical fittings and cables will be provided as per the specified standards. All motor starters will be flame proof</a:t>
                      </a:r>
                      <a:r>
                        <a:rPr lang="en-US" sz="1300" b="1" smtClean="0">
                          <a:effectLst/>
                          <a:latin typeface="Cambria" panose="02040503050406030204" pitchFamily="18" charset="0"/>
                        </a:rPr>
                        <a:t>.</a:t>
                      </a:r>
                    </a:p>
                    <a:p>
                      <a:pPr marL="53975" marR="0" algn="l">
                        <a:lnSpc>
                          <a:spcPct val="115000"/>
                        </a:lnSpc>
                        <a:spcBef>
                          <a:spcPct val="0"/>
                        </a:spcBef>
                        <a:spcAft>
                          <a:spcPct val="0"/>
                        </a:spcAft>
                      </a:pP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9485">
                <a:tc vMerge="1">
                  <a:txBody>
                    <a:bodyPr vert="horz" wrap="square"/>
                    <a:lstStyle/>
                    <a:p>
                      <a:endParaRPr lang="en-US"/>
                    </a:p>
                  </a:txBody>
                  <a:tcPr/>
                </a:tc>
                <a:tc>
                  <a:txBody>
                    <a:bodyPr vert="horz" wrap="square"/>
                    <a:lstStyle/>
                    <a:p>
                      <a:pPr marL="53975" marR="0" algn="l">
                        <a:lnSpc>
                          <a:spcPct val="115000"/>
                        </a:lnSpc>
                        <a:spcBef>
                          <a:spcPct val="0"/>
                        </a:spcBef>
                        <a:spcAft>
                          <a:spcPct val="0"/>
                        </a:spcAft>
                      </a:pPr>
                      <a:r>
                        <a:rPr lang="en-US" sz="1300" b="1">
                          <a:effectLst/>
                          <a:latin typeface="Cambria" panose="02040503050406030204" pitchFamily="18" charset="0"/>
                        </a:rPr>
                        <a:t>Highly inflammable nature of the chemicals may cause fire hazard in the storage facility.</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3975" marR="0" algn="l">
                        <a:lnSpc>
                          <a:spcPct val="115000"/>
                        </a:lnSpc>
                        <a:spcBef>
                          <a:spcPct val="0"/>
                        </a:spcBef>
                        <a:spcAft>
                          <a:spcPct val="0"/>
                        </a:spcAft>
                      </a:pPr>
                      <a:r>
                        <a:rPr lang="en-US" sz="1300" b="1">
                          <a:effectLst/>
                          <a:latin typeface="Cambria" panose="02040503050406030204" pitchFamily="18" charset="0"/>
                        </a:rPr>
                        <a:t>A well designed fire protection including AFFF foam, water sprinkler system, dry powder, CO2 extinguisher will be provided.</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3975" marR="0" algn="l">
                        <a:lnSpc>
                          <a:spcPct val="115000"/>
                        </a:lnSpc>
                        <a:spcBef>
                          <a:spcPct val="0"/>
                        </a:spcBef>
                        <a:spcAft>
                          <a:spcPct val="0"/>
                        </a:spcAft>
                      </a:pPr>
                      <a:r>
                        <a:rPr lang="en-US" sz="1300" b="1">
                          <a:effectLst/>
                          <a:latin typeface="Cambria" panose="02040503050406030204" pitchFamily="18" charset="0"/>
                        </a:rPr>
                        <a:t>Fire extinguisher of small size and big size will be provided at all potential fire hazard places. In addition to the above, fire hydrant network will also provided.</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1" y="439189"/>
            <a:ext cx="12191999" cy="400110"/>
          </a:xfrm>
          <a:prstGeom prst="rect">
            <a:avLst/>
          </a:prstGeom>
        </p:spPr>
        <p:txBody>
          <a:bodyPr wrap="square">
            <a:spAutoFit/>
          </a:bodyPr>
          <a:lstStyle/>
          <a:p>
            <a:pPr marL="285750" indent="-285750">
              <a:buFont typeface="Wingdings" panose="05000000000000000000" pitchFamily="2" charset="2"/>
              <a:buChar char="v"/>
            </a:pPr>
            <a:r>
              <a:rPr lang="en-US" sz="2000" b="1">
                <a:solidFill>
                  <a:srgbClr val="000000"/>
                </a:solidFill>
                <a:latin typeface="Cambria" panose="02040503050406030204" pitchFamily="18" charset="0"/>
                <a:ea typeface="Times New Roman" panose="02020603050405020304" pitchFamily="18" charset="0"/>
                <a:cs typeface="Times New Roman" panose="02020603050405020304" pitchFamily="18" charset="0"/>
              </a:rPr>
              <a:t>Preliminary Hazard Analysis in </a:t>
            </a:r>
            <a:r>
              <a:rPr lang="en-US" sz="2000" b="1"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General:</a:t>
            </a:r>
            <a:endParaRPr lang="en-US" sz="2000"/>
          </a:p>
        </p:txBody>
      </p:sp>
      <p:sp>
        <p:nvSpPr>
          <p:cNvPr id="6" name="Rectangle 5"/>
          <p:cNvSpPr/>
          <p:nvPr/>
        </p:nvSpPr>
        <p:spPr>
          <a:xfrm>
            <a:off x="1" y="3537635"/>
            <a:ext cx="12191999" cy="400110"/>
          </a:xfrm>
          <a:prstGeom prst="rect">
            <a:avLst/>
          </a:prstGeom>
        </p:spPr>
        <p:txBody>
          <a:bodyPr wrap="square">
            <a:spAutoFit/>
          </a:bodyPr>
          <a:lstStyle/>
          <a:p>
            <a:pPr marL="285750" indent="-285750">
              <a:buFont typeface="Wingdings" panose="05000000000000000000" pitchFamily="2" charset="2"/>
              <a:buChar char="v"/>
            </a:pPr>
            <a:r>
              <a:rPr lang="en-US" sz="2000" b="1">
                <a:solidFill>
                  <a:srgbClr val="000000"/>
                </a:solidFill>
                <a:latin typeface="Cambria" panose="02040503050406030204" pitchFamily="18" charset="0"/>
                <a:ea typeface="Times New Roman" panose="02020603050405020304" pitchFamily="18" charset="0"/>
                <a:cs typeface="Times New Roman" panose="02020603050405020304" pitchFamily="18" charset="0"/>
              </a:rPr>
              <a:t>Preliminary Hazard Analysis for Process and Storage </a:t>
            </a:r>
            <a:r>
              <a:rPr lang="en-US" sz="2000" b="1"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Areas:</a:t>
            </a:r>
            <a:endParaRPr lang="en-US" sz="2000"/>
          </a:p>
        </p:txBody>
      </p:sp>
      <p:graphicFrame>
        <p:nvGraphicFramePr>
          <p:cNvPr id="7" name="Table 6"/>
          <p:cNvGraphicFramePr>
            <a:graphicFrameLocks noGrp="1"/>
          </p:cNvGraphicFramePr>
          <p:nvPr>
            <p:extLst/>
          </p:nvPr>
        </p:nvGraphicFramePr>
        <p:xfrm>
          <a:off x="334961" y="3938428"/>
          <a:ext cx="11280777" cy="2748121"/>
        </p:xfrm>
        <a:graphic>
          <a:graphicData uri="http://schemas.openxmlformats.org/drawingml/2006/table">
            <a:tbl>
              <a:tblPr firstRow="1" firstCol="1" bandRow="1">
                <a:tableStyleId>{5C22544A-7EE6-4342-B048-85BDC9FD1C3A}</a:tableStyleId>
              </a:tblPr>
              <a:tblGrid>
                <a:gridCol w="2152372"/>
                <a:gridCol w="2817938"/>
                <a:gridCol w="2601348"/>
                <a:gridCol w="3709119"/>
              </a:tblGrid>
              <a:tr h="243680">
                <a:tc>
                  <a:txBody>
                    <a:bodyPr vert="horz" wrap="square"/>
                    <a:lstStyle/>
                    <a:p>
                      <a:pPr marL="0" marR="91440" algn="ctr">
                        <a:lnSpc>
                          <a:spcPct val="115000"/>
                        </a:lnSpc>
                        <a:spcBef>
                          <a:spcPct val="0"/>
                        </a:spcBef>
                        <a:spcAft>
                          <a:spcPct val="0"/>
                        </a:spcAft>
                      </a:pPr>
                      <a:r>
                        <a:rPr lang="en-US" sz="1300" b="1">
                          <a:effectLst/>
                          <a:latin typeface="Cambria" panose="02040503050406030204" pitchFamily="18" charset="0"/>
                        </a:rPr>
                        <a:t>Equipment</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91440" algn="ctr">
                        <a:lnSpc>
                          <a:spcPct val="115000"/>
                        </a:lnSpc>
                        <a:spcBef>
                          <a:spcPct val="0"/>
                        </a:spcBef>
                        <a:spcAft>
                          <a:spcPct val="0"/>
                        </a:spcAft>
                      </a:pPr>
                      <a:r>
                        <a:rPr lang="en-US" sz="1300" b="1">
                          <a:effectLst/>
                          <a:latin typeface="Cambria" panose="02040503050406030204" pitchFamily="18" charset="0"/>
                        </a:rPr>
                        <a:t>Process</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91440" algn="ctr">
                        <a:lnSpc>
                          <a:spcPct val="115000"/>
                        </a:lnSpc>
                        <a:spcBef>
                          <a:spcPct val="0"/>
                        </a:spcBef>
                        <a:spcAft>
                          <a:spcPct val="0"/>
                        </a:spcAft>
                      </a:pPr>
                      <a:r>
                        <a:rPr lang="en-US" sz="1300" b="1">
                          <a:effectLst/>
                          <a:latin typeface="Cambria" panose="02040503050406030204" pitchFamily="18" charset="0"/>
                        </a:rPr>
                        <a:t>Potential Hazard</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635" marR="91440" algn="ctr">
                        <a:lnSpc>
                          <a:spcPct val="115000"/>
                        </a:lnSpc>
                        <a:spcBef>
                          <a:spcPct val="0"/>
                        </a:spcBef>
                        <a:spcAft>
                          <a:spcPct val="0"/>
                        </a:spcAft>
                      </a:pPr>
                      <a:r>
                        <a:rPr lang="en-US" sz="1300" b="1">
                          <a:effectLst/>
                          <a:latin typeface="Cambria" panose="02040503050406030204" pitchFamily="18" charset="0"/>
                        </a:rPr>
                        <a:t>Provision</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4719">
                <a:tc>
                  <a:txBody>
                    <a:bodyPr vert="horz" wrap="square"/>
                    <a:lstStyle/>
                    <a:p>
                      <a:pPr marL="0" marR="56515" algn="l">
                        <a:lnSpc>
                          <a:spcPct val="115000"/>
                        </a:lnSpc>
                        <a:spcBef>
                          <a:spcPct val="0"/>
                        </a:spcBef>
                        <a:spcAft>
                          <a:spcPct val="0"/>
                        </a:spcAft>
                      </a:pPr>
                      <a:r>
                        <a:rPr lang="en-US" sz="1300" b="1">
                          <a:effectLst/>
                          <a:latin typeface="Cambria" panose="02040503050406030204" pitchFamily="18" charset="0"/>
                        </a:rPr>
                        <a:t>Generator</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9055" marR="36195" algn="l">
                        <a:lnSpc>
                          <a:spcPct val="115000"/>
                        </a:lnSpc>
                        <a:spcBef>
                          <a:spcPct val="0"/>
                        </a:spcBef>
                        <a:spcAft>
                          <a:spcPct val="0"/>
                        </a:spcAft>
                      </a:pPr>
                      <a:r>
                        <a:rPr lang="en-US" sz="1300" b="1">
                          <a:effectLst/>
                          <a:latin typeface="Cambria" panose="02040503050406030204" pitchFamily="18" charset="0"/>
                        </a:rPr>
                        <a:t>Converts mechanical energy into electrical energy</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9055" marR="76835" algn="l">
                        <a:lnSpc>
                          <a:spcPct val="115000"/>
                        </a:lnSpc>
                        <a:spcBef>
                          <a:spcPct val="0"/>
                        </a:spcBef>
                        <a:spcAft>
                          <a:spcPct val="0"/>
                        </a:spcAft>
                      </a:pPr>
                      <a:r>
                        <a:rPr lang="en-US" sz="1300" b="1">
                          <a:effectLst/>
                          <a:latin typeface="Cambria" panose="02040503050406030204" pitchFamily="18" charset="0"/>
                        </a:rPr>
                        <a:t>Mechanical hazards and fire hazards in Lube oil system</a:t>
                      </a:r>
                    </a:p>
                    <a:p>
                      <a:pPr marL="59055" marR="76835" algn="l">
                        <a:lnSpc>
                          <a:spcPct val="115000"/>
                        </a:lnSpc>
                        <a:spcBef>
                          <a:spcPct val="0"/>
                        </a:spcBef>
                        <a:spcAft>
                          <a:spcPct val="0"/>
                        </a:spcAft>
                      </a:pPr>
                      <a:r>
                        <a:rPr lang="en-US" sz="1300" b="1">
                          <a:effectLst/>
                          <a:latin typeface="Cambria" panose="02040503050406030204" pitchFamily="18" charset="0"/>
                        </a:rPr>
                        <a:t>Cable galleries</a:t>
                      </a:r>
                    </a:p>
                    <a:p>
                      <a:pPr marL="59055" marR="76835" algn="l">
                        <a:lnSpc>
                          <a:spcPct val="115000"/>
                        </a:lnSpc>
                        <a:spcBef>
                          <a:spcPct val="0"/>
                        </a:spcBef>
                        <a:spcAft>
                          <a:spcPct val="0"/>
                        </a:spcAft>
                      </a:pPr>
                      <a:r>
                        <a:rPr lang="en-US" sz="1300" b="1">
                          <a:effectLst/>
                          <a:latin typeface="Cambria" panose="02040503050406030204" pitchFamily="18" charset="0"/>
                        </a:rPr>
                        <a:t>Short circuits</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9055" marR="23495" algn="l">
                        <a:lnSpc>
                          <a:spcPct val="115000"/>
                        </a:lnSpc>
                        <a:spcBef>
                          <a:spcPct val="0"/>
                        </a:spcBef>
                        <a:spcAft>
                          <a:spcPct val="0"/>
                        </a:spcAft>
                      </a:pPr>
                      <a:r>
                        <a:rPr lang="en-US" sz="1300" b="1">
                          <a:effectLst/>
                          <a:latin typeface="Cambria" panose="02040503050406030204" pitchFamily="18" charset="0"/>
                        </a:rPr>
                        <a:t>Safety interlocks and manhole locks are provided to ensure safe operation and maintenance of the unit.</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139">
                <a:tc>
                  <a:txBody>
                    <a:bodyPr vert="horz" wrap="square"/>
                    <a:lstStyle/>
                    <a:p>
                      <a:pPr marL="0" marR="56515" algn="l">
                        <a:lnSpc>
                          <a:spcPct val="115000"/>
                        </a:lnSpc>
                        <a:spcBef>
                          <a:spcPct val="0"/>
                        </a:spcBef>
                        <a:spcAft>
                          <a:spcPct val="0"/>
                        </a:spcAft>
                      </a:pPr>
                      <a:r>
                        <a:rPr lang="en-US" sz="1300" b="1">
                          <a:effectLst/>
                          <a:latin typeface="Cambria" panose="02040503050406030204" pitchFamily="18" charset="0"/>
                        </a:rPr>
                        <a:t>Power Transformers</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9055" marR="36195" algn="l">
                        <a:lnSpc>
                          <a:spcPct val="115000"/>
                        </a:lnSpc>
                        <a:spcBef>
                          <a:spcPct val="0"/>
                        </a:spcBef>
                        <a:spcAft>
                          <a:spcPct val="0"/>
                        </a:spcAft>
                      </a:pPr>
                      <a:r>
                        <a:rPr lang="en-US" sz="1300" b="1">
                          <a:effectLst/>
                          <a:latin typeface="Cambria" panose="02040503050406030204" pitchFamily="18" charset="0"/>
                        </a:rPr>
                        <a:t>-</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9055" marR="0" algn="l">
                        <a:lnSpc>
                          <a:spcPct val="115000"/>
                        </a:lnSpc>
                        <a:spcBef>
                          <a:spcPct val="0"/>
                        </a:spcBef>
                        <a:spcAft>
                          <a:spcPct val="0"/>
                        </a:spcAft>
                      </a:pPr>
                      <a:r>
                        <a:rPr lang="en-US" sz="1300" b="1">
                          <a:effectLst/>
                          <a:latin typeface="Cambria" panose="02040503050406030204" pitchFamily="18" charset="0"/>
                        </a:rPr>
                        <a:t>Fire and explosion</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9055" marR="23495" algn="l">
                        <a:lnSpc>
                          <a:spcPct val="115000"/>
                        </a:lnSpc>
                        <a:spcBef>
                          <a:spcPct val="0"/>
                        </a:spcBef>
                        <a:spcAft>
                          <a:spcPct val="0"/>
                        </a:spcAft>
                      </a:pPr>
                      <a:r>
                        <a:rPr lang="en-US" sz="1300" b="1">
                          <a:effectLst/>
                          <a:latin typeface="Cambria" panose="02040503050406030204" pitchFamily="18" charset="0"/>
                        </a:rPr>
                        <a:t>All electrical fittings and cables are provided as per the specified standards.</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544">
                <a:tc>
                  <a:txBody>
                    <a:bodyPr vert="horz" wrap="square"/>
                    <a:lstStyle/>
                    <a:p>
                      <a:pPr marL="0" marR="56515" algn="l">
                        <a:lnSpc>
                          <a:spcPct val="115000"/>
                        </a:lnSpc>
                        <a:spcBef>
                          <a:spcPct val="0"/>
                        </a:spcBef>
                        <a:spcAft>
                          <a:spcPct val="0"/>
                        </a:spcAft>
                      </a:pPr>
                      <a:r>
                        <a:rPr lang="en-US" sz="1300" b="1">
                          <a:effectLst/>
                          <a:latin typeface="Cambria" panose="02040503050406030204" pitchFamily="18" charset="0"/>
                        </a:rPr>
                        <a:t>Switch Yard control room</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9055" marR="36195" algn="l">
                        <a:lnSpc>
                          <a:spcPct val="115000"/>
                        </a:lnSpc>
                        <a:spcBef>
                          <a:spcPct val="0"/>
                        </a:spcBef>
                        <a:spcAft>
                          <a:spcPct val="0"/>
                        </a:spcAft>
                      </a:pPr>
                      <a:r>
                        <a:rPr lang="en-US" sz="1300" b="1">
                          <a:effectLst/>
                          <a:latin typeface="Cambria" panose="02040503050406030204" pitchFamily="18" charset="0"/>
                        </a:rPr>
                        <a:t>-</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9055" marR="0" algn="l">
                        <a:lnSpc>
                          <a:spcPct val="115000"/>
                        </a:lnSpc>
                        <a:spcBef>
                          <a:spcPct val="0"/>
                        </a:spcBef>
                        <a:spcAft>
                          <a:spcPct val="0"/>
                        </a:spcAft>
                      </a:pPr>
                      <a:r>
                        <a:rPr lang="en-US" sz="1300" b="1">
                          <a:effectLst/>
                          <a:latin typeface="Cambria" panose="02040503050406030204" pitchFamily="18" charset="0"/>
                        </a:rPr>
                        <a:t>Fire in cable galleries and switch</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9055" marR="23495" algn="l">
                        <a:lnSpc>
                          <a:spcPct val="115000"/>
                        </a:lnSpc>
                        <a:spcBef>
                          <a:spcPct val="0"/>
                        </a:spcBef>
                        <a:spcAft>
                          <a:spcPct val="0"/>
                        </a:spcAft>
                      </a:pPr>
                      <a:r>
                        <a:rPr lang="en-US" sz="1300" b="1">
                          <a:effectLst/>
                          <a:latin typeface="Cambria" panose="02040503050406030204" pitchFamily="18" charset="0"/>
                        </a:rPr>
                        <a:t>As above</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039">
                <a:tc>
                  <a:txBody>
                    <a:bodyPr vert="horz" wrap="square"/>
                    <a:lstStyle/>
                    <a:p>
                      <a:pPr marL="0" marR="56515" algn="l">
                        <a:lnSpc>
                          <a:spcPct val="115000"/>
                        </a:lnSpc>
                        <a:spcBef>
                          <a:spcPct val="0"/>
                        </a:spcBef>
                        <a:spcAft>
                          <a:spcPct val="0"/>
                        </a:spcAft>
                      </a:pPr>
                      <a:r>
                        <a:rPr lang="en-US" sz="1300" b="1">
                          <a:effectLst/>
                          <a:latin typeface="Cambria" panose="02040503050406030204" pitchFamily="18" charset="0"/>
                        </a:rPr>
                        <a:t>HSD Storage</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9055" marR="36195" algn="l">
                        <a:lnSpc>
                          <a:spcPct val="115000"/>
                        </a:lnSpc>
                        <a:spcBef>
                          <a:spcPct val="0"/>
                        </a:spcBef>
                        <a:spcAft>
                          <a:spcPct val="0"/>
                        </a:spcAft>
                      </a:pPr>
                      <a:r>
                        <a:rPr lang="en-US" sz="1300" b="1">
                          <a:effectLst/>
                          <a:latin typeface="Cambria" panose="02040503050406030204" pitchFamily="18" charset="0"/>
                        </a:rPr>
                        <a:t>Used as start-up fuel for DG sets, and also will be used for vehicular transportation</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9055" marR="0" algn="l">
                        <a:lnSpc>
                          <a:spcPct val="115000"/>
                        </a:lnSpc>
                        <a:spcBef>
                          <a:spcPct val="0"/>
                        </a:spcBef>
                        <a:spcAft>
                          <a:spcPct val="0"/>
                        </a:spcAft>
                      </a:pPr>
                      <a:r>
                        <a:rPr lang="en-US" sz="1300" b="1">
                          <a:effectLst/>
                          <a:latin typeface="Cambria" panose="02040503050406030204" pitchFamily="18" charset="0"/>
                        </a:rPr>
                        <a:t>Fire &amp; explosion</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59055" marR="23495" algn="l">
                        <a:lnSpc>
                          <a:spcPct val="115000"/>
                        </a:lnSpc>
                        <a:spcBef>
                          <a:spcPct val="0"/>
                        </a:spcBef>
                        <a:spcAft>
                          <a:spcPct val="0"/>
                        </a:spcAft>
                      </a:pPr>
                      <a:r>
                        <a:rPr lang="en-US" sz="1300" b="1">
                          <a:effectLst/>
                          <a:latin typeface="Cambria" panose="02040503050406030204" pitchFamily="18" charset="0"/>
                        </a:rPr>
                        <a:t>Leaks detection system will be provided.</a:t>
                      </a:r>
                      <a:endParaRPr lang="en-US" sz="1300" b="1">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344973236"/>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lvl="4" algn="ctr"/>
            <a:r>
              <a:rPr lang="en-US" sz="2500" b="1" smtClean="0">
                <a:solidFill>
                  <a:schemeClr val="bg1"/>
                </a:solidFill>
                <a:latin typeface="Cambria" panose="02040503050406030204" pitchFamily="18" charset="0"/>
                <a:cs typeface="Arial" pitchFamily="34" charset="0"/>
              </a:rPr>
              <a:t>RISK MITIGATION MEASURES TO BE ADOPTED DURING TRANSPORT</a:t>
            </a:r>
            <a:endParaRPr lang="en-US" sz="2500" b="1">
              <a:solidFill>
                <a:schemeClr val="bg1"/>
              </a:solidFill>
              <a:latin typeface="Cambria" panose="02040503050406030204" pitchFamily="18"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graphicFrame>
        <p:nvGraphicFramePr>
          <p:cNvPr id="4" name="Table 3"/>
          <p:cNvGraphicFramePr>
            <a:graphicFrameLocks noGrp="1"/>
          </p:cNvGraphicFramePr>
          <p:nvPr>
            <p:extLst>
              <p:ext uri="{D42A27DB-BD31-4B8C-83A1-F6EECF244321}">
                <p14:modId xmlns:p14="http://schemas.microsoft.com/office/powerpoint/2010/main" val="2912132746"/>
              </p:ext>
            </p:extLst>
          </p:nvPr>
        </p:nvGraphicFramePr>
        <p:xfrm>
          <a:off x="132736" y="634713"/>
          <a:ext cx="11577483" cy="5869326"/>
        </p:xfrm>
        <a:graphic>
          <a:graphicData uri="http://schemas.openxmlformats.org/drawingml/2006/table">
            <a:tbl>
              <a:tblPr firstRow="1" firstCol="1" bandRow="1">
                <a:tableStyleId>{5C22544A-7EE6-4342-B048-85BDC9FD1C3A}</a:tableStyleId>
              </a:tblPr>
              <a:tblGrid>
                <a:gridCol w="678308"/>
                <a:gridCol w="2327829"/>
                <a:gridCol w="8571346"/>
              </a:tblGrid>
              <a:tr h="289146">
                <a:tc>
                  <a:txBody>
                    <a:bodyPr vert="horz" wrap="square"/>
                    <a:lstStyle/>
                    <a:p>
                      <a:pPr marL="0" marR="0" algn="ctr">
                        <a:lnSpc>
                          <a:spcPct val="107000"/>
                        </a:lnSpc>
                        <a:spcBef>
                          <a:spcPct val="0"/>
                        </a:spcBef>
                        <a:spcAft>
                          <a:spcPct val="0"/>
                        </a:spcAft>
                      </a:pPr>
                      <a:r>
                        <a:rPr lang="en-US" sz="1600">
                          <a:effectLst/>
                          <a:latin typeface="Cambria" panose="02040503050406030204" pitchFamily="18" charset="0"/>
                        </a:rPr>
                        <a:t>S. No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c>
                  <a:txBody>
                    <a:bodyPr vert="horz" wrap="square"/>
                    <a:lstStyle/>
                    <a:p>
                      <a:pPr marL="0" marR="0" algn="ctr">
                        <a:lnSpc>
                          <a:spcPct val="107000"/>
                        </a:lnSpc>
                        <a:spcBef>
                          <a:spcPct val="0"/>
                        </a:spcBef>
                        <a:spcAft>
                          <a:spcPct val="0"/>
                        </a:spcAft>
                      </a:pPr>
                      <a:r>
                        <a:rPr lang="en-US" sz="1600">
                          <a:effectLst/>
                          <a:latin typeface="Cambria" panose="02040503050406030204" pitchFamily="18" charset="0"/>
                        </a:rPr>
                        <a:t>Improvement Areas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c>
                  <a:txBody>
                    <a:bodyPr vert="horz" wrap="square"/>
                    <a:lstStyle/>
                    <a:p>
                      <a:pPr marL="0" marR="0" algn="ctr">
                        <a:lnSpc>
                          <a:spcPct val="107000"/>
                        </a:lnSpc>
                        <a:spcBef>
                          <a:spcPct val="0"/>
                        </a:spcBef>
                        <a:spcAft>
                          <a:spcPct val="0"/>
                        </a:spcAft>
                      </a:pPr>
                      <a:r>
                        <a:rPr lang="en-US" sz="1600">
                          <a:effectLst/>
                          <a:latin typeface="Cambria" panose="02040503050406030204" pitchFamily="18" charset="0"/>
                        </a:rPr>
                        <a:t>Risk Mitigation Measures</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289146">
                <a:tc rowSpan="5">
                  <a:txBody>
                    <a:bodyPr vert="horz" wrap="square"/>
                    <a:lstStyle/>
                    <a:p>
                      <a:pPr marL="0" marR="0" algn="ctr">
                        <a:lnSpc>
                          <a:spcPct val="107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c rowSpan="5">
                  <a:txBody>
                    <a:bodyPr vert="horz" wrap="square"/>
                    <a:lstStyle/>
                    <a:p>
                      <a:pPr marL="0" marR="0" algn="ctr">
                        <a:lnSpc>
                          <a:spcPct val="107000"/>
                        </a:lnSpc>
                        <a:spcBef>
                          <a:spcPct val="0"/>
                        </a:spcBef>
                        <a:spcAft>
                          <a:spcPct val="0"/>
                        </a:spcAft>
                      </a:pPr>
                      <a:r>
                        <a:rPr lang="en-US" sz="1600">
                          <a:effectLst/>
                          <a:latin typeface="Cambria" panose="02040503050406030204" pitchFamily="18" charset="0"/>
                        </a:rPr>
                        <a:t>Driver Management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c>
                  <a:txBody>
                    <a:bodyPr vert="horz" wrap="square"/>
                    <a:lstStyle/>
                    <a:p>
                      <a:pPr marL="285750" marR="0" indent="-285750">
                        <a:lnSpc>
                          <a:spcPct val="107000"/>
                        </a:lnSpc>
                        <a:spcBef>
                          <a:spcPct val="0"/>
                        </a:spcBef>
                        <a:spcAft>
                          <a:spcPct val="0"/>
                        </a:spcAft>
                        <a:buFont typeface="Arial" pitchFamily="34" charset="0"/>
                        <a:buChar char="•"/>
                      </a:pPr>
                      <a:r>
                        <a:rPr lang="en-US" sz="1600">
                          <a:effectLst/>
                          <a:latin typeface="Cambria" panose="02040503050406030204" pitchFamily="18" charset="0"/>
                        </a:rPr>
                        <a:t>Driver training shall be mandated through Detergeo approved DTI.</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289146">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600">
                          <a:effectLst/>
                          <a:latin typeface="Cambria" panose="02040503050406030204" pitchFamily="18" charset="0"/>
                        </a:rPr>
                        <a:t>Driver medical shall be mandated through Detergeo  approved medical centers.</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289146">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600">
                          <a:effectLst/>
                          <a:latin typeface="Cambria" panose="02040503050406030204" pitchFamily="18" charset="0"/>
                        </a:rPr>
                        <a:t>Defensive driving training to errant driver</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289146">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600">
                          <a:effectLst/>
                          <a:latin typeface="Cambria" panose="02040503050406030204" pitchFamily="18" charset="0"/>
                        </a:rPr>
                        <a:t>Minimum age of Driver is required to be 25 Years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578291">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IN" sz="1600">
                          <a:effectLst/>
                          <a:latin typeface="Cambria" panose="02040503050406030204" pitchFamily="18" charset="0"/>
                        </a:rPr>
                        <a:t>Keep a record of the substances being transported i.e., shipping papers and written emergency instructions are critical for safety</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1821286">
                <a:tc rowSpan="5">
                  <a:txBody>
                    <a:bodyPr vert="horz" wrap="square"/>
                    <a:lstStyle/>
                    <a:p>
                      <a:pPr marL="0" marR="0" algn="ctr">
                        <a:lnSpc>
                          <a:spcPct val="107000"/>
                        </a:lnSpc>
                        <a:spcBef>
                          <a:spcPct val="0"/>
                        </a:spcBef>
                        <a:spcAft>
                          <a:spcPct val="0"/>
                        </a:spcAft>
                      </a:pPr>
                      <a:r>
                        <a:rPr lang="en-US" sz="1600">
                          <a:effectLst/>
                          <a:latin typeface="Cambria" panose="02040503050406030204" pitchFamily="18" charset="0"/>
                        </a:rPr>
                        <a:t>2</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c rowSpan="5">
                  <a:txBody>
                    <a:bodyPr vert="horz" wrap="square"/>
                    <a:lstStyle/>
                    <a:p>
                      <a:pPr marL="0" marR="0" algn="ctr">
                        <a:spcBef>
                          <a:spcPct val="0"/>
                        </a:spcBef>
                        <a:spcAft>
                          <a:spcPct val="0"/>
                        </a:spcAft>
                      </a:pPr>
                      <a:r>
                        <a:rPr lang="en-IN" sz="1600">
                          <a:effectLst/>
                          <a:latin typeface="Cambria" panose="02040503050406030204" pitchFamily="18" charset="0"/>
                        </a:rPr>
                        <a:t>Journey Management</a:t>
                      </a:r>
                      <a:endParaRPr lang="en-US" sz="1600">
                        <a:effectLst/>
                        <a:latin typeface="Cambria" panose="02040503050406030204" pitchFamily="18" charset="0"/>
                      </a:endParaRPr>
                    </a:p>
                    <a:p>
                      <a:pPr marL="0" marR="0" algn="ctr">
                        <a:lnSpc>
                          <a:spcPct val="107000"/>
                        </a:lnSpc>
                        <a:spcBef>
                          <a:spcPct val="0"/>
                        </a:spcBef>
                        <a:spcAft>
                          <a:spcPct val="0"/>
                        </a:spcAft>
                      </a:pPr>
                      <a:r>
                        <a:rPr lang="en-US" sz="1600">
                          <a:effectLst/>
                          <a:latin typeface="Cambria" panose="02040503050406030204" pitchFamily="18" charset="0"/>
                        </a:rPr>
                        <a:t>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c>
                  <a:txBody>
                    <a:bodyPr vert="horz" wrap="square"/>
                    <a:lstStyle/>
                    <a:p>
                      <a:pPr marL="285750" marR="0" indent="-285750" algn="just">
                        <a:lnSpc>
                          <a:spcPct val="115000"/>
                        </a:lnSpc>
                        <a:spcBef>
                          <a:spcPct val="0"/>
                        </a:spcBef>
                        <a:spcAft>
                          <a:spcPct val="0"/>
                        </a:spcAft>
                        <a:buFont typeface="Arial" pitchFamily="34" charset="0"/>
                        <a:buChar char="•"/>
                      </a:pPr>
                      <a:r>
                        <a:rPr lang="en-US" sz="1600">
                          <a:effectLst/>
                          <a:latin typeface="Cambria" panose="02040503050406030204" pitchFamily="18" charset="0"/>
                        </a:rPr>
                        <a:t>Buyer/customer to be informed to define route with proper rest stations. Customer to submit the document to Detergeo. Detergeo may review and provide input. Customer shall review and release final document to Detergeo  and communicate to all transporters and driver by the customers, via Journey Route Management document for every journey. </a:t>
                      </a:r>
                      <a:endParaRPr lang="en-US" sz="1600" smtClean="0">
                        <a:effectLst/>
                        <a:latin typeface="Cambria" panose="02040503050406030204" pitchFamily="18" charset="0"/>
                      </a:endParaRPr>
                    </a:p>
                    <a:p>
                      <a:pPr marL="285750" marR="0" indent="-285750" algn="just">
                        <a:lnSpc>
                          <a:spcPct val="115000"/>
                        </a:lnSpc>
                        <a:spcBef>
                          <a:spcPct val="0"/>
                        </a:spcBef>
                        <a:spcAft>
                          <a:spcPct val="0"/>
                        </a:spcAft>
                        <a:buFont typeface="Arial" pitchFamily="34" charset="0"/>
                        <a:buChar char="•"/>
                      </a:pPr>
                      <a:r>
                        <a:rPr lang="en-US" sz="1600" smtClean="0">
                          <a:effectLst/>
                          <a:latin typeface="Cambria" panose="02040503050406030204" pitchFamily="18" charset="0"/>
                        </a:rPr>
                        <a:t>Journey </a:t>
                      </a:r>
                      <a:r>
                        <a:rPr lang="en-US" sz="1600">
                          <a:effectLst/>
                          <a:latin typeface="Cambria" panose="02040503050406030204" pitchFamily="18" charset="0"/>
                        </a:rPr>
                        <a:t>management documents should also take care of details like on route nearby Hospital, Crane provider etc. A sample format may be shared by Detergeo  to customer.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578291">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600">
                          <a:effectLst/>
                          <a:latin typeface="Cambria" panose="02040503050406030204" pitchFamily="18" charset="0"/>
                        </a:rPr>
                        <a:t>Restrict night time driving (12:00 am – 5:00 am) inclusive of empty vehicles which is the most accident-prone time zone</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578291">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600">
                          <a:effectLst/>
                          <a:latin typeface="Cambria" panose="02040503050406030204" pitchFamily="18" charset="0"/>
                        </a:rPr>
                        <a:t>Mandate resting time of at least 30 minutes for drivers after continuous driving of maximum of 4 hours.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289146">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600">
                          <a:effectLst/>
                          <a:latin typeface="Cambria" panose="02040503050406030204" pitchFamily="18" charset="0"/>
                        </a:rPr>
                        <a:t>Vehicles are not allowed to driver more than 60 Km/hr.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578291">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600">
                          <a:effectLst/>
                          <a:latin typeface="Cambria" panose="02040503050406030204" pitchFamily="18" charset="0"/>
                        </a:rPr>
                        <a:t>24x7 Proactively monitor all safety violations and provide timely alerts to drivers/ SPOC for controlling any possible damage through VTS compatible with Detergeo  System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bl>
          </a:graphicData>
        </a:graphic>
      </p:graphicFrame>
    </p:spTree>
    <p:extLst>
      <p:ext uri="{BB962C8B-B14F-4D97-AF65-F5344CB8AC3E}">
        <p14:creationId xmlns:p14="http://schemas.microsoft.com/office/powerpoint/2010/main" val="2092837261"/>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lvl="4" algn="ctr"/>
            <a:r>
              <a:rPr lang="en-US" sz="2500" b="1" smtClean="0">
                <a:solidFill>
                  <a:schemeClr val="bg1"/>
                </a:solidFill>
                <a:latin typeface="Cambria" panose="02040503050406030204" pitchFamily="18" charset="0"/>
                <a:cs typeface="Arial" pitchFamily="34" charset="0"/>
              </a:rPr>
              <a:t>RISK MITIGATION MEASURES TO BE ADOPTED DURING TRANSPORT</a:t>
            </a:r>
            <a:endParaRPr lang="en-US" sz="2500" b="1">
              <a:solidFill>
                <a:schemeClr val="bg1"/>
              </a:solidFill>
              <a:latin typeface="Cambria" panose="02040503050406030204" pitchFamily="18"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graphicFrame>
        <p:nvGraphicFramePr>
          <p:cNvPr id="4" name="Table 3"/>
          <p:cNvGraphicFramePr>
            <a:graphicFrameLocks noGrp="1"/>
          </p:cNvGraphicFramePr>
          <p:nvPr>
            <p:extLst>
              <p:ext uri="{D42A27DB-BD31-4B8C-83A1-F6EECF244321}">
                <p14:modId xmlns:p14="http://schemas.microsoft.com/office/powerpoint/2010/main" val="471579518"/>
              </p:ext>
            </p:extLst>
          </p:nvPr>
        </p:nvGraphicFramePr>
        <p:xfrm>
          <a:off x="132736" y="604767"/>
          <a:ext cx="11783960" cy="6004437"/>
        </p:xfrm>
        <a:graphic>
          <a:graphicData uri="http://schemas.openxmlformats.org/drawingml/2006/table">
            <a:tbl>
              <a:tblPr firstRow="1" firstCol="1" bandRow="1">
                <a:tableStyleId>{5C22544A-7EE6-4342-B048-85BDC9FD1C3A}</a:tableStyleId>
              </a:tblPr>
              <a:tblGrid>
                <a:gridCol w="690405"/>
                <a:gridCol w="2170782"/>
                <a:gridCol w="8922773"/>
              </a:tblGrid>
              <a:tr h="0">
                <a:tc>
                  <a:txBody>
                    <a:bodyPr vert="horz" wrap="square"/>
                    <a:lstStyle/>
                    <a:p>
                      <a:pPr marL="0" marR="0" algn="ctr">
                        <a:lnSpc>
                          <a:spcPct val="107000"/>
                        </a:lnSpc>
                        <a:spcBef>
                          <a:spcPct val="0"/>
                        </a:spcBef>
                        <a:spcAft>
                          <a:spcPct val="0"/>
                        </a:spcAft>
                      </a:pPr>
                      <a:r>
                        <a:rPr lang="en-US" sz="1400">
                          <a:effectLst/>
                          <a:latin typeface="Cambria" panose="02040503050406030204" pitchFamily="18" charset="0"/>
                        </a:rPr>
                        <a:t>S. No </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c>
                  <a:txBody>
                    <a:bodyPr vert="horz" wrap="square"/>
                    <a:lstStyle/>
                    <a:p>
                      <a:pPr marL="0" marR="0" algn="ctr">
                        <a:lnSpc>
                          <a:spcPct val="107000"/>
                        </a:lnSpc>
                        <a:spcBef>
                          <a:spcPct val="0"/>
                        </a:spcBef>
                        <a:spcAft>
                          <a:spcPct val="0"/>
                        </a:spcAft>
                      </a:pPr>
                      <a:r>
                        <a:rPr lang="en-US" sz="1400">
                          <a:effectLst/>
                          <a:latin typeface="Cambria" panose="02040503050406030204" pitchFamily="18" charset="0"/>
                        </a:rPr>
                        <a:t>Improvement Areas </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c>
                  <a:txBody>
                    <a:bodyPr vert="horz" wrap="square"/>
                    <a:lstStyle/>
                    <a:p>
                      <a:pPr marL="0" marR="0" algn="ctr">
                        <a:lnSpc>
                          <a:spcPct val="107000"/>
                        </a:lnSpc>
                        <a:spcBef>
                          <a:spcPct val="0"/>
                        </a:spcBef>
                        <a:spcAft>
                          <a:spcPct val="0"/>
                        </a:spcAft>
                      </a:pPr>
                      <a:r>
                        <a:rPr lang="en-US" sz="1400">
                          <a:effectLst/>
                          <a:latin typeface="Cambria" panose="02040503050406030204" pitchFamily="18" charset="0"/>
                        </a:rPr>
                        <a:t>Risk Mitigation Measures</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481345">
                <a:tc rowSpan="13">
                  <a:txBody>
                    <a:bodyPr vert="horz" wrap="square"/>
                    <a:lstStyle/>
                    <a:p>
                      <a:pPr marL="0" marR="0" algn="ctr">
                        <a:lnSpc>
                          <a:spcPct val="107000"/>
                        </a:lnSpc>
                        <a:spcBef>
                          <a:spcPct val="0"/>
                        </a:spcBef>
                        <a:spcAft>
                          <a:spcPct val="0"/>
                        </a:spcAft>
                      </a:pPr>
                      <a:r>
                        <a:rPr lang="en-US" sz="1400">
                          <a:effectLst/>
                          <a:latin typeface="Cambria" panose="02040503050406030204" pitchFamily="18" charset="0"/>
                        </a:rPr>
                        <a:t>3</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c rowSpan="13">
                  <a:txBody>
                    <a:bodyPr vert="horz" wrap="square"/>
                    <a:lstStyle/>
                    <a:p>
                      <a:pPr marL="0" marR="0" algn="ctr">
                        <a:lnSpc>
                          <a:spcPct val="107000"/>
                        </a:lnSpc>
                        <a:spcBef>
                          <a:spcPct val="0"/>
                        </a:spcBef>
                        <a:spcAft>
                          <a:spcPct val="0"/>
                        </a:spcAft>
                      </a:pPr>
                      <a:r>
                        <a:rPr lang="en-IN" sz="1400">
                          <a:effectLst/>
                          <a:latin typeface="Cambria" panose="02040503050406030204" pitchFamily="18" charset="0"/>
                        </a:rPr>
                        <a:t>Vehicle Management</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c>
                  <a:txBody>
                    <a:bodyPr vert="horz" wrap="square"/>
                    <a:lstStyle/>
                    <a:p>
                      <a:pPr marL="285750" marR="132715" indent="-285750" algn="just">
                        <a:lnSpc>
                          <a:spcPct val="107000"/>
                        </a:lnSpc>
                        <a:spcBef>
                          <a:spcPct val="0"/>
                        </a:spcBef>
                        <a:spcAft>
                          <a:spcPct val="0"/>
                        </a:spcAft>
                        <a:buFont typeface="Arial" pitchFamily="34" charset="0"/>
                        <a:buChar char="•"/>
                      </a:pPr>
                      <a:r>
                        <a:rPr lang="en-IN" sz="1400" spc="-15">
                          <a:effectLst/>
                          <a:latin typeface="Cambria" panose="02040503050406030204" pitchFamily="18" charset="0"/>
                        </a:rPr>
                        <a:t>All the vessels and tanks will be provided with temperature indicator, pressure gauge and safety valves as depending upon the material being transported and operating parameters</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481345">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132715" indent="-285750" algn="just">
                        <a:lnSpc>
                          <a:spcPct val="107000"/>
                        </a:lnSpc>
                        <a:spcBef>
                          <a:spcPct val="0"/>
                        </a:spcBef>
                        <a:spcAft>
                          <a:spcPct val="0"/>
                        </a:spcAft>
                        <a:buFont typeface="Arial" pitchFamily="34" charset="0"/>
                        <a:buChar char="•"/>
                      </a:pPr>
                      <a:r>
                        <a:rPr lang="en-IN" sz="1400" spc="-15">
                          <a:effectLst/>
                          <a:latin typeface="Cambria" panose="02040503050406030204" pitchFamily="18" charset="0"/>
                        </a:rPr>
                        <a:t>Suitable fire extinguishers, such as, DCP (Dry Chemical Powder), CO2 &amp; foam type to be kept in the transporter vehicle at easily approachable spots and in sufficient numbers</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481345">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132715" indent="-285750" algn="just">
                        <a:lnSpc>
                          <a:spcPct val="107000"/>
                        </a:lnSpc>
                        <a:spcBef>
                          <a:spcPct val="0"/>
                        </a:spcBef>
                        <a:spcAft>
                          <a:spcPct val="0"/>
                        </a:spcAft>
                        <a:buFont typeface="Arial" pitchFamily="34" charset="0"/>
                        <a:buChar char="•"/>
                      </a:pPr>
                      <a:r>
                        <a:rPr lang="en-IN" sz="1400">
                          <a:effectLst/>
                          <a:latin typeface="Cambria" panose="02040503050406030204" pitchFamily="18" charset="0"/>
                        </a:rPr>
                        <a:t>Inspect the vehicle's general condition, including tires, condition of valves, electrical wiring, adequate sealing, condition of wipers, headlights, signal lights, etc.</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481345">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IN" sz="1400">
                          <a:effectLst/>
                          <a:latin typeface="Cambria" panose="02040503050406030204" pitchFamily="18" charset="0"/>
                        </a:rPr>
                        <a:t>Following the dangerous goods segregation rules for carrying mixed classes of hazardous chemicals; chemicals must be separated when being transported/stored to ensure incompatible chemicals do not mix if there is a spill</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481345">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IN" sz="1400">
                          <a:effectLst/>
                          <a:latin typeface="Cambria" panose="02040503050406030204" pitchFamily="18" charset="0"/>
                        </a:rPr>
                        <a:t>Placards are standard hazmat identifiers, designed to meet individual specifications, will be placed on outer containers, trucks, cylinders, or other vehicles used for transport</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240673">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IN" sz="1400">
                          <a:effectLst/>
                          <a:latin typeface="Cambria" panose="02040503050406030204" pitchFamily="18" charset="0"/>
                        </a:rPr>
                        <a:t>Have an emergency kit readily available with safety goggles, chemical information sheets, and MSDS</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481345">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IN" sz="1400">
                          <a:effectLst/>
                          <a:latin typeface="Cambria" panose="02040503050406030204" pitchFamily="18" charset="0"/>
                        </a:rPr>
                        <a:t>Securing container tanks against movement on transportation vehicles i.e., proper loading and bracing all containers so they do not fall, slide, or bounce around during transportation</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240673">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400" err="1">
                          <a:effectLst/>
                          <a:latin typeface="Cambria" panose="02040503050406030204" pitchFamily="18" charset="0"/>
                        </a:rPr>
                        <a:t>Suraksha certification from Detergeo  authorized center for liquid tankers</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962689">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400">
                          <a:effectLst/>
                          <a:latin typeface="Cambria" panose="02040503050406030204" pitchFamily="18" charset="0"/>
                        </a:rPr>
                        <a:t>Periodic Testing of Safety Relief Valve (SRV) and EFCV/IEFCV </a:t>
                      </a:r>
                      <a:br>
                        <a:rPr lang="en-US" sz="1400">
                          <a:effectLst/>
                          <a:latin typeface="Cambria" panose="02040503050406030204" pitchFamily="18" charset="0"/>
                        </a:rPr>
                      </a:br>
                      <a:r>
                        <a:rPr lang="en-US" sz="1400">
                          <a:effectLst/>
                          <a:latin typeface="Cambria" panose="02040503050406030204" pitchFamily="18" charset="0"/>
                        </a:rPr>
                        <a:t>(Excess Flow/Internal Excess Flow Check Valve)  under Rule 18 and </a:t>
                      </a:r>
                    </a:p>
                    <a:p>
                      <a:pPr marL="285750" marR="0" indent="-285750">
                        <a:lnSpc>
                          <a:spcPct val="107000"/>
                        </a:lnSpc>
                        <a:spcBef>
                          <a:spcPct val="0"/>
                        </a:spcBef>
                        <a:spcAft>
                          <a:spcPct val="0"/>
                        </a:spcAft>
                        <a:buFont typeface="Arial" pitchFamily="34" charset="0"/>
                        <a:buChar char="•"/>
                      </a:pPr>
                      <a:r>
                        <a:rPr lang="en-US" sz="1400">
                          <a:effectLst/>
                          <a:latin typeface="Cambria" panose="02040503050406030204" pitchFamily="18" charset="0"/>
                        </a:rPr>
                        <a:t>Tanker testing under Rule 19 for Tanker integrity testing through Hydrotesting through DETERGEO  approved centers along with TPI presence during testing. </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481345">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400">
                          <a:effectLst/>
                          <a:latin typeface="Cambria" panose="02040503050406030204" pitchFamily="18" charset="0"/>
                        </a:rPr>
                        <a:t>Speed Governor</a:t>
                      </a:r>
                      <a:br>
                        <a:rPr lang="en-US" sz="1400">
                          <a:effectLst/>
                          <a:latin typeface="Cambria" panose="02040503050406030204" pitchFamily="18" charset="0"/>
                        </a:rPr>
                      </a:br>
                      <a:r>
                        <a:rPr lang="en-US" sz="1400">
                          <a:effectLst/>
                          <a:latin typeface="Cambria" panose="02040503050406030204" pitchFamily="18" charset="0"/>
                        </a:rPr>
                        <a:t>Speed limiting devices can avoid the risk of accidents due to over-speeding </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240673">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400">
                          <a:effectLst/>
                          <a:latin typeface="Cambria" panose="02040503050406030204" pitchFamily="18" charset="0"/>
                        </a:rPr>
                        <a:t>ABS (Anti-Lock Braking system) and EBS in Trailers with ESC – Electronic Stability Controller</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240673">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400">
                          <a:effectLst/>
                          <a:latin typeface="Cambria" panose="02040503050406030204" pitchFamily="18" charset="0"/>
                        </a:rPr>
                        <a:t>RUPD/SUPD should be available in the vehicle. The rear bumper should not extend beyond the RUPD.</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240673">
                <a:tc vMerge="1">
                  <a:txBody>
                    <a:bodyPr vert="horz" wrap="square"/>
                    <a:lstStyle/>
                    <a:p>
                      <a:endParaRPr lang="en-US"/>
                    </a:p>
                  </a:txBody>
                  <a:tcPr/>
                </a:tc>
                <a:tc vMerge="1">
                  <a:txBody>
                    <a:bodyPr vert="horz" wrap="square"/>
                    <a:lstStyle/>
                    <a:p>
                      <a:endParaRPr lang="en-US"/>
                    </a:p>
                  </a:txBody>
                  <a:tcPr/>
                </a:tc>
                <a:tc>
                  <a:txBody>
                    <a:bodyPr vert="horz" wrap="square"/>
                    <a:lstStyle/>
                    <a:p>
                      <a:pPr marL="285750" marR="0" indent="-285750">
                        <a:lnSpc>
                          <a:spcPct val="107000"/>
                        </a:lnSpc>
                        <a:spcBef>
                          <a:spcPct val="0"/>
                        </a:spcBef>
                        <a:spcAft>
                          <a:spcPct val="0"/>
                        </a:spcAft>
                        <a:buFont typeface="Arial" pitchFamily="34" charset="0"/>
                        <a:buChar char="•"/>
                      </a:pPr>
                      <a:r>
                        <a:rPr lang="en-US" sz="1400">
                          <a:effectLst/>
                          <a:latin typeface="Cambria" panose="02040503050406030204" pitchFamily="18" charset="0"/>
                        </a:rPr>
                        <a:t>Vehicle Age: Age of vehicle restricted up to 10 yrs. to improve distribution safety and sustainability</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r h="240673">
                <a:tc>
                  <a:txBody>
                    <a:bodyPr vert="horz" wrap="square"/>
                    <a:lstStyle/>
                    <a:p>
                      <a:pPr marL="0" marR="0" algn="ctr">
                        <a:lnSpc>
                          <a:spcPct val="107000"/>
                        </a:lnSpc>
                        <a:spcBef>
                          <a:spcPct val="0"/>
                        </a:spcBef>
                        <a:spcAft>
                          <a:spcPct val="0"/>
                        </a:spcAft>
                      </a:pPr>
                      <a:r>
                        <a:rPr lang="en-US" sz="1400">
                          <a:effectLst/>
                          <a:latin typeface="Cambria" panose="02040503050406030204" pitchFamily="18" charset="0"/>
                        </a:rPr>
                        <a:t>4</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c>
                  <a:txBody>
                    <a:bodyPr vert="horz" wrap="square"/>
                    <a:lstStyle/>
                    <a:p>
                      <a:pPr marL="0" marR="0" algn="ctr">
                        <a:spcBef>
                          <a:spcPct val="0"/>
                        </a:spcBef>
                        <a:spcAft>
                          <a:spcPct val="0"/>
                        </a:spcAft>
                      </a:pPr>
                      <a:r>
                        <a:rPr lang="en-IN" sz="1400">
                          <a:effectLst/>
                          <a:latin typeface="Cambria" panose="02040503050406030204" pitchFamily="18" charset="0"/>
                        </a:rPr>
                        <a:t>Emergency Response</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c>
                  <a:txBody>
                    <a:bodyPr vert="horz" wrap="square"/>
                    <a:lstStyle/>
                    <a:p>
                      <a:pPr marL="285750" marR="0" indent="-285750">
                        <a:lnSpc>
                          <a:spcPct val="107000"/>
                        </a:lnSpc>
                        <a:spcBef>
                          <a:spcPct val="0"/>
                        </a:spcBef>
                        <a:spcAft>
                          <a:spcPct val="0"/>
                        </a:spcAft>
                        <a:buFont typeface="Arial" pitchFamily="34" charset="0"/>
                        <a:buChar char="•"/>
                      </a:pPr>
                      <a:r>
                        <a:rPr lang="en-US" sz="1400">
                          <a:effectLst/>
                          <a:latin typeface="Cambria" panose="02040503050406030204" pitchFamily="18" charset="0"/>
                        </a:rPr>
                        <a:t>Customer should have their own Offsite Transport Emergency Response Plan</a:t>
                      </a:r>
                      <a:endParaRPr lang="en-US" sz="1400">
                        <a:effectLst/>
                        <a:latin typeface="Cambria" panose="02040503050406030204" pitchFamily="18" charset="0"/>
                        <a:ea typeface="Calibri" panose="020f0502020204030204" pitchFamily="34" charset="0"/>
                        <a:cs typeface="Times New Roman" panose="02020603050405020304" pitchFamily="18" charset="0"/>
                      </a:endParaRPr>
                    </a:p>
                  </a:txBody>
                  <a:tcPr marL="13935" marR="13935" marT="0" marB="0"/>
                </a:tc>
              </a:tr>
            </a:tbl>
          </a:graphicData>
        </a:graphic>
      </p:graphicFrame>
    </p:spTree>
    <p:extLst>
      <p:ext uri="{BB962C8B-B14F-4D97-AF65-F5344CB8AC3E}">
        <p14:creationId xmlns:p14="http://schemas.microsoft.com/office/powerpoint/2010/main" val="267307196"/>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smtClean="0">
                <a:solidFill>
                  <a:schemeClr val="bg1"/>
                </a:solidFill>
                <a:latin typeface="Cambria" panose="02040503050406030204" pitchFamily="18" charset="0"/>
                <a:cs typeface="Arial" pitchFamily="34" charset="0"/>
              </a:rPr>
              <a:t>DISASTER MANAGEMENT PLAN</a:t>
            </a:r>
            <a:endParaRPr lang="en-US" sz="2500" b="1">
              <a:solidFill>
                <a:schemeClr val="bg1"/>
              </a:solidFill>
              <a:latin typeface="Cambria" panose="02040503050406030204" pitchFamily="18"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4" name="Rectangle 3"/>
          <p:cNvSpPr/>
          <p:nvPr/>
        </p:nvSpPr>
        <p:spPr>
          <a:xfrm>
            <a:off x="398584" y="678322"/>
            <a:ext cx="11535508" cy="5978560"/>
          </a:xfrm>
          <a:prstGeom prst="rect">
            <a:avLst/>
          </a:prstGeom>
        </p:spPr>
        <p:txBody>
          <a:bodyPr wrap="square">
            <a:spAutoFit/>
          </a:bodyPr>
          <a:lstStyle/>
          <a:p>
            <a:pPr algn="just">
              <a:lnSpc>
                <a:spcPct val="150000"/>
              </a:lnSpc>
            </a:pPr>
            <a:r>
              <a:rPr lang="en-US" sz="1700">
                <a:latin typeface="Cambria" panose="02040503050406030204" pitchFamily="18" charset="0"/>
                <a:ea typeface="Times New Roman" panose="02020603050405020304" pitchFamily="18" charset="0"/>
                <a:cs typeface="Times New Roman" panose="02020603050405020304" pitchFamily="18" charset="0"/>
              </a:rPr>
              <a:t>The Disaster Management Plan is aimed to ensure safety of life, protection of environment, protection of installation, restoration of production and salvage operations in this same order of priorities. For effective implementation of the Disaster Management Plan, it should be widely circulated and personnel training should be provided through rehearsals/drills</a:t>
            </a:r>
            <a:r>
              <a:rPr lang="en-US" sz="1700" smtClean="0">
                <a:latin typeface="Cambria" panose="02040503050406030204" pitchFamily="18" charset="0"/>
                <a:ea typeface="Times New Roman" panose="02020603050405020304" pitchFamily="18" charset="0"/>
                <a:cs typeface="Times New Roman" panose="02020603050405020304" pitchFamily="18" charset="0"/>
              </a:rPr>
              <a:t>.</a:t>
            </a:r>
            <a:endParaRPr lang="en-US" sz="1700">
              <a:latin typeface="Cambria" panose="02040503050406030204" pitchFamily="18" charset="0"/>
              <a:cs typeface="Times New Roman" panose="02020603050405020304" pitchFamily="18" charset="0"/>
            </a:endParaRPr>
          </a:p>
          <a:p>
            <a:pPr algn="just">
              <a:lnSpc>
                <a:spcPct val="150000"/>
              </a:lnSpc>
            </a:pPr>
            <a:r>
              <a:rPr lang="en-US" sz="1700">
                <a:latin typeface="Cambria" panose="02040503050406030204" pitchFamily="18" charset="0"/>
                <a:ea typeface="Times New Roman" panose="02020603050405020304" pitchFamily="18" charset="0"/>
                <a:cs typeface="Times New Roman" panose="02020603050405020304" pitchFamily="18" charset="0"/>
              </a:rPr>
              <a:t>The objective of the Industrial Disaster Management Plan is to make use of the combined resources of the plant and the outside services to achieve the following:</a:t>
            </a:r>
          </a:p>
          <a:p>
            <a:pPr marL="285750" lvl="0" indent="-285750" algn="just">
              <a:lnSpc>
                <a:spcPct val="150000"/>
              </a:lnSpc>
              <a:buFont typeface="Arial" pitchFamily="34" charset="0"/>
              <a:buChar char="•"/>
            </a:pPr>
            <a:r>
              <a:rPr lang="en-US" sz="1700">
                <a:latin typeface="Cambria" panose="02040503050406030204" pitchFamily="18" charset="0"/>
                <a:ea typeface="Times New Roman" panose="02020603050405020304" pitchFamily="18" charset="0"/>
                <a:cs typeface="Times New Roman" panose="02020603050405020304" pitchFamily="18" charset="0"/>
              </a:rPr>
              <a:t>Effect the rescue and medical treatment of casualties;</a:t>
            </a:r>
          </a:p>
          <a:p>
            <a:pPr marL="285750" lvl="0" indent="-285750" algn="just">
              <a:lnSpc>
                <a:spcPct val="150000"/>
              </a:lnSpc>
              <a:buFont typeface="Arial" pitchFamily="34" charset="0"/>
              <a:buChar char="•"/>
            </a:pPr>
            <a:r>
              <a:rPr lang="en-US" sz="1700">
                <a:latin typeface="Cambria" panose="02040503050406030204" pitchFamily="18" charset="0"/>
                <a:ea typeface="Times New Roman" panose="02020603050405020304" pitchFamily="18" charset="0"/>
                <a:cs typeface="Times New Roman" panose="02020603050405020304" pitchFamily="18" charset="0"/>
              </a:rPr>
              <a:t>Safeguard other people;</a:t>
            </a:r>
          </a:p>
          <a:p>
            <a:pPr marL="285750" lvl="0" indent="-285750" algn="just">
              <a:lnSpc>
                <a:spcPct val="150000"/>
              </a:lnSpc>
              <a:buFont typeface="Arial" pitchFamily="34" charset="0"/>
              <a:buChar char="•"/>
            </a:pPr>
            <a:r>
              <a:rPr lang="en-US" sz="1700">
                <a:latin typeface="Cambria" panose="02040503050406030204" pitchFamily="18" charset="0"/>
                <a:ea typeface="Times New Roman" panose="02020603050405020304" pitchFamily="18" charset="0"/>
                <a:cs typeface="Times New Roman" panose="02020603050405020304" pitchFamily="18" charset="0"/>
              </a:rPr>
              <a:t>Minimize damage to property and the environment;</a:t>
            </a:r>
          </a:p>
          <a:p>
            <a:pPr marL="285750" lvl="0" indent="-285750" algn="just">
              <a:lnSpc>
                <a:spcPct val="150000"/>
              </a:lnSpc>
              <a:buFont typeface="Arial" pitchFamily="34" charset="0"/>
              <a:buChar char="•"/>
            </a:pPr>
            <a:r>
              <a:rPr lang="en-US" sz="1700">
                <a:latin typeface="Cambria" panose="02040503050406030204" pitchFamily="18" charset="0"/>
                <a:ea typeface="Times New Roman" panose="02020603050405020304" pitchFamily="18" charset="0"/>
                <a:cs typeface="Times New Roman" panose="02020603050405020304" pitchFamily="18" charset="0"/>
              </a:rPr>
              <a:t>Initially contain and ultimately bring the incident under control;</a:t>
            </a:r>
          </a:p>
          <a:p>
            <a:pPr marL="285750" lvl="0" indent="-285750" algn="just">
              <a:lnSpc>
                <a:spcPct val="150000"/>
              </a:lnSpc>
              <a:buFont typeface="Arial" pitchFamily="34" charset="0"/>
              <a:buChar char="•"/>
            </a:pPr>
            <a:r>
              <a:rPr lang="en-US" sz="1700">
                <a:latin typeface="Cambria" panose="02040503050406030204" pitchFamily="18" charset="0"/>
                <a:ea typeface="Times New Roman" panose="02020603050405020304" pitchFamily="18" charset="0"/>
                <a:cs typeface="Times New Roman" panose="02020603050405020304" pitchFamily="18" charset="0"/>
              </a:rPr>
              <a:t>Identify any dead;</a:t>
            </a:r>
          </a:p>
          <a:p>
            <a:pPr marL="285750" lvl="0" indent="-285750" algn="just">
              <a:lnSpc>
                <a:spcPct val="150000"/>
              </a:lnSpc>
              <a:buFont typeface="Arial" pitchFamily="34" charset="0"/>
              <a:buChar char="•"/>
            </a:pPr>
            <a:r>
              <a:rPr lang="en-US" sz="1700">
                <a:latin typeface="Cambria" panose="02040503050406030204" pitchFamily="18" charset="0"/>
                <a:ea typeface="Times New Roman" panose="02020603050405020304" pitchFamily="18" charset="0"/>
                <a:cs typeface="Times New Roman" panose="02020603050405020304" pitchFamily="18" charset="0"/>
              </a:rPr>
              <a:t>Provide for the needs of relatives;</a:t>
            </a:r>
          </a:p>
          <a:p>
            <a:pPr marL="285750" lvl="0" indent="-285750" algn="just">
              <a:lnSpc>
                <a:spcPct val="150000"/>
              </a:lnSpc>
              <a:buFont typeface="Arial" pitchFamily="34" charset="0"/>
              <a:buChar char="•"/>
            </a:pPr>
            <a:r>
              <a:rPr lang="en-US" sz="1700">
                <a:latin typeface="Cambria" panose="02040503050406030204" pitchFamily="18" charset="0"/>
                <a:ea typeface="Times New Roman" panose="02020603050405020304" pitchFamily="18" charset="0"/>
                <a:cs typeface="Times New Roman" panose="02020603050405020304" pitchFamily="18" charset="0"/>
              </a:rPr>
              <a:t>Provide authoritative information to the news media;</a:t>
            </a:r>
          </a:p>
          <a:p>
            <a:pPr marL="285750" lvl="0" indent="-285750" algn="just">
              <a:lnSpc>
                <a:spcPct val="150000"/>
              </a:lnSpc>
              <a:buFont typeface="Arial" pitchFamily="34" charset="0"/>
              <a:buChar char="•"/>
            </a:pPr>
            <a:r>
              <a:rPr lang="en-US" sz="1700">
                <a:latin typeface="Cambria" panose="02040503050406030204" pitchFamily="18" charset="0"/>
                <a:ea typeface="Times New Roman" panose="02020603050405020304" pitchFamily="18" charset="0"/>
                <a:cs typeface="Times New Roman" panose="02020603050405020304" pitchFamily="18" charset="0"/>
              </a:rPr>
              <a:t>Secure the safe rehabilitation of affected area;</a:t>
            </a:r>
          </a:p>
          <a:p>
            <a:pPr marL="285750" lvl="0" indent="-285750" algn="just">
              <a:lnSpc>
                <a:spcPct val="150000"/>
              </a:lnSpc>
              <a:buFont typeface="Arial" pitchFamily="34" charset="0"/>
              <a:buChar char="•"/>
            </a:pPr>
            <a:r>
              <a:rPr lang="en-US" sz="1700">
                <a:latin typeface="Cambria" panose="02040503050406030204" pitchFamily="18" charset="0"/>
                <a:ea typeface="Times New Roman" panose="02020603050405020304" pitchFamily="18" charset="0"/>
                <a:cs typeface="Times New Roman" panose="02020603050405020304" pitchFamily="18" charset="0"/>
              </a:rPr>
              <a:t>Preserve relevant records and equipment for the subsequent inquiry into the cause and circumstances of the Emergency</a:t>
            </a:r>
            <a:r>
              <a:rPr lang="en-US" sz="1700" smtClean="0">
                <a:latin typeface="Cambria" panose="02040503050406030204" pitchFamily="18" charset="0"/>
                <a:ea typeface="Times New Roman" panose="02020603050405020304" pitchFamily="18" charset="0"/>
                <a:cs typeface="Times New Roman" panose="02020603050405020304" pitchFamily="18" charset="0"/>
              </a:rPr>
              <a:t>.</a:t>
            </a:r>
            <a:endParaRPr lang="en-US" sz="1700">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847622"/>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rPr>
              <a:t>DISASTER MANAGEMENT PLAN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4" name="Rectangle 3"/>
          <p:cNvSpPr/>
          <p:nvPr/>
        </p:nvSpPr>
        <p:spPr>
          <a:xfrm>
            <a:off x="480647" y="737147"/>
            <a:ext cx="11230708" cy="6013954"/>
          </a:xfrm>
          <a:prstGeom prst="rect">
            <a:avLst/>
          </a:prstGeom>
        </p:spPr>
        <p:txBody>
          <a:bodyPr wrap="square">
            <a:spAutoFit/>
          </a:bodyPr>
          <a:lstStyle/>
          <a:p>
            <a:pPr>
              <a:lnSpc>
                <a:spcPct val="150000"/>
              </a:lnSpc>
            </a:pPr>
            <a:r>
              <a:rPr lang="en-US" b="1" smtClean="0">
                <a:latin typeface="Cambria" panose="02040503050406030204" pitchFamily="18" charset="0"/>
                <a:ea typeface="Times New Roman" panose="02020603050405020304" pitchFamily="18" charset="0"/>
                <a:cs typeface="Calibri" panose="020f0502020204030204" pitchFamily="34" charset="0"/>
              </a:rPr>
              <a:t>General </a:t>
            </a:r>
            <a:r>
              <a:rPr lang="en-US" b="1">
                <a:latin typeface="Cambria" panose="02040503050406030204" pitchFamily="18" charset="0"/>
                <a:ea typeface="Times New Roman" panose="02020603050405020304" pitchFamily="18" charset="0"/>
                <a:cs typeface="Calibri" panose="020f0502020204030204" pitchFamily="34" charset="0"/>
              </a:rPr>
              <a:t>Safety Measures for Chemicals Storage &amp; Handling.</a:t>
            </a:r>
          </a:p>
          <a:p>
            <a:pPr>
              <a:lnSpc>
                <a:spcPct val="150000"/>
              </a:lnSpc>
            </a:pPr>
            <a:r>
              <a:rPr lang="en-US">
                <a:latin typeface="Cambria" panose="02040503050406030204" pitchFamily="18" charset="0"/>
                <a:ea typeface="Times New Roman" panose="02020603050405020304" pitchFamily="18" charset="0"/>
                <a:cs typeface="Calibri" panose="020f0502020204030204" pitchFamily="34" charset="0"/>
              </a:rPr>
              <a:t>Following safety measures for chemicals storage and handling will be provided.</a:t>
            </a:r>
          </a:p>
          <a:p>
            <a:pPr marL="285750" lvl="0" indent="-285750">
              <a:lnSpc>
                <a:spcPct val="150000"/>
              </a:lnSpc>
              <a:buFont typeface="Arial" pitchFamily="34" charset="0"/>
              <a:buChar char="•"/>
            </a:pPr>
            <a:r>
              <a:rPr lang="en-US">
                <a:latin typeface="Cambria" panose="02040503050406030204" pitchFamily="18" charset="0"/>
                <a:ea typeface="Times New Roman" panose="02020603050405020304" pitchFamily="18" charset="0"/>
                <a:cs typeface="Calibri" panose="020f0502020204030204" pitchFamily="34" charset="0"/>
              </a:rPr>
              <a:t>Availability of MSDS (Material Safety Data Sheets) information for all chemicals Proper layout of tank farm and other storage areas for chemicals.</a:t>
            </a:r>
          </a:p>
          <a:p>
            <a:pPr marL="285750" lvl="2" indent="-285750">
              <a:lnSpc>
                <a:spcPct val="150000"/>
              </a:lnSpc>
              <a:buFont typeface="Arial" pitchFamily="34" charset="0"/>
              <a:buChar char="•"/>
            </a:pPr>
            <a:r>
              <a:rPr lang="en-US">
                <a:latin typeface="Cambria" panose="02040503050406030204" pitchFamily="18" charset="0"/>
                <a:ea typeface="Times New Roman" panose="02020603050405020304" pitchFamily="18" charset="0"/>
                <a:cs typeface="Calibri" panose="020f0502020204030204" pitchFamily="34" charset="0"/>
              </a:rPr>
              <a:t>Proper segregation of chemicals storage taking into account compatibility Matrix Instrumentation and control system for tanks, Sulphonator etc. SO2 and SO3 Gas detection and fire protection systems.</a:t>
            </a:r>
          </a:p>
          <a:p>
            <a:pPr marL="285750" lvl="2" indent="-285750">
              <a:lnSpc>
                <a:spcPct val="150000"/>
              </a:lnSpc>
              <a:buFont typeface="Arial" pitchFamily="34" charset="0"/>
              <a:buChar char="•"/>
            </a:pPr>
            <a:r>
              <a:rPr lang="en-US">
                <a:latin typeface="Cambria" panose="02040503050406030204" pitchFamily="18" charset="0"/>
                <a:ea typeface="Times New Roman" panose="02020603050405020304" pitchFamily="18" charset="0"/>
                <a:cs typeface="Calibri" panose="020f0502020204030204" pitchFamily="34" charset="0"/>
              </a:rPr>
              <a:t>Periodic inspection and maintenance system Standard operating procedures and check lists Training of operation and maintenance personnel Safety work permit system.</a:t>
            </a:r>
          </a:p>
          <a:p>
            <a:pPr marL="285750" lvl="2" indent="-285750">
              <a:lnSpc>
                <a:spcPct val="150000"/>
              </a:lnSpc>
              <a:buFont typeface="Arial" pitchFamily="34" charset="0"/>
              <a:buChar char="•"/>
            </a:pPr>
            <a:r>
              <a:rPr lang="en-US">
                <a:latin typeface="Cambria" panose="02040503050406030204" pitchFamily="18" charset="0"/>
                <a:ea typeface="Times New Roman" panose="02020603050405020304" pitchFamily="18" charset="0"/>
                <a:cs typeface="Calibri" panose="020f0502020204030204" pitchFamily="34" charset="0"/>
              </a:rPr>
              <a:t>Electrical hazardous area classification for process units and storage areas Incident investigation and implementation of recommendations</a:t>
            </a:r>
            <a:r>
              <a:rPr lang="en-US" smtClean="0">
                <a:latin typeface="Cambria" panose="02040503050406030204" pitchFamily="18" charset="0"/>
                <a:ea typeface="Times New Roman" panose="02020603050405020304" pitchFamily="18" charset="0"/>
                <a:cs typeface="Calibri" panose="020f0502020204030204" pitchFamily="34" charset="0"/>
              </a:rPr>
              <a:t>.</a:t>
            </a:r>
          </a:p>
          <a:p>
            <a:pPr marL="0" lvl="2">
              <a:lnSpc>
                <a:spcPct val="150000"/>
              </a:lnSpc>
            </a:pPr>
            <a:endParaRPr lang="en-US">
              <a:latin typeface="Cambria" panose="02040503050406030204" pitchFamily="18" charset="0"/>
              <a:ea typeface="Times New Roman" panose="02020603050405020304" pitchFamily="18" charset="0"/>
              <a:cs typeface="Calibri" panose="020f0502020204030204" pitchFamily="34" charset="0"/>
            </a:endParaRPr>
          </a:p>
          <a:p>
            <a:pPr algn="just">
              <a:lnSpc>
                <a:spcPct val="115000"/>
              </a:lnSpc>
              <a:spcAft>
                <a:spcPts val="600"/>
              </a:spcAft>
            </a:pPr>
            <a:r>
              <a:rPr lang="en-US" b="1">
                <a:latin typeface="Cambria" panose="02040503050406030204" pitchFamily="18" charset="0"/>
                <a:ea typeface="Times New Roman" panose="02020603050405020304" pitchFamily="18" charset="0"/>
              </a:rPr>
              <a:t>Hazard and Operability Study (HAZOP):</a:t>
            </a:r>
            <a:endParaRPr lang="en-US" sz="2000">
              <a:latin typeface="Times New Roman" panose="02020603050405020304" pitchFamily="18" charset="0"/>
              <a:ea typeface="Times New Roman" panose="02020603050405020304" pitchFamily="18" charset="0"/>
            </a:endParaRPr>
          </a:p>
          <a:p>
            <a:pPr algn="just">
              <a:lnSpc>
                <a:spcPct val="115000"/>
              </a:lnSpc>
            </a:pPr>
            <a:r>
              <a:rPr lang="en-US">
                <a:latin typeface="Cambria" panose="02040503050406030204" pitchFamily="18" charset="0"/>
                <a:ea typeface="Times New Roman" panose="02020603050405020304" pitchFamily="18" charset="0"/>
                <a:cs typeface="Calibri" panose="020f0502020204030204" pitchFamily="34" charset="0"/>
              </a:rPr>
              <a:t>A hazard and operability study (HAZOP) is a structured and systematic examination of a complex system, usually a process facility, in order to identify hazards to personnel, equipment or the environment, as well as operability problems that could affect operations efficiency</a:t>
            </a:r>
            <a:r>
              <a:rPr lang="en-US" smtClean="0">
                <a:latin typeface="Cambria" panose="02040503050406030204" pitchFamily="18" charset="0"/>
                <a:ea typeface="Times New Roman" panose="02020603050405020304" pitchFamily="18" charset="0"/>
                <a:cs typeface="Calibri" panose="020f0502020204030204" pitchFamily="34" charset="0"/>
              </a:rPr>
              <a:t>.</a:t>
            </a:r>
            <a:endParaRPr lang="en-US">
              <a:latin typeface="Cambria" panose="02040503050406030204"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84566777"/>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aphicFrame>
        <p:nvGraphicFramePr>
          <p:cNvPr id="6" name="Table 5"/>
          <p:cNvGraphicFramePr>
            <a:graphicFrameLocks noGrp="1"/>
          </p:cNvGraphicFramePr>
          <p:nvPr>
            <p:extLst>
              <p:ext uri="{D42A27DB-BD31-4B8C-83A1-F6EECF244321}">
                <p14:modId xmlns:p14="http://schemas.microsoft.com/office/powerpoint/2010/main" val="4218244871"/>
              </p:ext>
            </p:extLst>
          </p:nvPr>
        </p:nvGraphicFramePr>
        <p:xfrm>
          <a:off x="557213" y="635359"/>
          <a:ext cx="11158538" cy="5821272"/>
        </p:xfrm>
        <a:graphic>
          <a:graphicData uri="http://schemas.openxmlformats.org/drawingml/2006/table">
            <a:tbl>
              <a:tblPr firstRow="1" bandRow="1" bandCol="1">
                <a:tableStyleId>{5C22544A-7EE6-4342-B048-85BDC9FD1C3A}</a:tableStyleId>
              </a:tblPr>
              <a:tblGrid>
                <a:gridCol w="4291574"/>
                <a:gridCol w="3433482"/>
                <a:gridCol w="3433482"/>
              </a:tblGrid>
              <a:tr h="487216">
                <a:tc>
                  <a:txBody>
                    <a:bodyPr vert="horz" wrap="square"/>
                    <a:lstStyle/>
                    <a:p>
                      <a:pPr marL="0" marR="0" algn="l">
                        <a:lnSpc>
                          <a:spcPct val="115000"/>
                        </a:lnSpc>
                        <a:spcBef>
                          <a:spcPct val="0"/>
                        </a:spcBef>
                        <a:spcAft>
                          <a:spcPct val="0"/>
                        </a:spcAft>
                      </a:pPr>
                      <a:r>
                        <a:rPr lang="en-GB" sz="1800" b="1" spc="20">
                          <a:solidFill>
                            <a:schemeClr val="tx1"/>
                          </a:solidFill>
                          <a:effectLst/>
                          <a:latin typeface="Cambria" panose="02040503050406030204" pitchFamily="18" charset="0"/>
                        </a:rPr>
                        <a:t>Name of the Project</a:t>
                      </a:r>
                      <a:endParaRPr lang="en-US" sz="1800" b="1" spc="2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algn="l"/>
                      <a:r>
                        <a:rPr lang="en-US" sz="1800" b="1" kern="1200" smtClean="0">
                          <a:solidFill>
                            <a:schemeClr val="tx1"/>
                          </a:solidFill>
                          <a:effectLst/>
                          <a:latin typeface="Cambria" panose="02040503050406030204" pitchFamily="18" charset="0"/>
                          <a:ea typeface="+mn-ea"/>
                          <a:cs typeface="+mn-cs"/>
                        </a:rPr>
                        <a:t>M/s Detergeo Chem (EAST) Private Limited (DCEPL)</a:t>
                      </a:r>
                      <a:endParaRPr lang="en-US" sz="1800" b="1" kern="1200">
                        <a:solidFill>
                          <a:schemeClr val="tx1"/>
                        </a:solidFill>
                        <a:effectLst/>
                        <a:latin typeface="Cambria" panose="02040503050406030204" pitchFamily="18"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r h="296777">
                <a:tc rowSpan="6">
                  <a:txBody>
                    <a:bodyPr vert="horz" wrap="square"/>
                    <a:lstStyle/>
                    <a:p>
                      <a:pPr marL="0" marR="0" algn="l">
                        <a:lnSpc>
                          <a:spcPct val="115000"/>
                        </a:lnSpc>
                        <a:spcBef>
                          <a:spcPct val="0"/>
                        </a:spcBef>
                        <a:spcAft>
                          <a:spcPct val="0"/>
                        </a:spcAft>
                      </a:pPr>
                      <a:r>
                        <a:rPr lang="en-GB" sz="1800" b="1" spc="20">
                          <a:effectLst/>
                          <a:latin typeface="Cambria" panose="02040503050406030204" pitchFamily="18" charset="0"/>
                        </a:rPr>
                        <a:t>Location</a:t>
                      </a:r>
                      <a:endParaRPr lang="en-US" sz="1800" b="1"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57150" algn="just">
                        <a:lnSpc>
                          <a:spcPct val="115000"/>
                        </a:lnSpc>
                        <a:spcBef>
                          <a:spcPct val="0"/>
                        </a:spcBef>
                        <a:spcAft>
                          <a:spcPct val="0"/>
                        </a:spcAft>
                        <a:tabLst>
                          <a:tab pos="-57150"/>
                          <a:tab pos="443865"/>
                          <a:tab pos="697230"/>
                          <a:tab pos="5772150"/>
                          <a:tab pos="6057900"/>
                        </a:tabLst>
                      </a:pPr>
                      <a:r>
                        <a:rPr lang="en-US" sz="1800" b="1">
                          <a:effectLst/>
                          <a:latin typeface="Cambria" panose="02040503050406030204" pitchFamily="18" charset="0"/>
                          <a:ea typeface="Times New Roman" panose="02020603050405020304" pitchFamily="18" charset="0"/>
                          <a:cs typeface="Calibri" panose="020f0502020204030204" pitchFamily="34" charset="0"/>
                        </a:rPr>
                        <a:t>Village</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57150" algn="just">
                        <a:lnSpc>
                          <a:spcPct val="115000"/>
                        </a:lnSpc>
                        <a:spcBef>
                          <a:spcPct val="0"/>
                        </a:spcBef>
                        <a:spcAft>
                          <a:spcPct val="0"/>
                        </a:spcAft>
                        <a:tabLst>
                          <a:tab pos="-57150"/>
                          <a:tab pos="0"/>
                          <a:tab pos="697230"/>
                          <a:tab pos="5772150"/>
                          <a:tab pos="6057900"/>
                        </a:tabLst>
                      </a:pPr>
                      <a:r>
                        <a:rPr lang="en-US" sz="16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Mouza Kulepairi, </a:t>
                      </a:r>
                      <a:endParaRPr lang="en-US" sz="16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6777">
                <a:tc vMerge="1">
                  <a:txBody>
                    <a:bodyPr vert="horz" wrap="square"/>
                    <a:lstStyle/>
                    <a:p>
                      <a:endParaRPr lang="en-US"/>
                    </a:p>
                  </a:txBody>
                  <a:tcPr/>
                </a:tc>
                <a:tc>
                  <a:txBody>
                    <a:bodyPr vert="horz" wrap="square"/>
                    <a:lstStyle/>
                    <a:p>
                      <a:pPr marL="0" marR="57150" algn="just">
                        <a:lnSpc>
                          <a:spcPct val="115000"/>
                        </a:lnSpc>
                        <a:spcBef>
                          <a:spcPct val="0"/>
                        </a:spcBef>
                        <a:spcAft>
                          <a:spcPct val="0"/>
                        </a:spcAft>
                        <a:tabLst>
                          <a:tab pos="-57150"/>
                          <a:tab pos="443865"/>
                          <a:tab pos="697230"/>
                          <a:tab pos="5772150"/>
                          <a:tab pos="6057900"/>
                        </a:tabLst>
                      </a:pPr>
                      <a:r>
                        <a:rPr lang="en-US" sz="1800" b="1">
                          <a:effectLst/>
                          <a:latin typeface="Cambria" panose="02040503050406030204" pitchFamily="18" charset="0"/>
                          <a:ea typeface="Times New Roman" panose="02020603050405020304" pitchFamily="18" charset="0"/>
                          <a:cs typeface="Calibri" panose="020f0502020204030204" pitchFamily="34" charset="0"/>
                        </a:rPr>
                        <a:t>Tehsil</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57150" algn="just">
                        <a:lnSpc>
                          <a:spcPct val="115000"/>
                        </a:lnSpc>
                        <a:spcBef>
                          <a:spcPct val="0"/>
                        </a:spcBef>
                        <a:spcAft>
                          <a:spcPct val="0"/>
                        </a:spcAft>
                        <a:tabLst>
                          <a:tab pos="-57150"/>
                          <a:tab pos="0"/>
                          <a:tab pos="697230"/>
                          <a:tab pos="5772150"/>
                          <a:tab pos="6057900"/>
                        </a:tabLst>
                      </a:pPr>
                      <a:r>
                        <a:rPr lang="en-US" sz="16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P.S. Bagnan</a:t>
                      </a:r>
                      <a:endParaRPr lang="en-US" sz="16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6777">
                <a:tc vMerge="1">
                  <a:txBody>
                    <a:bodyPr vert="horz" wrap="square"/>
                    <a:lstStyle/>
                    <a:p>
                      <a:endParaRPr lang="en-US"/>
                    </a:p>
                  </a:txBody>
                  <a:tcPr/>
                </a:tc>
                <a:tc>
                  <a:txBody>
                    <a:bodyPr vert="horz" wrap="square"/>
                    <a:lstStyle/>
                    <a:p>
                      <a:pPr marL="0" marR="57150" algn="just">
                        <a:lnSpc>
                          <a:spcPct val="115000"/>
                        </a:lnSpc>
                        <a:spcBef>
                          <a:spcPct val="0"/>
                        </a:spcBef>
                        <a:spcAft>
                          <a:spcPct val="0"/>
                        </a:spcAft>
                        <a:tabLst>
                          <a:tab pos="-57150"/>
                          <a:tab pos="443865"/>
                          <a:tab pos="697230"/>
                          <a:tab pos="5772150"/>
                          <a:tab pos="6057900"/>
                        </a:tabLst>
                      </a:pPr>
                      <a:r>
                        <a:rPr lang="en-US" sz="1800" b="1">
                          <a:effectLst/>
                          <a:latin typeface="Cambria" panose="02040503050406030204" pitchFamily="18" charset="0"/>
                          <a:ea typeface="Times New Roman" panose="02020603050405020304" pitchFamily="18" charset="0"/>
                          <a:cs typeface="Calibri" panose="020f0502020204030204" pitchFamily="34" charset="0"/>
                        </a:rPr>
                        <a:t>District</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57150" algn="just">
                        <a:lnSpc>
                          <a:spcPct val="115000"/>
                        </a:lnSpc>
                        <a:spcBef>
                          <a:spcPct val="0"/>
                        </a:spcBef>
                        <a:spcAft>
                          <a:spcPct val="0"/>
                        </a:spcAft>
                        <a:tabLst>
                          <a:tab pos="-57150"/>
                          <a:tab pos="0"/>
                          <a:tab pos="697230"/>
                          <a:tab pos="5772150"/>
                          <a:tab pos="6057900"/>
                        </a:tabLst>
                      </a:pPr>
                      <a:r>
                        <a:rPr lang="en-US" sz="16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Howrah</a:t>
                      </a:r>
                      <a:endParaRPr lang="en-US" sz="16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6777">
                <a:tc vMerge="1">
                  <a:txBody>
                    <a:bodyPr vert="horz" wrap="square"/>
                    <a:lstStyle/>
                    <a:p>
                      <a:endParaRPr lang="en-US"/>
                    </a:p>
                  </a:txBody>
                  <a:tcPr/>
                </a:tc>
                <a:tc>
                  <a:txBody>
                    <a:bodyPr vert="horz" wrap="square"/>
                    <a:lstStyle/>
                    <a:p>
                      <a:pPr marL="0" marR="57150" algn="just">
                        <a:lnSpc>
                          <a:spcPct val="115000"/>
                        </a:lnSpc>
                        <a:spcBef>
                          <a:spcPct val="0"/>
                        </a:spcBef>
                        <a:spcAft>
                          <a:spcPct val="0"/>
                        </a:spcAft>
                        <a:tabLst>
                          <a:tab pos="-57150"/>
                          <a:tab pos="443865"/>
                          <a:tab pos="697230"/>
                          <a:tab pos="5772150"/>
                          <a:tab pos="6057900"/>
                        </a:tabLst>
                      </a:pPr>
                      <a:r>
                        <a:rPr lang="en-US" sz="1800" b="1">
                          <a:effectLst/>
                          <a:latin typeface="Cambria" panose="02040503050406030204" pitchFamily="18" charset="0"/>
                          <a:ea typeface="Times New Roman" panose="02020603050405020304" pitchFamily="18" charset="0"/>
                          <a:cs typeface="Calibri" panose="020f0502020204030204" pitchFamily="34" charset="0"/>
                        </a:rPr>
                        <a:t>State</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57150" algn="just">
                        <a:lnSpc>
                          <a:spcPct val="115000"/>
                        </a:lnSpc>
                        <a:spcBef>
                          <a:spcPct val="0"/>
                        </a:spcBef>
                        <a:spcAft>
                          <a:spcPct val="0"/>
                        </a:spcAft>
                        <a:tabLst>
                          <a:tab pos="-57150"/>
                          <a:tab pos="0"/>
                          <a:tab pos="697230"/>
                          <a:tab pos="5772150"/>
                          <a:tab pos="6057900"/>
                        </a:tabLst>
                      </a:pPr>
                      <a:r>
                        <a:rPr lang="en-US" sz="16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West Bengal</a:t>
                      </a:r>
                      <a:endParaRPr lang="en-US" sz="16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1174">
                <a:tc vMerge="1">
                  <a:txBody>
                    <a:bodyPr vert="horz" wrap="square"/>
                    <a:lstStyle/>
                    <a:p>
                      <a:endParaRPr lang="en-US"/>
                    </a:p>
                  </a:txBody>
                  <a:tcPr/>
                </a:tc>
                <a:tc>
                  <a:txBody>
                    <a:bodyPr vert="horz" wrap="square"/>
                    <a:lstStyle/>
                    <a:p>
                      <a:pPr marL="0" marR="57150" algn="just">
                        <a:lnSpc>
                          <a:spcPct val="115000"/>
                        </a:lnSpc>
                        <a:spcBef>
                          <a:spcPct val="0"/>
                        </a:spcBef>
                        <a:spcAft>
                          <a:spcPct val="0"/>
                        </a:spcAft>
                        <a:tabLst>
                          <a:tab pos="-57150"/>
                          <a:tab pos="443865"/>
                          <a:tab pos="697230"/>
                          <a:tab pos="5772150"/>
                          <a:tab pos="6057900"/>
                        </a:tabLst>
                      </a:pPr>
                      <a:r>
                        <a:rPr lang="en-US" sz="1800" b="1">
                          <a:effectLst/>
                          <a:latin typeface="Cambria" panose="02040503050406030204" pitchFamily="18" charset="0"/>
                          <a:ea typeface="Times New Roman" panose="02020603050405020304" pitchFamily="18" charset="0"/>
                          <a:cs typeface="Calibri" panose="020f0502020204030204" pitchFamily="34" charset="0"/>
                        </a:rPr>
                        <a:t>Geographical </a:t>
                      </a:r>
                      <a:endParaRPr lang="en-US" sz="1800">
                        <a:effectLst/>
                        <a:latin typeface="Cambria" panose="02040503050406030204" pitchFamily="18" charset="0"/>
                        <a:ea typeface="Times New Roman" panose="02020603050405020304" pitchFamily="18" charset="0"/>
                      </a:endParaRPr>
                    </a:p>
                    <a:p>
                      <a:pPr marL="0" marR="57150" algn="just">
                        <a:lnSpc>
                          <a:spcPct val="115000"/>
                        </a:lnSpc>
                        <a:spcBef>
                          <a:spcPct val="0"/>
                        </a:spcBef>
                        <a:spcAft>
                          <a:spcPct val="0"/>
                        </a:spcAft>
                        <a:tabLst>
                          <a:tab pos="-57150"/>
                          <a:tab pos="443865"/>
                          <a:tab pos="697230"/>
                          <a:tab pos="5772150"/>
                          <a:tab pos="6057900"/>
                        </a:tabLst>
                      </a:pPr>
                      <a:r>
                        <a:rPr lang="en-US" sz="1800" b="1">
                          <a:effectLst/>
                          <a:latin typeface="Cambria" panose="02040503050406030204" pitchFamily="18" charset="0"/>
                          <a:ea typeface="Times New Roman" panose="02020603050405020304" pitchFamily="18" charset="0"/>
                          <a:cs typeface="Calibri" panose="020f0502020204030204" pitchFamily="34" charset="0"/>
                        </a:rPr>
                        <a:t>Coordinates</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57150" algn="just">
                        <a:lnSpc>
                          <a:spcPct val="115000"/>
                        </a:lnSpc>
                        <a:spcBef>
                          <a:spcPct val="0"/>
                        </a:spcBef>
                        <a:spcAft>
                          <a:spcPct val="0"/>
                        </a:spcAft>
                        <a:tabLst>
                          <a:tab pos="-57150"/>
                          <a:tab pos="57150"/>
                          <a:tab pos="697230"/>
                          <a:tab pos="5772150"/>
                          <a:tab pos="6057900"/>
                        </a:tabLst>
                      </a:pPr>
                      <a:r>
                        <a:rPr lang="en-US" sz="1600">
                          <a:effectLst/>
                          <a:latin typeface="Cambria" panose="02040503050406030204" pitchFamily="18" charset="0"/>
                          <a:ea typeface="Times New Roman" panose="02020603050405020304" pitchFamily="18" charset="0"/>
                          <a:cs typeface="Calibri" panose="020f0502020204030204" pitchFamily="34" charset="0"/>
                        </a:rPr>
                        <a:t>22°31'49.08"N &amp; 87°55'47.78"E</a:t>
                      </a:r>
                      <a:endParaRPr lang="en-US" sz="16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6777">
                <a:tc vMerge="1">
                  <a:txBody>
                    <a:bodyPr vert="horz" wrap="square"/>
                    <a:lstStyle/>
                    <a:p>
                      <a:endParaRPr lang="en-US"/>
                    </a:p>
                  </a:txBody>
                  <a:tcPr/>
                </a:tc>
                <a:tc>
                  <a:txBody>
                    <a:bodyPr vert="horz" wrap="square"/>
                    <a:lstStyle/>
                    <a:p>
                      <a:pPr marL="0" marR="57150" algn="just">
                        <a:lnSpc>
                          <a:spcPct val="115000"/>
                        </a:lnSpc>
                        <a:spcBef>
                          <a:spcPct val="0"/>
                        </a:spcBef>
                        <a:spcAft>
                          <a:spcPct val="0"/>
                        </a:spcAft>
                        <a:tabLst>
                          <a:tab pos="-57150"/>
                          <a:tab pos="443865"/>
                          <a:tab pos="697230"/>
                          <a:tab pos="5772150"/>
                          <a:tab pos="6057900"/>
                        </a:tabLst>
                      </a:pPr>
                      <a:r>
                        <a:rPr lang="en-US" sz="1800" b="1" err="1">
                          <a:effectLst/>
                          <a:latin typeface="Cambria" panose="02040503050406030204" pitchFamily="18" charset="0"/>
                          <a:ea typeface="Times New Roman" panose="02020603050405020304" pitchFamily="18" charset="0"/>
                          <a:cs typeface="Calibri" panose="020f0502020204030204" pitchFamily="34" charset="0"/>
                        </a:rPr>
                        <a:t>Toposheet (OSM) No.</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57150" algn="just">
                        <a:lnSpc>
                          <a:spcPct val="115000"/>
                        </a:lnSpc>
                        <a:spcBef>
                          <a:spcPct val="0"/>
                        </a:spcBef>
                        <a:spcAft>
                          <a:spcPct val="0"/>
                        </a:spcAft>
                        <a:tabLst>
                          <a:tab pos="-57150"/>
                          <a:tab pos="57150"/>
                          <a:tab pos="205105"/>
                          <a:tab pos="5772150"/>
                          <a:tab pos="6057900"/>
                        </a:tabLst>
                      </a:pPr>
                      <a:r>
                        <a:rPr lang="en-US" sz="1600">
                          <a:effectLst/>
                          <a:latin typeface="Cambria" panose="02040503050406030204" pitchFamily="18" charset="0"/>
                          <a:ea typeface="Times New Roman" panose="02020603050405020304" pitchFamily="18" charset="0"/>
                        </a:rPr>
                        <a:t>73N/14, 73N/15, 79B/2 &amp; 79B/3.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1214">
                <a:tc>
                  <a:txBody>
                    <a:bodyPr vert="horz" wrap="square"/>
                    <a:lstStyle/>
                    <a:p>
                      <a:pPr marL="0" marR="0" algn="l">
                        <a:lnSpc>
                          <a:spcPct val="115000"/>
                        </a:lnSpc>
                        <a:spcBef>
                          <a:spcPct val="0"/>
                        </a:spcBef>
                        <a:spcAft>
                          <a:spcPct val="0"/>
                        </a:spcAft>
                      </a:pPr>
                      <a:r>
                        <a:rPr lang="en-GB" sz="1800" b="1" spc="20">
                          <a:effectLst/>
                          <a:latin typeface="Cambria" panose="02040503050406030204" pitchFamily="18" charset="0"/>
                        </a:rPr>
                        <a:t>Size of the Project</a:t>
                      </a:r>
                      <a:endParaRPr lang="en-US" sz="1800" b="1"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marL="0" marR="0" algn="l">
                        <a:lnSpc>
                          <a:spcPct val="115000"/>
                        </a:lnSpc>
                        <a:spcBef>
                          <a:spcPts val="600"/>
                        </a:spcBef>
                        <a:spcAft>
                          <a:spcPct val="0"/>
                        </a:spcAft>
                      </a:pPr>
                      <a:r>
                        <a:rPr lang="en-GB" sz="1800" spc="20" smtClean="0">
                          <a:effectLst/>
                          <a:latin typeface="Cambria" panose="02040503050406030204" pitchFamily="18" charset="0"/>
                        </a:rPr>
                        <a:t>1.3493 Ha</a:t>
                      </a:r>
                      <a:endParaRPr lang="en-US" sz="1800"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r h="444108">
                <a:tc>
                  <a:txBody>
                    <a:bodyPr vert="horz" wrap="square"/>
                    <a:lstStyle/>
                    <a:p>
                      <a:pPr marL="0" marR="0" algn="l">
                        <a:lnSpc>
                          <a:spcPct val="115000"/>
                        </a:lnSpc>
                        <a:spcBef>
                          <a:spcPct val="0"/>
                        </a:spcBef>
                        <a:spcAft>
                          <a:spcPct val="0"/>
                        </a:spcAft>
                      </a:pPr>
                      <a:r>
                        <a:rPr lang="en-US" sz="1800" b="1" spc="20" smtClean="0">
                          <a:effectLst/>
                          <a:latin typeface="Cambria" panose="02040503050406030204" pitchFamily="18" charset="0"/>
                          <a:ea typeface="Times New Roman" panose="02020603050405020304" pitchFamily="18" charset="0"/>
                          <a:cs typeface="Times New Roman" panose="02020603050405020304" pitchFamily="18" charset="0"/>
                        </a:rPr>
                        <a:t>% of green belt provided</a:t>
                      </a:r>
                      <a:endParaRPr lang="en-US" sz="1800" b="1"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marL="0" marR="0" algn="l">
                        <a:lnSpc>
                          <a:spcPct val="115000"/>
                        </a:lnSpc>
                        <a:spcBef>
                          <a:spcPts val="600"/>
                        </a:spcBef>
                        <a:spcAft>
                          <a:spcPct val="0"/>
                        </a:spcAft>
                      </a:pPr>
                      <a:r>
                        <a:rPr lang="en-US" sz="1800" spc="20" smtClean="0">
                          <a:effectLst/>
                          <a:latin typeface="Cambria" panose="02040503050406030204" pitchFamily="18" charset="0"/>
                          <a:ea typeface="Times New Roman" panose="02020603050405020304" pitchFamily="18" charset="0"/>
                          <a:cs typeface="Times New Roman" panose="02020603050405020304" pitchFamily="18" charset="0"/>
                        </a:rPr>
                        <a:t>33%</a:t>
                      </a:r>
                      <a:r>
                        <a:rPr lang="en-US" sz="1800" spc="20" baseline="0" smtClean="0">
                          <a:effectLst/>
                          <a:latin typeface="Cambria" panose="02040503050406030204" pitchFamily="18" charset="0"/>
                          <a:ea typeface="Times New Roman" panose="02020603050405020304" pitchFamily="18" charset="0"/>
                          <a:cs typeface="Times New Roman" panose="02020603050405020304" pitchFamily="18" charset="0"/>
                        </a:rPr>
                        <a:t> of the Total Project Area , 3019 sq. m</a:t>
                      </a:r>
                      <a:endParaRPr lang="en-US" sz="1800"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r h="360086">
                <a:tc>
                  <a:txBody>
                    <a:bodyPr vert="horz" wrap="square"/>
                    <a:lstStyle/>
                    <a:p>
                      <a:pPr marL="0" marR="0" algn="l">
                        <a:lnSpc>
                          <a:spcPct val="115000"/>
                        </a:lnSpc>
                        <a:spcBef>
                          <a:spcPct val="0"/>
                        </a:spcBef>
                        <a:spcAft>
                          <a:spcPct val="0"/>
                        </a:spcAft>
                      </a:pPr>
                      <a:r>
                        <a:rPr lang="en-US" sz="1800" b="1" spc="20" smtClean="0">
                          <a:effectLst/>
                          <a:latin typeface="Cambria" panose="02040503050406030204" pitchFamily="18" charset="0"/>
                          <a:ea typeface="Times New Roman" panose="02020603050405020304" pitchFamily="18" charset="0"/>
                          <a:cs typeface="Times New Roman" panose="02020603050405020304" pitchFamily="18" charset="0"/>
                        </a:rPr>
                        <a:t>Category of Project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marL="0" marR="0" algn="l">
                        <a:lnSpc>
                          <a:spcPct val="115000"/>
                        </a:lnSpc>
                        <a:spcBef>
                          <a:spcPct val="0"/>
                        </a:spcBef>
                        <a:spcAft>
                          <a:spcPct val="0"/>
                        </a:spcAft>
                      </a:pPr>
                      <a:r>
                        <a:rPr lang="en-US" sz="1800" spc="20" smtClean="0">
                          <a:effectLst/>
                          <a:latin typeface="Cambria" panose="02040503050406030204" pitchFamily="18" charset="0"/>
                          <a:ea typeface="Times New Roman" panose="02020603050405020304" pitchFamily="18" charset="0"/>
                          <a:cs typeface="Times New Roman" panose="02020603050405020304" pitchFamily="18" charset="0"/>
                        </a:rPr>
                        <a:t>5(f) Category “A” of EIA notification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r h="621174">
                <a:tc>
                  <a:txBody>
                    <a:bodyPr vert="horz" wrap="square"/>
                    <a:lstStyle/>
                    <a:p>
                      <a:pPr marL="0" marR="0" algn="l">
                        <a:lnSpc>
                          <a:spcPct val="115000"/>
                        </a:lnSpc>
                        <a:spcBef>
                          <a:spcPts val="600"/>
                        </a:spcBef>
                        <a:spcAft>
                          <a:spcPct val="0"/>
                        </a:spcAft>
                      </a:pPr>
                      <a:r>
                        <a:rPr lang="en-US" sz="1800" b="1" spc="20" smtClean="0">
                          <a:effectLst/>
                          <a:latin typeface="Cambria" panose="02040503050406030204" pitchFamily="18" charset="0"/>
                          <a:ea typeface="Times New Roman" panose="02020603050405020304" pitchFamily="18" charset="0"/>
                          <a:cs typeface="Times New Roman" panose="02020603050405020304" pitchFamily="18" charset="0"/>
                        </a:rPr>
                        <a:t>Manpower</a:t>
                      </a:r>
                      <a:endParaRPr lang="en-US" sz="1800" b="1"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marL="0" marR="0" algn="l">
                        <a:lnSpc>
                          <a:spcPct val="115000"/>
                        </a:lnSpc>
                        <a:spcBef>
                          <a:spcPct val="0"/>
                        </a:spcBef>
                        <a:spcAft>
                          <a:spcPct val="0"/>
                        </a:spcAft>
                      </a:pPr>
                      <a:r>
                        <a:rPr lang="en-US" sz="1800" spc="20" smtClean="0">
                          <a:effectLst/>
                          <a:latin typeface="Cambria" panose="02040503050406030204" pitchFamily="18" charset="0"/>
                          <a:ea typeface="Times New Roman" panose="02020603050405020304" pitchFamily="18" charset="0"/>
                          <a:cs typeface="Times New Roman" panose="02020603050405020304" pitchFamily="18" charset="0"/>
                        </a:rPr>
                        <a:t>200</a:t>
                      </a:r>
                      <a:r>
                        <a:rPr lang="en-US" sz="1800" spc="20" baseline="0" smtClean="0">
                          <a:effectLst/>
                          <a:latin typeface="Cambria" panose="02040503050406030204" pitchFamily="18" charset="0"/>
                          <a:ea typeface="Times New Roman" panose="02020603050405020304" pitchFamily="18" charset="0"/>
                          <a:cs typeface="Times New Roman" panose="02020603050405020304" pitchFamily="18" charset="0"/>
                        </a:rPr>
                        <a:t> men {operational phase-40(permanent) &amp; construction phase-160(temporary)}</a:t>
                      </a:r>
                      <a:endParaRPr lang="en-US" sz="1800"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r h="370178">
                <a:tc>
                  <a:txBody>
                    <a:bodyPr vert="horz" wrap="square"/>
                    <a:lstStyle/>
                    <a:p>
                      <a:pPr marL="0" marR="0" algn="l">
                        <a:lnSpc>
                          <a:spcPct val="115000"/>
                        </a:lnSpc>
                        <a:spcBef>
                          <a:spcPct val="0"/>
                        </a:spcBef>
                        <a:spcAft>
                          <a:spcPct val="0"/>
                        </a:spcAft>
                      </a:pPr>
                      <a:r>
                        <a:rPr lang="en-GB" sz="1800" b="1" spc="20" smtClean="0">
                          <a:effectLst/>
                          <a:latin typeface="Cambria" panose="02040503050406030204" pitchFamily="18" charset="0"/>
                        </a:rPr>
                        <a:t>Estimated Project Cost</a:t>
                      </a:r>
                      <a:endParaRPr lang="en-US" sz="1800" b="1"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marL="0" marR="0" algn="l">
                        <a:lnSpc>
                          <a:spcPct val="115000"/>
                        </a:lnSpc>
                        <a:spcBef>
                          <a:spcPct val="0"/>
                        </a:spcBef>
                        <a:spcAft>
                          <a:spcPct val="0"/>
                        </a:spcAft>
                      </a:pPr>
                      <a:r>
                        <a:rPr lang="en-GB" sz="1800" spc="20">
                          <a:effectLst/>
                          <a:latin typeface="Cambria" panose="02040503050406030204" pitchFamily="18" charset="0"/>
                        </a:rPr>
                        <a:t>Average </a:t>
                      </a:r>
                      <a:r>
                        <a:rPr lang="en-GB" sz="1800" spc="20" smtClean="0">
                          <a:effectLst/>
                          <a:latin typeface="Cambria" panose="02040503050406030204" pitchFamily="18" charset="0"/>
                        </a:rPr>
                        <a:t>cost of the project be Rs. 20 Crores</a:t>
                      </a:r>
                      <a:endParaRPr lang="en-US" sz="1800"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r h="621174">
                <a:tc>
                  <a:txBody>
                    <a:bodyPr vert="horz" wrap="square"/>
                    <a:lstStyle/>
                    <a:p>
                      <a:pPr marL="0" marR="0" algn="l">
                        <a:lnSpc>
                          <a:spcPct val="115000"/>
                        </a:lnSpc>
                        <a:spcBef>
                          <a:spcPct val="0"/>
                        </a:spcBef>
                        <a:spcAft>
                          <a:spcPct val="0"/>
                        </a:spcAft>
                      </a:pPr>
                      <a:r>
                        <a:rPr lang="en-US" sz="1800" b="1" spc="20" smtClean="0">
                          <a:effectLst/>
                          <a:latin typeface="Cambria" panose="02040503050406030204" pitchFamily="18" charset="0"/>
                          <a:ea typeface="Times New Roman" panose="02020603050405020304" pitchFamily="18" charset="0"/>
                          <a:cs typeface="Times New Roman" panose="02020603050405020304" pitchFamily="18" charset="0"/>
                        </a:rPr>
                        <a:t>EMP Cost</a:t>
                      </a:r>
                      <a:endParaRPr lang="en-US" sz="1800" b="1"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marL="0" marR="0" algn="l">
                        <a:lnSpc>
                          <a:spcPct val="115000"/>
                        </a:lnSpc>
                        <a:spcBef>
                          <a:spcPct val="0"/>
                        </a:spcBef>
                        <a:spcAft>
                          <a:spcPct val="0"/>
                        </a:spcAft>
                      </a:pPr>
                      <a:r>
                        <a:rPr lang="en-US" sz="1800" spc="20" err="1" smtClean="0">
                          <a:effectLst/>
                          <a:latin typeface="Cambria" panose="02040503050406030204" pitchFamily="18" charset="0"/>
                          <a:ea typeface="Times New Roman" panose="02020603050405020304" pitchFamily="18" charset="0"/>
                          <a:cs typeface="Times New Roman" panose="02020603050405020304" pitchFamily="18" charset="0"/>
                        </a:rPr>
                        <a:t>Rs. 150 Lakhs (capital cost), Rs. 17 Lakhs /Yr (Recurring cost)</a:t>
                      </a:r>
                      <a:endParaRPr lang="en-US" sz="1800"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r h="348084">
                <a:tc>
                  <a:txBody>
                    <a:bodyPr vert="horz" wrap="square"/>
                    <a:lstStyle/>
                    <a:p>
                      <a:pPr marL="0" marR="0" algn="l">
                        <a:lnSpc>
                          <a:spcPct val="115000"/>
                        </a:lnSpc>
                        <a:spcBef>
                          <a:spcPts val="600"/>
                        </a:spcBef>
                        <a:spcAft>
                          <a:spcPct val="0"/>
                        </a:spcAft>
                      </a:pPr>
                      <a:r>
                        <a:rPr lang="en-US" sz="1800" b="1" spc="20" smtClean="0">
                          <a:effectLst/>
                          <a:latin typeface="Cambria" panose="02040503050406030204" pitchFamily="18" charset="0"/>
                          <a:ea typeface="Times New Roman" panose="02020603050405020304" pitchFamily="18" charset="0"/>
                          <a:cs typeface="Times New Roman" panose="02020603050405020304" pitchFamily="18" charset="0"/>
                        </a:rPr>
                        <a:t>CER Cost</a:t>
                      </a:r>
                      <a:endParaRPr lang="en-US" sz="1800" b="1"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marL="0" marR="0" algn="l">
                        <a:lnSpc>
                          <a:spcPct val="115000"/>
                        </a:lnSpc>
                        <a:spcBef>
                          <a:spcPct val="0"/>
                        </a:spcBef>
                        <a:spcAft>
                          <a:spcPct val="0"/>
                        </a:spcAft>
                      </a:pPr>
                      <a:r>
                        <a:rPr lang="en-US" sz="1800" spc="20" err="1" smtClean="0">
                          <a:effectLst/>
                          <a:latin typeface="Cambria" panose="02040503050406030204" pitchFamily="18" charset="0"/>
                          <a:ea typeface="Times New Roman" panose="02020603050405020304" pitchFamily="18" charset="0"/>
                          <a:cs typeface="Times New Roman" panose="02020603050405020304" pitchFamily="18" charset="0"/>
                        </a:rPr>
                        <a:t>Rs. 40 Lakhs</a:t>
                      </a:r>
                      <a:endParaRPr lang="en-US" sz="1800" spc="2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bl>
          </a:graphicData>
        </a:graphic>
      </p:graphicFrame>
      <p:sp>
        <p:nvSpPr>
          <p:cNvPr id="8" name="Rectangle 7"/>
          <p:cNvSpPr/>
          <p:nvPr/>
        </p:nvSpPr>
        <p:spPr>
          <a:xfrm>
            <a:off x="0" y="464"/>
            <a:ext cx="12192000" cy="477054"/>
          </a:xfrm>
          <a:prstGeom prst="rect">
            <a:avLst/>
          </a:prstGeom>
          <a:solidFill>
            <a:schemeClr val="accent2">
              <a:lumMod val="75000"/>
            </a:schemeClr>
          </a:solidFill>
        </p:spPr>
        <p:txBody>
          <a:bodyPr wrap="square" anchor="ctr">
            <a:spAutoFit/>
          </a:bodyPr>
          <a:lstStyle/>
          <a:p>
            <a:pPr algn="ctr"/>
            <a:r>
              <a:rPr lang="en-US" sz="2500" b="1" i="0" smtClean="0">
                <a:solidFill>
                  <a:schemeClr val="bg1"/>
                </a:solidFill>
                <a:latin typeface="Cambria" panose="02040503050406030204" pitchFamily="18" charset="0"/>
                <a:ea typeface="+mn-ea"/>
                <a:cs typeface="Arial" pitchFamily="34" charset="0"/>
              </a:rPr>
              <a:t>INTRODUCTION OF THE PROJECT</a:t>
            </a:r>
            <a:endParaRPr lang="en-US" sz="2500" b="1" i="0">
              <a:solidFill>
                <a:schemeClr val="bg1"/>
              </a:solidFill>
              <a:latin typeface="Cambria" panose="02040503050406030204" pitchFamily="18" charset="0"/>
              <a:ea typeface="+mn-ea"/>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2"/>
            <a:ext cx="1828800" cy="465607"/>
          </a:xfrm>
          <a:prstGeom prst="rect">
            <a:avLst/>
          </a:prstGeom>
        </p:spPr>
      </p:pic>
    </p:spTree>
    <p:extLst>
      <p:ext uri="{BB962C8B-B14F-4D97-AF65-F5344CB8AC3E}">
        <p14:creationId xmlns:p14="http://schemas.microsoft.com/office/powerpoint/2010/main" val="3810021376"/>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aphicFrame>
        <p:nvGraphicFramePr>
          <p:cNvPr id="3" name="Diagram 2"/>
          <p:cNvGraphicFramePr/>
          <p:nvPr>
            <p:extLst>
              <p:ext uri="{D42A27DB-BD31-4B8C-83A1-F6EECF244321}">
                <p14:modId xmlns:p14="http://schemas.microsoft.com/office/powerpoint/2010/main" val="1086697839"/>
              </p:ext>
            </p:extLst>
          </p:nvPr>
        </p:nvGraphicFramePr>
        <p:xfrm>
          <a:off x="2313905" y="3146612"/>
          <a:ext cx="9878095" cy="927847"/>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1390578459"/>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sp>
        <p:nvSpPr>
          <p:cNvPr id="3" name="TextBox 2"/>
          <p:cNvSpPr txBox="1"/>
          <p:nvPr/>
        </p:nvSpPr>
        <p:spPr>
          <a:xfrm>
            <a:off x="385763" y="734096"/>
            <a:ext cx="11458575" cy="5940088"/>
          </a:xfrm>
          <a:prstGeom prst="rect">
            <a:avLst/>
          </a:prstGeom>
          <a:noFill/>
        </p:spPr>
        <p:txBody>
          <a:bodyPr wrap="square" rtlCol="0">
            <a:spAutoFit/>
          </a:bodyPr>
          <a:lstStyle/>
          <a:p>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ToR-1: </a:t>
            </a:r>
            <a: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Executive </a:t>
            </a:r>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Summary.</a:t>
            </a:r>
          </a:p>
          <a:p>
            <a:r>
              <a:rPr lang="en-US" sz="2000" b="1" smtClean="0">
                <a:solidFill>
                  <a:schemeClr val="accent5">
                    <a:lumMod val="75000"/>
                  </a:schemeClr>
                </a:solidFill>
                <a:latin typeface="Cambria" panose="02040503050406030204" pitchFamily="18" charset="0"/>
              </a:rPr>
              <a:t>Compliance: </a:t>
            </a:r>
            <a:r>
              <a:rPr lang="en-US" sz="2000" smtClean="0">
                <a:latin typeface="Cambria" panose="02040503050406030204" pitchFamily="18" charset="0"/>
              </a:rPr>
              <a:t>Complied</a:t>
            </a:r>
          </a:p>
          <a:p>
            <a:endParaRPr lang="en-US" sz="2000" b="1">
              <a:latin typeface="Cambria" panose="02040503050406030204" pitchFamily="18" charset="0"/>
            </a:endParaRPr>
          </a:p>
          <a:p>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ToR-2</a:t>
            </a:r>
            <a: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a:t>
            </a:r>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Introduction </a:t>
            </a:r>
          </a:p>
          <a:p>
            <a:pPr marL="514350" indent="-514350">
              <a:buFont typeface="+mj-lt"/>
              <a:buAutoNum type="romanUcPeriod"/>
            </a:pPr>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Details </a:t>
            </a:r>
            <a: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of the EIA Consultant including NABET accreditation</a:t>
            </a:r>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pPr marL="514350" indent="-514350">
              <a:buFont typeface="+mj-lt"/>
              <a:buAutoNum type="romanUcPeriod"/>
            </a:pPr>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Information about the project proponent.</a:t>
            </a:r>
          </a:p>
          <a:p>
            <a:pPr marL="514350" indent="-514350">
              <a:buFont typeface="+mj-lt"/>
              <a:buAutoNum type="romanUcPeriod"/>
            </a:pPr>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Importance and benefits of the project.</a:t>
            </a:r>
          </a:p>
          <a:p>
            <a:r>
              <a:rPr lang="en-US" sz="2000" b="1" smtClean="0">
                <a:solidFill>
                  <a:schemeClr val="accent5">
                    <a:lumMod val="75000"/>
                  </a:schemeClr>
                </a:solidFill>
                <a:latin typeface="Cambria" panose="02040503050406030204" pitchFamily="18" charset="0"/>
              </a:rPr>
              <a:t>Compliance: </a:t>
            </a:r>
          </a:p>
          <a:p>
            <a:pPr marL="514350" indent="-514350">
              <a:buFont typeface="+mj-lt"/>
              <a:buAutoNum type="romanUcPeriod"/>
            </a:pPr>
            <a:r>
              <a:rPr lang="en-US" sz="2000" smtClean="0">
                <a:latin typeface="Cambria" panose="02040503050406030204" pitchFamily="18" charset="0"/>
                <a:ea typeface="Times New Roman" panose="02020603050405020304" pitchFamily="18" charset="0"/>
                <a:cs typeface="Calibri" panose="020f0502020204030204" pitchFamily="34" charset="0"/>
              </a:rPr>
              <a:t>Mantec </a:t>
            </a:r>
            <a:r>
              <a:rPr lang="en-US" sz="2000">
                <a:latin typeface="Cambria" panose="02040503050406030204" pitchFamily="18" charset="0"/>
                <a:ea typeface="Times New Roman" panose="02020603050405020304" pitchFamily="18" charset="0"/>
                <a:cs typeface="Calibri" panose="020f0502020204030204" pitchFamily="34" charset="0"/>
              </a:rPr>
              <a:t>Consultants Pvt. Ltd, is an accredited organization by Quality Council of India/NABET certificate no. </a:t>
            </a:r>
            <a:r>
              <a:rPr lang="en-US" sz="2000" i="1">
                <a:latin typeface="Cambria" panose="02040503050406030204" pitchFamily="18" charset="0"/>
                <a:ea typeface="Times New Roman" panose="02020603050405020304" pitchFamily="18" charset="0"/>
                <a:cs typeface="Calibri" panose="020f0502020204030204" pitchFamily="34" charset="0"/>
              </a:rPr>
              <a:t>NABET/EIA/23-26/RA 0305_ Rev. 01</a:t>
            </a:r>
            <a:r>
              <a:rPr lang="en-US" sz="2000">
                <a:latin typeface="Cambria" panose="02040503050406030204" pitchFamily="18" charset="0"/>
                <a:ea typeface="Times New Roman" panose="02020603050405020304" pitchFamily="18" charset="0"/>
                <a:cs typeface="Calibri" panose="020f0502020204030204" pitchFamily="34" charset="0"/>
              </a:rPr>
              <a:t> dated January 31,2024 valid up to April 20, 2026</a:t>
            </a:r>
            <a:r>
              <a:rPr lang="en-US" sz="2000" smtClean="0">
                <a:latin typeface="Cambria" panose="02040503050406030204" pitchFamily="18" charset="0"/>
                <a:ea typeface="Times New Roman" panose="02020603050405020304" pitchFamily="18" charset="0"/>
                <a:cs typeface="Calibri" panose="020f0502020204030204" pitchFamily="34" charset="0"/>
              </a:rPr>
              <a:t>.</a:t>
            </a:r>
          </a:p>
          <a:p>
            <a:pPr marL="514350" indent="-514350">
              <a:buFont typeface="+mj-lt"/>
              <a:buAutoNum type="romanUcPeriod"/>
            </a:pPr>
            <a:r>
              <a:rPr lang="en-US" sz="2000" smtClean="0">
                <a:latin typeface="Cambria" panose="02040503050406030204" pitchFamily="18" charset="0"/>
                <a:ea typeface="Times New Roman" panose="02020603050405020304" pitchFamily="18" charset="0"/>
                <a:cs typeface="Calibri" panose="020f0502020204030204" pitchFamily="34" charset="0"/>
              </a:rPr>
              <a:t>Applicant</a:t>
            </a:r>
            <a:r>
              <a:rPr lang="en-US" sz="2000">
                <a:latin typeface="Cambria" panose="02040503050406030204" pitchFamily="18" charset="0"/>
                <a:ea typeface="Times New Roman" panose="02020603050405020304" pitchFamily="18" charset="0"/>
                <a:cs typeface="Calibri" panose="020f0502020204030204" pitchFamily="34" charset="0"/>
              </a:rPr>
              <a:t>: Mr. Raman Arora (Owner)</a:t>
            </a:r>
          </a:p>
          <a:p>
            <a:pPr lvl="3"/>
            <a:r>
              <a:rPr lang="en-US" sz="2000">
                <a:latin typeface="Cambria" panose="02040503050406030204" pitchFamily="18" charset="0"/>
                <a:ea typeface="Times New Roman" panose="02020603050405020304" pitchFamily="18" charset="0"/>
                <a:cs typeface="Calibri" panose="020f0502020204030204" pitchFamily="34" charset="0"/>
              </a:rPr>
              <a:t>Regd. Office: M/s Detergeo Chem (East) Private Limited, A-29, Block B1 Ext. Mohan Co-op. Industrial Estate, New delhi-1110044</a:t>
            </a:r>
          </a:p>
          <a:p>
            <a:pPr lvl="3"/>
            <a:r>
              <a:rPr lang="en-US" sz="2000" smtClean="0">
                <a:latin typeface="Cambria" panose="02040503050406030204" pitchFamily="18" charset="0"/>
                <a:ea typeface="Times New Roman" panose="02020603050405020304" pitchFamily="18" charset="0"/>
                <a:cs typeface="Calibri" panose="020f0502020204030204" pitchFamily="34" charset="0"/>
              </a:rPr>
              <a:t>Mobile </a:t>
            </a:r>
            <a:r>
              <a:rPr lang="en-US" sz="2000">
                <a:latin typeface="Cambria" panose="02040503050406030204" pitchFamily="18" charset="0"/>
                <a:ea typeface="Times New Roman" panose="02020603050405020304" pitchFamily="18" charset="0"/>
                <a:cs typeface="Calibri" panose="020f0502020204030204" pitchFamily="34" charset="0"/>
              </a:rPr>
              <a:t>no: +91-9999696943</a:t>
            </a:r>
          </a:p>
          <a:p>
            <a:pPr lvl="3"/>
            <a:r>
              <a:rPr lang="en-US" sz="2000" smtClean="0">
                <a:latin typeface="Cambria" panose="02040503050406030204" pitchFamily="18" charset="0"/>
                <a:ea typeface="Times New Roman" panose="02020603050405020304" pitchFamily="18" charset="0"/>
                <a:cs typeface="Calibri" panose="020f0502020204030204" pitchFamily="34" charset="0"/>
              </a:rPr>
              <a:t>Mail </a:t>
            </a:r>
            <a:r>
              <a:rPr lang="en-US" sz="2000">
                <a:latin typeface="Cambria" panose="02040503050406030204" pitchFamily="18" charset="0"/>
                <a:ea typeface="Times New Roman" panose="02020603050405020304" pitchFamily="18" charset="0"/>
                <a:cs typeface="Calibri" panose="020f0502020204030204" pitchFamily="34" charset="0"/>
              </a:rPr>
              <a:t>id: </a:t>
            </a:r>
            <a:r>
              <a:rPr lang="en-US" sz="2000" smtClean="0">
                <a:latin typeface="Cambria" panose="02040503050406030204" pitchFamily="18" charset="0"/>
                <a:ea typeface="Times New Roman" panose="02020603050405020304" pitchFamily="18" charset="0"/>
                <a:cs typeface="Calibri" panose="020f0502020204030204" pitchFamily="34" charset="0"/>
                <a:hlinkClick r:id="rId2"/>
              </a:rPr>
              <a:t>raman@newindiachem.com</a:t>
            </a:r>
            <a:r>
              <a:rPr lang="en-US" sz="2000" smtClean="0">
                <a:latin typeface="Cambria" panose="02040503050406030204" pitchFamily="18" charset="0"/>
                <a:ea typeface="Times New Roman" panose="02020603050405020304" pitchFamily="18" charset="0"/>
                <a:cs typeface="Calibri" panose="020f0502020204030204" pitchFamily="34" charset="0"/>
              </a:rPr>
              <a:t>.</a:t>
            </a:r>
          </a:p>
          <a:p>
            <a:pPr marL="514350" indent="-514350">
              <a:buFont typeface="+mj-lt"/>
              <a:buAutoNum type="romanUcPeriod"/>
            </a:pPr>
            <a:r>
              <a:rPr lang="en-US" sz="2000" smtClean="0">
                <a:latin typeface="Cambria" panose="02040503050406030204" pitchFamily="18" charset="0"/>
                <a:ea typeface="Times New Roman" panose="02020603050405020304" pitchFamily="18" charset="0"/>
                <a:cs typeface="Calibri" panose="020f0502020204030204" pitchFamily="34" charset="0"/>
              </a:rPr>
              <a:t>The </a:t>
            </a:r>
            <a:r>
              <a:rPr lang="en-US" sz="2000">
                <a:latin typeface="Cambria" panose="02040503050406030204" pitchFamily="18" charset="0"/>
                <a:ea typeface="Times New Roman" panose="02020603050405020304" pitchFamily="18" charset="0"/>
                <a:cs typeface="Calibri" panose="020f0502020204030204" pitchFamily="34" charset="0"/>
              </a:rPr>
              <a:t>project shall generate direct and indirect employement for </a:t>
            </a:r>
            <a:r>
              <a:rPr lang="en-US" sz="2000" b="1">
                <a:latin typeface="Cambria" panose="02040503050406030204" pitchFamily="18" charset="0"/>
                <a:ea typeface="Times New Roman" panose="02020603050405020304" pitchFamily="18" charset="0"/>
                <a:cs typeface="Calibri" panose="020f0502020204030204" pitchFamily="34" charset="0"/>
              </a:rPr>
              <a:t>about 200 people</a:t>
            </a:r>
            <a:r>
              <a:rPr lang="en-US" sz="2000">
                <a:latin typeface="Cambria" panose="02040503050406030204" pitchFamily="18" charset="0"/>
                <a:ea typeface="Times New Roman" panose="02020603050405020304" pitchFamily="18" charset="0"/>
                <a:cs typeface="Calibri" panose="020f0502020204030204" pitchFamily="34" charset="0"/>
              </a:rPr>
              <a:t>.</a:t>
            </a:r>
          </a:p>
          <a:p>
            <a:pPr lvl="1"/>
            <a:r>
              <a:rPr lang="en-US" sz="2000" b="1">
                <a:latin typeface="Cambria" panose="02040503050406030204" pitchFamily="18" charset="0"/>
                <a:ea typeface="Times New Roman" panose="02020603050405020304" pitchFamily="18" charset="0"/>
                <a:cs typeface="Calibri" panose="020f0502020204030204" pitchFamily="34" charset="0"/>
              </a:rPr>
              <a:t>CER budget of Rs. 40.0 Lakhs </a:t>
            </a:r>
            <a:r>
              <a:rPr lang="en-US" sz="2000">
                <a:latin typeface="Cambria" panose="02040503050406030204" pitchFamily="18" charset="0"/>
                <a:ea typeface="Times New Roman" panose="02020603050405020304" pitchFamily="18" charset="0"/>
                <a:cs typeface="Calibri" panose="020f0502020204030204" pitchFamily="34" charset="0"/>
              </a:rPr>
              <a:t>will be utilized under the consultation of the sarpanch/gram Pradhan of nearby village (Kulepairi) &amp; in consultation with the District </a:t>
            </a:r>
            <a:r>
              <a:rPr lang="en-US" sz="2000" smtClean="0">
                <a:latin typeface="Cambria" panose="02040503050406030204" pitchFamily="18" charset="0"/>
                <a:ea typeface="Times New Roman" panose="02020603050405020304" pitchFamily="18" charset="0"/>
                <a:cs typeface="Calibri" panose="020f0502020204030204" pitchFamily="34" charset="0"/>
              </a:rPr>
              <a:t>Administration.</a:t>
            </a:r>
            <a:endParaRPr lang="en-US" sz="2000">
              <a:latin typeface="Cambria" panose="02040503050406030204" pitchFamily="18" charset="0"/>
              <a:ea typeface="Times New Roman" panose="02020603050405020304" pitchFamily="18"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927914700"/>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534955"/>
            <a:ext cx="12192000" cy="2031325"/>
          </a:xfrm>
          <a:prstGeom prst="rect">
            <a:avLst/>
          </a:prstGeom>
        </p:spPr>
        <p:txBody>
          <a:bodyPr wrap="square">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ToR-3: Project Description.</a:t>
            </a:r>
          </a:p>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 Cost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of project and time of completion</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pPr marL="1371600" indent="-1371600" algn="just"/>
            <a:r>
              <a:rPr lang="en-US" b="1" smtClean="0">
                <a:solidFill>
                  <a:schemeClr val="accent5">
                    <a:lumMod val="75000"/>
                  </a:schemeClr>
                </a:solidFill>
                <a:latin typeface="Cambria" panose="02040503050406030204" pitchFamily="18" charset="0"/>
              </a:rPr>
              <a:t>Compliance: </a:t>
            </a:r>
            <a:r>
              <a:rPr lang="en-US" smtClean="0">
                <a:latin typeface="Cambria" panose="02040503050406030204" pitchFamily="18" charset="0"/>
              </a:rPr>
              <a:t>Capital </a:t>
            </a:r>
            <a:r>
              <a:rPr lang="en-US">
                <a:latin typeface="Cambria" panose="02040503050406030204" pitchFamily="18" charset="0"/>
              </a:rPr>
              <a:t>Cost of the Project- Rs. 20 </a:t>
            </a:r>
            <a:r>
              <a:rPr lang="en-US" smtClean="0">
                <a:latin typeface="Cambria" panose="02040503050406030204" pitchFamily="18" charset="0"/>
              </a:rPr>
              <a:t>Crores . The </a:t>
            </a:r>
            <a:r>
              <a:rPr lang="en-US">
                <a:latin typeface="Cambria" panose="02040503050406030204" pitchFamily="18" charset="0"/>
              </a:rPr>
              <a:t>proposed project will be executed within 12 months after grant of Environment Clearance and other Statuary clearance</a:t>
            </a:r>
            <a:r>
              <a:rPr lang="en-US" smtClean="0">
                <a:latin typeface="Cambria" panose="02040503050406030204" pitchFamily="18" charset="0"/>
              </a:rPr>
              <a:t>.</a:t>
            </a:r>
            <a:endParaRPr lang="en-US" b="1" smtClean="0">
              <a:latin typeface="Cambria" panose="02040503050406030204" pitchFamily="18" charset="0"/>
            </a:endParaRPr>
          </a:p>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Products with capacities for the proposed project</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a:solidFill>
                  <a:schemeClr val="accent5">
                    <a:lumMod val="75000"/>
                  </a:schemeClr>
                </a:solidFill>
                <a:latin typeface="Cambria" panose="02040503050406030204" pitchFamily="18" charset="0"/>
              </a:rPr>
              <a:t>Compliance</a:t>
            </a:r>
            <a:r>
              <a:rPr lang="en-US" b="1" smtClean="0">
                <a:solidFill>
                  <a:schemeClr val="accent5">
                    <a:lumMod val="75000"/>
                  </a:schemeClr>
                </a:solidFill>
                <a:latin typeface="Cambria" panose="02040503050406030204" pitchFamily="18" charset="0"/>
              </a:rPr>
              <a:t>: </a:t>
            </a:r>
            <a:r>
              <a:rPr lang="en-US">
                <a:latin typeface="Cambria" panose="02040503050406030204" pitchFamily="18" charset="0"/>
              </a:rPr>
              <a:t>The proposed project is for the manufacturing of natural and synthetic chemical surfactants of 82400 </a:t>
            </a:r>
            <a:r>
              <a:rPr lang="en-US" smtClean="0">
                <a:latin typeface="Cambria" panose="02040503050406030204" pitchFamily="18" charset="0"/>
              </a:rPr>
              <a:t>MTPA.</a:t>
            </a:r>
            <a:endParaRPr lang="en-US">
              <a:latin typeface="Cambria" panose="02040503050406030204" pitchFamily="18" charset="0"/>
            </a:endParaRPr>
          </a:p>
          <a:p>
            <a:endPar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endParaRPr>
          </a:p>
        </p:txBody>
      </p:sp>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47187366"/>
              </p:ext>
            </p:extLst>
          </p:nvPr>
        </p:nvGraphicFramePr>
        <p:xfrm>
          <a:off x="1467409" y="2307231"/>
          <a:ext cx="10419791" cy="4584874"/>
        </p:xfrm>
        <a:graphic>
          <a:graphicData uri="http://schemas.openxmlformats.org/drawingml/2006/table">
            <a:tbl>
              <a:tblPr firstRow="1" firstCol="1" bandRow="1">
                <a:tableStyleId>{5C22544A-7EE6-4342-B048-85BDC9FD1C3A}</a:tableStyleId>
              </a:tblPr>
              <a:tblGrid>
                <a:gridCol w="732927"/>
                <a:gridCol w="4501866"/>
                <a:gridCol w="3345424"/>
                <a:gridCol w="1839574"/>
              </a:tblGrid>
              <a:tr h="445532">
                <a:tc>
                  <a:txBody>
                    <a:bodyPr vert="horz" wrap="square"/>
                    <a:lstStyle/>
                    <a:p>
                      <a:pPr marL="0" marR="0" algn="ctr">
                        <a:lnSpc>
                          <a:spcPct val="115000"/>
                        </a:lnSpc>
                        <a:spcBef>
                          <a:spcPct val="0"/>
                        </a:spcBef>
                        <a:spcAft>
                          <a:spcPct val="0"/>
                        </a:spcAft>
                      </a:pPr>
                      <a:r>
                        <a:rPr lang="en-US" sz="1700">
                          <a:effectLst/>
                          <a:latin typeface="Cambria" panose="02040503050406030204" pitchFamily="18" charset="0"/>
                        </a:rPr>
                        <a:t>S. </a:t>
                      </a:r>
                      <a:r>
                        <a:rPr lang="en-US" sz="1700" smtClean="0">
                          <a:effectLst/>
                          <a:latin typeface="Cambria" panose="02040503050406030204" pitchFamily="18" charset="0"/>
                        </a:rPr>
                        <a:t>No.</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700">
                          <a:effectLst/>
                          <a:latin typeface="Cambria" panose="02040503050406030204" pitchFamily="18" charset="0"/>
                        </a:rPr>
                        <a:t>Product Name</a:t>
                      </a:r>
                      <a:endParaRPr lang="en-US" sz="1700">
                        <a:effectLst/>
                        <a:latin typeface="Cambria" panose="02040503050406030204" pitchFamily="18" charset="0"/>
                        <a:ea typeface="Times New Roman" panose="02020603050405020304" pitchFamily="18" charset="0"/>
                      </a:endParaRPr>
                    </a:p>
                  </a:txBody>
                  <a:tcPr marL="56253" marR="56253"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700">
                          <a:effectLst/>
                          <a:latin typeface="Cambria" panose="02040503050406030204" pitchFamily="18" charset="0"/>
                        </a:rPr>
                        <a:t>Proposed Manufacturing Capacity (MTA)</a:t>
                      </a:r>
                      <a:endParaRPr lang="en-US" sz="1700">
                        <a:effectLst/>
                        <a:latin typeface="Cambria" panose="02040503050406030204" pitchFamily="18" charset="0"/>
                        <a:ea typeface="Times New Roman" panose="02020603050405020304" pitchFamily="18" charset="0"/>
                      </a:endParaRPr>
                    </a:p>
                  </a:txBody>
                  <a:tcPr marL="56253" marR="56253"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700">
                          <a:effectLst/>
                          <a:latin typeface="Cambria" panose="02040503050406030204" pitchFamily="18" charset="0"/>
                        </a:rPr>
                        <a:t>Mode of Transport</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22685">
                <a:tc>
                  <a:txBody>
                    <a:bodyPr vert="horz" wrap="square"/>
                    <a:lstStyle/>
                    <a:p>
                      <a:pPr marL="0" marR="0" lvl="0" indent="0" algn="ctr">
                        <a:lnSpc>
                          <a:spcPct val="115000"/>
                        </a:lnSpc>
                        <a:spcBef>
                          <a:spcPct val="0"/>
                        </a:spcBef>
                        <a:spcAft>
                          <a:spcPct val="0"/>
                        </a:spcAft>
                        <a:buFont typeface="+mj-lt"/>
                        <a:buNone/>
                      </a:pPr>
                      <a:r>
                        <a:rPr lang="en-US" sz="1700" smtClean="0">
                          <a:effectLst/>
                          <a:latin typeface="Cambria" panose="02040503050406030204" pitchFamily="18" charset="0"/>
                          <a:ea typeface="Times New Roman" panose="02020603050405020304" pitchFamily="18" charset="0"/>
                        </a:rPr>
                        <a:t>1.</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Linear Alkyl Benzene Sulphonic Acid 96%</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12,000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MS Tanker</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tcPr>
                </a:tc>
              </a:tr>
              <a:tr h="314325">
                <a:tc>
                  <a:txBody>
                    <a:bodyPr vert="horz" wrap="square"/>
                    <a:lstStyle/>
                    <a:p>
                      <a:pPr marL="0" marR="0" lvl="0" indent="0" algn="ctr">
                        <a:lnSpc>
                          <a:spcPct val="115000"/>
                        </a:lnSpc>
                        <a:spcBef>
                          <a:spcPct val="0"/>
                        </a:spcBef>
                        <a:spcAft>
                          <a:spcPct val="0"/>
                        </a:spcAft>
                        <a:buFont typeface="+mj-lt"/>
                        <a:buNone/>
                      </a:pPr>
                      <a:r>
                        <a:rPr lang="en-US" sz="1700" smtClean="0">
                          <a:effectLst/>
                          <a:latin typeface="Cambria" panose="02040503050406030204" pitchFamily="18" charset="0"/>
                          <a:ea typeface="Times New Roman" panose="02020603050405020304" pitchFamily="18" charset="0"/>
                        </a:rPr>
                        <a:t>2.</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Linear Alkyl Benzene Sulphonic Acid 90%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12,000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MS Tanker</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tcPr>
                </a:tc>
              </a:tr>
              <a:tr h="287097">
                <a:tc>
                  <a:txBody>
                    <a:bodyPr vert="horz" wrap="square"/>
                    <a:lstStyle/>
                    <a:p>
                      <a:pPr marL="0" marR="0" lvl="0" indent="0" algn="ctr">
                        <a:lnSpc>
                          <a:spcPct val="115000"/>
                        </a:lnSpc>
                        <a:spcBef>
                          <a:spcPct val="0"/>
                        </a:spcBef>
                        <a:spcAft>
                          <a:spcPct val="0"/>
                        </a:spcAft>
                        <a:buFont typeface="+mj-lt"/>
                        <a:buNone/>
                      </a:pPr>
                      <a:r>
                        <a:rPr lang="en-US" sz="1700" smtClean="0">
                          <a:effectLst/>
                          <a:latin typeface="Cambria" panose="02040503050406030204" pitchFamily="18" charset="0"/>
                          <a:ea typeface="Times New Roman" panose="02020603050405020304" pitchFamily="18" charset="0"/>
                        </a:rPr>
                        <a:t>3.</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Alpha Olefin Sulphonate</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1,000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SS Tanker</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tcPr>
                </a:tc>
              </a:tr>
              <a:tr h="287097">
                <a:tc>
                  <a:txBody>
                    <a:bodyPr vert="horz" wrap="square"/>
                    <a:lstStyle/>
                    <a:p>
                      <a:pPr marL="0" marR="0" lvl="0" indent="0" algn="ctr">
                        <a:lnSpc>
                          <a:spcPct val="115000"/>
                        </a:lnSpc>
                        <a:spcBef>
                          <a:spcPct val="0"/>
                        </a:spcBef>
                        <a:spcAft>
                          <a:spcPct val="0"/>
                        </a:spcAft>
                        <a:buFont typeface="+mj-lt"/>
                        <a:buNone/>
                      </a:pPr>
                      <a:r>
                        <a:rPr lang="en-US" sz="1700" smtClean="0">
                          <a:effectLst/>
                          <a:latin typeface="Cambria" panose="02040503050406030204" pitchFamily="18" charset="0"/>
                          <a:ea typeface="Times New Roman" panose="02020603050405020304" pitchFamily="18" charset="0"/>
                        </a:rPr>
                        <a:t>4.</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Sodium Lauryl Ether Sulphate</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24,000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SS Tanker</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tcPr>
                </a:tc>
              </a:tr>
              <a:tr h="287097">
                <a:tc>
                  <a:txBody>
                    <a:bodyPr vert="horz" wrap="square"/>
                    <a:lstStyle/>
                    <a:p>
                      <a:pPr marL="0" marR="0" lvl="0" indent="0" algn="ctr">
                        <a:lnSpc>
                          <a:spcPct val="115000"/>
                        </a:lnSpc>
                        <a:spcBef>
                          <a:spcPct val="0"/>
                        </a:spcBef>
                        <a:spcAft>
                          <a:spcPct val="0"/>
                        </a:spcAft>
                        <a:buFont typeface="+mj-lt"/>
                        <a:buNone/>
                      </a:pPr>
                      <a:r>
                        <a:rPr lang="en-US" sz="1700" smtClean="0">
                          <a:effectLst/>
                          <a:latin typeface="Cambria" panose="02040503050406030204" pitchFamily="18" charset="0"/>
                          <a:ea typeface="Times New Roman" panose="02020603050405020304" pitchFamily="18" charset="0"/>
                        </a:rPr>
                        <a:t>5.</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Sodium Lauryl Sulphate</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6,000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SS Tanker</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tcPr>
                </a:tc>
              </a:tr>
              <a:tr h="287097">
                <a:tc>
                  <a:txBody>
                    <a:bodyPr vert="horz" wrap="square"/>
                    <a:lstStyle/>
                    <a:p>
                      <a:pPr marL="0" marR="0" lvl="0" indent="0" algn="ctr">
                        <a:lnSpc>
                          <a:spcPct val="115000"/>
                        </a:lnSpc>
                        <a:spcBef>
                          <a:spcPct val="0"/>
                        </a:spcBef>
                        <a:spcAft>
                          <a:spcPct val="0"/>
                        </a:spcAft>
                        <a:buFont typeface="+mj-lt"/>
                        <a:buNone/>
                      </a:pPr>
                      <a:r>
                        <a:rPr lang="en-US" sz="1700" smtClean="0">
                          <a:effectLst/>
                          <a:latin typeface="Cambria" panose="02040503050406030204" pitchFamily="18" charset="0"/>
                          <a:ea typeface="Times New Roman" panose="02020603050405020304" pitchFamily="18" charset="0"/>
                        </a:rPr>
                        <a:t>6.</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700" err="1">
                          <a:effectLst/>
                          <a:latin typeface="Cambria" panose="02040503050406030204" pitchFamily="18" charset="0"/>
                        </a:rPr>
                        <a:t>Cocoamidopropyl Betaine</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3,000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Truck</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tcPr>
                </a:tc>
              </a:tr>
              <a:tr h="287097">
                <a:tc>
                  <a:txBody>
                    <a:bodyPr vert="horz" wrap="square"/>
                    <a:lstStyle/>
                    <a:p>
                      <a:pPr marL="0" marR="0" lvl="0" indent="0" algn="ctr">
                        <a:lnSpc>
                          <a:spcPct val="115000"/>
                        </a:lnSpc>
                        <a:spcBef>
                          <a:spcPct val="0"/>
                        </a:spcBef>
                        <a:spcAft>
                          <a:spcPct val="0"/>
                        </a:spcAft>
                        <a:buFont typeface="+mj-lt"/>
                        <a:buNone/>
                      </a:pPr>
                      <a:r>
                        <a:rPr lang="en-US" sz="1700" smtClean="0">
                          <a:effectLst/>
                          <a:latin typeface="Cambria" panose="02040503050406030204" pitchFamily="18" charset="0"/>
                          <a:ea typeface="Times New Roman" panose="02020603050405020304" pitchFamily="18" charset="0"/>
                        </a:rPr>
                        <a:t>7.</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700" err="1">
                          <a:effectLst/>
                          <a:latin typeface="Cambria" panose="02040503050406030204" pitchFamily="18" charset="0"/>
                        </a:rPr>
                        <a:t>Cocamide Monoethanolamide</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3,000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Truck</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tcPr>
                </a:tc>
              </a:tr>
              <a:tr h="287097">
                <a:tc>
                  <a:txBody>
                    <a:bodyPr vert="horz" wrap="square"/>
                    <a:lstStyle/>
                    <a:p>
                      <a:pPr marL="0" marR="0" lvl="0" indent="0" algn="ctr">
                        <a:lnSpc>
                          <a:spcPct val="115000"/>
                        </a:lnSpc>
                        <a:spcBef>
                          <a:spcPct val="0"/>
                        </a:spcBef>
                        <a:spcAft>
                          <a:spcPct val="0"/>
                        </a:spcAft>
                        <a:buFont typeface="+mj-lt"/>
                        <a:buNone/>
                      </a:pPr>
                      <a:r>
                        <a:rPr lang="en-US" sz="1700" smtClean="0">
                          <a:effectLst/>
                          <a:latin typeface="Cambria" panose="02040503050406030204" pitchFamily="18" charset="0"/>
                          <a:ea typeface="Times New Roman" panose="02020603050405020304" pitchFamily="18" charset="0"/>
                        </a:rPr>
                        <a:t>8.</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700" err="1">
                          <a:effectLst/>
                          <a:latin typeface="Cambria" panose="02040503050406030204" pitchFamily="18" charset="0"/>
                        </a:rPr>
                        <a:t>Cocamide Diethanolamide</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3,000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Truck</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tcPr>
                </a:tc>
              </a:tr>
              <a:tr h="287097">
                <a:tc>
                  <a:txBody>
                    <a:bodyPr vert="horz" wrap="square"/>
                    <a:lstStyle/>
                    <a:p>
                      <a:pPr marL="0" marR="0" lvl="0" indent="0" algn="ctr">
                        <a:lnSpc>
                          <a:spcPct val="115000"/>
                        </a:lnSpc>
                        <a:spcBef>
                          <a:spcPct val="0"/>
                        </a:spcBef>
                        <a:spcAft>
                          <a:spcPct val="0"/>
                        </a:spcAft>
                        <a:buFont typeface="+mj-lt"/>
                        <a:buNone/>
                      </a:pPr>
                      <a:r>
                        <a:rPr lang="en-US" sz="1700" smtClean="0">
                          <a:effectLst/>
                          <a:latin typeface="Cambria" panose="02040503050406030204" pitchFamily="18" charset="0"/>
                          <a:ea typeface="Times New Roman" panose="02020603050405020304" pitchFamily="18" charset="0"/>
                        </a:rPr>
                        <a:t>9.</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Ethylene Glycol Distearate</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3,000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Truck</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tcPr>
                </a:tc>
              </a:tr>
              <a:tr h="287097">
                <a:tc>
                  <a:txBody>
                    <a:bodyPr vert="horz" wrap="square"/>
                    <a:lstStyle/>
                    <a:p>
                      <a:pPr marL="0" marR="0" lvl="0" indent="0" algn="ctr">
                        <a:lnSpc>
                          <a:spcPct val="115000"/>
                        </a:lnSpc>
                        <a:spcBef>
                          <a:spcPct val="0"/>
                        </a:spcBef>
                        <a:spcAft>
                          <a:spcPct val="0"/>
                        </a:spcAft>
                        <a:buFont typeface="+mj-lt"/>
                        <a:buNone/>
                      </a:pPr>
                      <a:r>
                        <a:rPr lang="en-US" sz="1700" smtClean="0">
                          <a:effectLst/>
                          <a:latin typeface="Cambria" panose="02040503050406030204" pitchFamily="18" charset="0"/>
                          <a:ea typeface="Times New Roman" panose="02020603050405020304" pitchFamily="18" charset="0"/>
                        </a:rPr>
                        <a:t>10.</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Ethylene Glycol Monostearate</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3,000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Truck</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tcPr>
                </a:tc>
              </a:tr>
              <a:tr h="287097">
                <a:tc>
                  <a:txBody>
                    <a:bodyPr vert="horz" wrap="square"/>
                    <a:lstStyle/>
                    <a:p>
                      <a:pPr marL="0" marR="0" lvl="0" indent="0" algn="ctr">
                        <a:lnSpc>
                          <a:spcPct val="115000"/>
                        </a:lnSpc>
                        <a:spcBef>
                          <a:spcPct val="0"/>
                        </a:spcBef>
                        <a:spcAft>
                          <a:spcPct val="0"/>
                        </a:spcAft>
                        <a:buFont typeface="+mj-lt"/>
                        <a:buNone/>
                      </a:pPr>
                      <a:r>
                        <a:rPr lang="en-US" sz="1700" smtClean="0">
                          <a:effectLst/>
                          <a:latin typeface="Cambria" panose="02040503050406030204" pitchFamily="18" charset="0"/>
                          <a:ea typeface="Times New Roman" panose="02020603050405020304" pitchFamily="18" charset="0"/>
                        </a:rPr>
                        <a:t>11.</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Dilute Sulphuric Acid</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12,000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MS Tanker</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tcPr>
                </a:tc>
              </a:tr>
              <a:tr h="266278">
                <a:tc>
                  <a:txBody>
                    <a:bodyPr vert="horz" wrap="square"/>
                    <a:lstStyle/>
                    <a:p>
                      <a:pPr marL="0" marR="0" lvl="0" indent="0" algn="ctr">
                        <a:lnSpc>
                          <a:spcPct val="115000"/>
                        </a:lnSpc>
                        <a:spcBef>
                          <a:spcPct val="0"/>
                        </a:spcBef>
                        <a:spcAft>
                          <a:spcPct val="0"/>
                        </a:spcAft>
                        <a:buFont typeface="+mj-lt"/>
                        <a:buNone/>
                      </a:pPr>
                      <a:r>
                        <a:rPr lang="en-US" sz="1700" smtClean="0">
                          <a:effectLst/>
                          <a:latin typeface="Cambria" panose="02040503050406030204" pitchFamily="18" charset="0"/>
                          <a:ea typeface="Times New Roman" panose="02020603050405020304" pitchFamily="18" charset="0"/>
                        </a:rPr>
                        <a:t>12.</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Sodium Sulphate</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400</a:t>
                      </a:r>
                      <a:endParaRPr lang="en-US" sz="1700">
                        <a:effectLst/>
                        <a:latin typeface="Cambria" panose="02040503050406030204" pitchFamily="18" charset="0"/>
                        <a:ea typeface="Times New Roman" panose="02020603050405020304" pitchFamily="18" charset="0"/>
                      </a:endParaRPr>
                    </a:p>
                  </a:txBody>
                  <a:tcPr marL="56253" marR="56253" marT="0" marB="0" anchor="ctr"/>
                </a:tc>
                <a:tc>
                  <a:txBody>
                    <a:bodyPr vert="horz" wrap="square"/>
                    <a:lstStyle/>
                    <a:p>
                      <a:pPr marL="0" marR="0">
                        <a:lnSpc>
                          <a:spcPct val="115000"/>
                        </a:lnSpc>
                        <a:spcBef>
                          <a:spcPct val="0"/>
                        </a:spcBef>
                        <a:spcAft>
                          <a:spcPct val="0"/>
                        </a:spcAft>
                      </a:pPr>
                      <a:r>
                        <a:rPr lang="en-US" sz="1700">
                          <a:effectLst/>
                          <a:latin typeface="Cambria" panose="02040503050406030204" pitchFamily="18" charset="0"/>
                        </a:rPr>
                        <a:t> </a:t>
                      </a:r>
                      <a:r>
                        <a:rPr lang="en-US" sz="1700" smtClean="0">
                          <a:effectLst/>
                          <a:latin typeface="Cambria" panose="02040503050406030204" pitchFamily="18" charset="0"/>
                        </a:rPr>
                        <a:t>-</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tcPr>
                </a:tc>
              </a:tr>
              <a:tr h="372560">
                <a:tc gridSpan="2">
                  <a:txBody>
                    <a:bodyPr vert="horz" wrap="square"/>
                    <a:lstStyle/>
                    <a:p>
                      <a:pPr marL="0" marR="0" algn="ctr">
                        <a:lnSpc>
                          <a:spcPct val="115000"/>
                        </a:lnSpc>
                        <a:spcBef>
                          <a:spcPct val="0"/>
                        </a:spcBef>
                        <a:spcAft>
                          <a:spcPct val="0"/>
                        </a:spcAft>
                      </a:pPr>
                      <a:r>
                        <a:rPr lang="en-US" sz="1700">
                          <a:effectLst/>
                          <a:latin typeface="Cambria" panose="02040503050406030204" pitchFamily="18" charset="0"/>
                        </a:rPr>
                        <a:t>Total Capacity</a:t>
                      </a:r>
                      <a:endParaRPr lang="en-US" sz="1700">
                        <a:effectLst/>
                        <a:latin typeface="Cambria" panose="02040503050406030204" pitchFamily="18" charset="0"/>
                        <a:ea typeface="Times New Roman" panose="02020603050405020304" pitchFamily="18" charset="0"/>
                      </a:endParaRPr>
                    </a:p>
                  </a:txBody>
                  <a:tcPr marL="56253" marR="56253"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c gridSpan="2">
                  <a:txBody>
                    <a:bodyPr vert="horz" wrap="square"/>
                    <a:lstStyle/>
                    <a:p>
                      <a:pPr marL="0" marR="0" algn="l">
                        <a:lnSpc>
                          <a:spcPct val="115000"/>
                        </a:lnSpc>
                        <a:spcBef>
                          <a:spcPct val="0"/>
                        </a:spcBef>
                        <a:spcAft>
                          <a:spcPct val="0"/>
                        </a:spcAft>
                      </a:pPr>
                      <a:r>
                        <a:rPr lang="en-US" sz="1700">
                          <a:effectLst/>
                          <a:latin typeface="Cambria" panose="02040503050406030204" pitchFamily="18" charset="0"/>
                        </a:rPr>
                        <a:t>82,400</a:t>
                      </a:r>
                      <a:endParaRPr lang="en-US" sz="1700">
                        <a:effectLst/>
                        <a:latin typeface="Cambria" panose="02040503050406030204" pitchFamily="18" charset="0"/>
                        <a:ea typeface="Times New Roman" panose="02020603050405020304" pitchFamily="18" charset="0"/>
                      </a:endParaRPr>
                    </a:p>
                  </a:txBody>
                  <a:tcPr marL="56253" marR="56253"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r>
            </a:tbl>
          </a:graphicData>
        </a:graphic>
      </p:graphicFrame>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929699961"/>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534955"/>
            <a:ext cx="12192000" cy="2031325"/>
          </a:xfrm>
          <a:prstGeom prst="rect">
            <a:avLst/>
          </a:prstGeom>
        </p:spPr>
        <p:txBody>
          <a:bodyPr wrap="square">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ToR-3(III):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If expansion project, details of existing products with capacities and whether adequate land is available for expansion, reference of earlier EC if any</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a:solidFill>
                  <a:schemeClr val="accent5">
                    <a:lumMod val="75000"/>
                  </a:schemeClr>
                </a:solidFill>
                <a:latin typeface="Cambria" panose="02040503050406030204" pitchFamily="18" charset="0"/>
              </a:rPr>
              <a:t>Compliance: </a:t>
            </a:r>
            <a:r>
              <a:rPr lang="en-US" smtClean="0">
                <a:latin typeface="Cambria" panose="02040503050406030204" pitchFamily="18" charset="0"/>
              </a:rPr>
              <a:t>Not </a:t>
            </a:r>
            <a:r>
              <a:rPr lang="en-US">
                <a:latin typeface="Cambria" panose="02040503050406030204" pitchFamily="18" charset="0"/>
              </a:rPr>
              <a:t>applicable as this is a green field project. </a:t>
            </a:r>
            <a:r>
              <a:rPr lang="en-US" smtClean="0">
                <a:latin typeface="Cambria" panose="02040503050406030204" pitchFamily="18" charset="0"/>
              </a:rPr>
              <a:t>The </a:t>
            </a:r>
            <a:r>
              <a:rPr lang="en-US">
                <a:latin typeface="Cambria" panose="02040503050406030204" pitchFamily="18" charset="0"/>
              </a:rPr>
              <a:t>total land available under the ownership of Detergeo Chem (EAST) Private Limited</a:t>
            </a:r>
            <a:r>
              <a:rPr lang="en-US" smtClean="0"/>
              <a:t>. </a:t>
            </a:r>
          </a:p>
          <a:p>
            <a:endParaRPr lang="en-US" b="1" strike="sngStrike">
              <a:ln w="0"/>
              <a:solidFill>
                <a:srgbClr val="FF0000"/>
              </a:solidFill>
              <a:effectLst>
                <a:outerShdw blurRad="38100" dist="25400" dir="5400000" algn="ctr" rotWithShape="0">
                  <a:srgbClr val="6E747A">
                    <a:alpha val="43000"/>
                  </a:srgbClr>
                </a:outerShdw>
              </a:effectLst>
              <a:latin typeface="Cambria" panose="02040503050406030204" pitchFamily="18" charset="0"/>
            </a:endParaRPr>
          </a:p>
          <a:p>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ToR-3(IV): List of raw materials required and their source along with mode of transportation</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a:solidFill>
                  <a:schemeClr val="accent5">
                    <a:lumMod val="75000"/>
                  </a:schemeClr>
                </a:solidFill>
                <a:latin typeface="Cambria" panose="02040503050406030204" pitchFamily="18" charset="0"/>
              </a:rPr>
              <a:t>Compliance: </a:t>
            </a:r>
            <a:endParaRPr lang="en-US" b="1" strike="sngStrike">
              <a:ln w="0"/>
              <a:solidFill>
                <a:srgbClr val="FF0000"/>
              </a:solidFill>
              <a:effectLst>
                <a:outerShdw blurRad="38100" dist="25400" dir="5400000" algn="ctr" rotWithShape="0">
                  <a:srgbClr val="6E747A">
                    <a:alpha val="43000"/>
                  </a:srgbClr>
                </a:outerShdw>
              </a:effectLst>
              <a:latin typeface="Cambria" panose="02040503050406030204" pitchFamily="18" charset="0"/>
            </a:endParaRPr>
          </a:p>
        </p:txBody>
      </p:sp>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53649921"/>
              </p:ext>
            </p:extLst>
          </p:nvPr>
        </p:nvGraphicFramePr>
        <p:xfrm>
          <a:off x="1425388" y="2282996"/>
          <a:ext cx="10676965" cy="4486656"/>
        </p:xfrm>
        <a:graphic>
          <a:graphicData uri="http://schemas.openxmlformats.org/drawingml/2006/table">
            <a:tbl>
              <a:tblPr firstRow="1" firstCol="1" bandRow="1">
                <a:tableStyleId>{5C22544A-7EE6-4342-B048-85BDC9FD1C3A}</a:tableStyleId>
              </a:tblPr>
              <a:tblGrid>
                <a:gridCol w="799773"/>
                <a:gridCol w="2585931"/>
                <a:gridCol w="1452921"/>
                <a:gridCol w="1746170"/>
                <a:gridCol w="1866137"/>
                <a:gridCol w="2226033"/>
              </a:tblGrid>
              <a:tr h="555802">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 No.</a:t>
                      </a:r>
                      <a:endParaRPr lang="en-US" sz="1600">
                        <a:effectLst/>
                        <a:latin typeface="Cambria" panose="02040503050406030204" pitchFamily="18" charset="0"/>
                        <a:ea typeface="Times New Roman" panose="02020603050405020304" pitchFamily="18" charset="0"/>
                      </a:endParaRPr>
                    </a:p>
                  </a:txBody>
                  <a:tcPr marL="46025" marR="4602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63500" marR="0" algn="ctr">
                        <a:lnSpc>
                          <a:spcPct val="115000"/>
                        </a:lnSpc>
                        <a:spcBef>
                          <a:spcPct val="0"/>
                        </a:spcBef>
                        <a:spcAft>
                          <a:spcPct val="0"/>
                        </a:spcAft>
                      </a:pPr>
                      <a:r>
                        <a:rPr lang="en-US" sz="1600">
                          <a:effectLst/>
                          <a:latin typeface="Cambria" panose="02040503050406030204" pitchFamily="18" charset="0"/>
                        </a:rPr>
                        <a:t>Material Description</a:t>
                      </a:r>
                      <a:endParaRPr lang="en-US" sz="1600">
                        <a:effectLst/>
                        <a:latin typeface="Cambria" panose="02040503050406030204" pitchFamily="18" charset="0"/>
                        <a:ea typeface="Times New Roman" panose="02020603050405020304" pitchFamily="18" charset="0"/>
                      </a:endParaRPr>
                    </a:p>
                  </a:txBody>
                  <a:tcPr marL="46025" marR="46025"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Physical Form</a:t>
                      </a:r>
                      <a:endParaRPr lang="en-US" sz="1600">
                        <a:effectLst/>
                        <a:latin typeface="Cambria" panose="02040503050406030204" pitchFamily="18" charset="0"/>
                        <a:ea typeface="Times New Roman" panose="02020603050405020304" pitchFamily="18" charset="0"/>
                      </a:endParaRPr>
                    </a:p>
                  </a:txBody>
                  <a:tcPr marL="46025" marR="46025"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Type of Storage</a:t>
                      </a:r>
                      <a:endParaRPr lang="en-US" sz="1600">
                        <a:effectLst/>
                        <a:latin typeface="Cambria" panose="02040503050406030204" pitchFamily="18" charset="0"/>
                        <a:ea typeface="Times New Roman" panose="02020603050405020304" pitchFamily="18" charset="0"/>
                      </a:endParaRPr>
                    </a:p>
                  </a:txBody>
                  <a:tcPr marL="46025" marR="46025"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Storage Capacity (MT)</a:t>
                      </a:r>
                      <a:endParaRPr lang="en-US" sz="1600">
                        <a:effectLst/>
                        <a:latin typeface="Cambria" panose="02040503050406030204" pitchFamily="18" charset="0"/>
                        <a:ea typeface="Times New Roman" panose="02020603050405020304" pitchFamily="18" charset="0"/>
                      </a:endParaRPr>
                    </a:p>
                  </a:txBody>
                  <a:tcPr marL="46025" marR="46025"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Sourcing</a:t>
                      </a:r>
                      <a:endParaRPr lang="en-US" sz="1600">
                        <a:effectLst/>
                        <a:latin typeface="Cambria" panose="02040503050406030204" pitchFamily="18" charset="0"/>
                        <a:ea typeface="Times New Roman" panose="02020603050405020304" pitchFamily="18" charset="0"/>
                      </a:endParaRPr>
                    </a:p>
                  </a:txBody>
                  <a:tcPr marL="46025" marR="4602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Linear Alkyl Benzene</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Liquid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MS Tank</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500</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Import</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Alpha Olefin</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Liquid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SS Tank</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100</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Import</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Lauryl Ether</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Liquid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SS Tank</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750</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Import</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4</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Lauryl Alcohol</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Liquid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SS Tank</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100</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Import</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5</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Sulfuric Acid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Liquid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MS Tank</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420</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Domestic</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6</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Caustic Soda Liquid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Liquid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SS Tank</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650</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Domestic</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7</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Sulfur</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Solid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Closed Yard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1000</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Domestic / Import</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Coconut Fatty Acid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Liquid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SS Tank</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200</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Import</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9</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Dimethylaminopropylamine</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Liquid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SS Tank</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36</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Import</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10</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Monochloroacetic acid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Solid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Closed Yard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30</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Domestic</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11</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Monoethanolamine</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Liquid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SS Tank</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36</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Domestic</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12</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Diethanolamine</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Liquid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SS Tank</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36</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Domestic</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13</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Stearic Fatty Acid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Liquid</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SS Tank</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200</a:t>
                      </a:r>
                      <a:endParaRPr lang="en-US" sz="1600">
                        <a:effectLst/>
                        <a:latin typeface="Cambria" panose="02040503050406030204" pitchFamily="18" charset="0"/>
                        <a:ea typeface="Times New Roman" panose="02020603050405020304" pitchFamily="18" charset="0"/>
                      </a:endParaRPr>
                    </a:p>
                  </a:txBody>
                  <a:tcPr marL="46025" marR="46025" marT="0" marB="0"/>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Import</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tcPr>
                </a:tc>
              </a:tr>
              <a:tr h="277901">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14</a:t>
                      </a:r>
                      <a:endParaRPr lang="en-US" sz="1600">
                        <a:effectLst/>
                        <a:latin typeface="Cambria" panose="02040503050406030204" pitchFamily="18" charset="0"/>
                        <a:ea typeface="Times New Roman" panose="02020603050405020304" pitchFamily="18" charset="0"/>
                      </a:endParaRPr>
                    </a:p>
                  </a:txBody>
                  <a:tcPr marL="46025" marR="46025"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Ethylene Glycol</a:t>
                      </a:r>
                      <a:endParaRPr lang="en-US" sz="1600">
                        <a:effectLst/>
                        <a:latin typeface="Cambria" panose="02040503050406030204" pitchFamily="18" charset="0"/>
                        <a:ea typeface="Times New Roman" panose="02020603050405020304" pitchFamily="18" charset="0"/>
                      </a:endParaRPr>
                    </a:p>
                  </a:txBody>
                  <a:tcPr marL="46025" marR="46025" marT="0" marB="0">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Liquid</a:t>
                      </a:r>
                      <a:endParaRPr lang="en-US" sz="1600">
                        <a:effectLst/>
                        <a:latin typeface="Cambria" panose="02040503050406030204" pitchFamily="18" charset="0"/>
                        <a:ea typeface="Times New Roman" panose="02020603050405020304" pitchFamily="18" charset="0"/>
                      </a:endParaRPr>
                    </a:p>
                  </a:txBody>
                  <a:tcPr marL="46025" marR="46025" marT="0" marB="0">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SS Tank</a:t>
                      </a:r>
                      <a:endParaRPr lang="en-US" sz="1600">
                        <a:effectLst/>
                        <a:latin typeface="Cambria" panose="02040503050406030204" pitchFamily="18" charset="0"/>
                        <a:ea typeface="Times New Roman" panose="02020603050405020304" pitchFamily="18" charset="0"/>
                      </a:endParaRPr>
                    </a:p>
                  </a:txBody>
                  <a:tcPr marL="46025" marR="46025" marT="0" marB="0">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36</a:t>
                      </a:r>
                      <a:endParaRPr lang="en-US" sz="1600">
                        <a:effectLst/>
                        <a:latin typeface="Cambria" panose="02040503050406030204" pitchFamily="18" charset="0"/>
                        <a:ea typeface="Times New Roman" panose="02020603050405020304" pitchFamily="18" charset="0"/>
                      </a:endParaRPr>
                    </a:p>
                  </a:txBody>
                  <a:tcPr marL="46025" marR="46025" marT="0" marB="0">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Domestic</a:t>
                      </a:r>
                      <a:endParaRPr lang="en-US" sz="1600">
                        <a:effectLst/>
                        <a:latin typeface="Cambria" panose="02040503050406030204" pitchFamily="18" charset="0"/>
                        <a:ea typeface="Times New Roman" panose="02020603050405020304" pitchFamily="18" charset="0"/>
                      </a:endParaRPr>
                    </a:p>
                  </a:txBody>
                  <a:tcPr marL="46025" marR="46025"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195965258"/>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3" name="Rectangle 2"/>
          <p:cNvSpPr/>
          <p:nvPr/>
        </p:nvSpPr>
        <p:spPr>
          <a:xfrm>
            <a:off x="1" y="440826"/>
            <a:ext cx="12192000" cy="584775"/>
          </a:xfrm>
          <a:prstGeom prst="rect">
            <a:avLst/>
          </a:prstGeom>
        </p:spPr>
        <p:txBody>
          <a:bodyPr wrap="square">
            <a:spAutoFit/>
          </a:bodyPr>
          <a:lstStyle/>
          <a:p>
            <a:r>
              <a:rPr lang="en-US" sz="16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ToR-3(V</a:t>
            </a:r>
            <a:r>
              <a:rPr lang="en-US" sz="16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Other </a:t>
            </a:r>
            <a:r>
              <a:rPr lang="en-US" sz="16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chemicals and materials required with quantities and storage capacities </a:t>
            </a:r>
            <a:r>
              <a:rPr lang="en-US" sz="16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sz="1600" b="1">
                <a:solidFill>
                  <a:schemeClr val="accent5">
                    <a:lumMod val="75000"/>
                  </a:schemeClr>
                </a:solidFill>
                <a:latin typeface="Cambria" panose="02040503050406030204" pitchFamily="18" charset="0"/>
              </a:rPr>
              <a:t>Compliance:</a:t>
            </a:r>
            <a:endParaRPr lang="en-US" sz="1600"/>
          </a:p>
        </p:txBody>
      </p:sp>
      <p:graphicFrame>
        <p:nvGraphicFramePr>
          <p:cNvPr id="4" name="Table 3"/>
          <p:cNvGraphicFramePr>
            <a:graphicFrameLocks noGrp="1"/>
          </p:cNvGraphicFramePr>
          <p:nvPr>
            <p:extLst>
              <p:ext uri="{D42A27DB-BD31-4B8C-83A1-F6EECF244321}">
                <p14:modId xmlns:p14="http://schemas.microsoft.com/office/powerpoint/2010/main" val="1796129091"/>
              </p:ext>
            </p:extLst>
          </p:nvPr>
        </p:nvGraphicFramePr>
        <p:xfrm>
          <a:off x="1456717" y="817086"/>
          <a:ext cx="10101871" cy="5814128"/>
        </p:xfrm>
        <a:graphic>
          <a:graphicData uri="http://schemas.openxmlformats.org/drawingml/2006/table">
            <a:tbl>
              <a:tblPr firstRow="1" firstCol="1" bandRow="1">
                <a:tableStyleId>{5C22544A-7EE6-4342-B048-85BDC9FD1C3A}</a:tableStyleId>
              </a:tblPr>
              <a:tblGrid>
                <a:gridCol w="1029728"/>
                <a:gridCol w="3313957"/>
                <a:gridCol w="1754447"/>
                <a:gridCol w="1949386"/>
                <a:gridCol w="2054353"/>
              </a:tblGrid>
              <a:tr h="915350">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 No.</a:t>
                      </a:r>
                      <a:endParaRPr lang="en-US" sz="1800">
                        <a:effectLst/>
                        <a:latin typeface="Cambria" panose="02040503050406030204" pitchFamily="18" charset="0"/>
                        <a:ea typeface="Times New Roman" panose="02020603050405020304" pitchFamily="18" charset="0"/>
                      </a:endParaRPr>
                    </a:p>
                  </a:txBody>
                  <a:tcPr marL="46025" marR="4602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63500" marR="0" algn="ctr">
                        <a:lnSpc>
                          <a:spcPct val="115000"/>
                        </a:lnSpc>
                        <a:spcBef>
                          <a:spcPct val="0"/>
                        </a:spcBef>
                        <a:spcAft>
                          <a:spcPct val="0"/>
                        </a:spcAft>
                      </a:pPr>
                      <a:r>
                        <a:rPr lang="en-US" sz="1800">
                          <a:effectLst/>
                          <a:latin typeface="Cambria" panose="02040503050406030204" pitchFamily="18" charset="0"/>
                        </a:rPr>
                        <a:t>Material Description</a:t>
                      </a:r>
                      <a:endParaRPr lang="en-US" sz="1800">
                        <a:effectLst/>
                        <a:latin typeface="Cambria" panose="02040503050406030204" pitchFamily="18" charset="0"/>
                        <a:ea typeface="Times New Roman" panose="02020603050405020304" pitchFamily="18" charset="0"/>
                      </a:endParaRPr>
                    </a:p>
                  </a:txBody>
                  <a:tcPr marL="46025" marR="46025"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Physical Form</a:t>
                      </a:r>
                      <a:endParaRPr lang="en-US" sz="1800">
                        <a:effectLst/>
                        <a:latin typeface="Cambria" panose="02040503050406030204" pitchFamily="18" charset="0"/>
                        <a:ea typeface="Times New Roman" panose="02020603050405020304" pitchFamily="18" charset="0"/>
                      </a:endParaRPr>
                    </a:p>
                  </a:txBody>
                  <a:tcPr marL="46025" marR="46025"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Type of Storage</a:t>
                      </a:r>
                      <a:endParaRPr lang="en-US" sz="1800">
                        <a:effectLst/>
                        <a:latin typeface="Cambria" panose="02040503050406030204" pitchFamily="18" charset="0"/>
                        <a:ea typeface="Times New Roman" panose="02020603050405020304" pitchFamily="18" charset="0"/>
                      </a:endParaRPr>
                    </a:p>
                  </a:txBody>
                  <a:tcPr marL="46025" marR="46025"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Storage Capacity (MT)</a:t>
                      </a:r>
                      <a:endParaRPr lang="en-US" sz="1800">
                        <a:effectLst/>
                        <a:latin typeface="Cambria" panose="02040503050406030204" pitchFamily="18" charset="0"/>
                        <a:ea typeface="Times New Roman" panose="02020603050405020304" pitchFamily="18" charset="0"/>
                      </a:endParaRPr>
                    </a:p>
                  </a:txBody>
                  <a:tcPr marL="46025" marR="4602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5767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a:t>
                      </a:r>
                      <a:endParaRPr lang="en-US" sz="18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Linear Alkyl Benzene Sulphonic Acid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Liquid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MS Tank</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300</a:t>
                      </a:r>
                      <a:endParaRPr lang="en-US" sz="18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45767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a:t>
                      </a:r>
                      <a:endParaRPr lang="en-US" sz="18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Alpha Olefin Sulfonate</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Liquid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SS Tank</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120</a:t>
                      </a:r>
                      <a:endParaRPr lang="en-US" sz="18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45767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a:t>
                      </a:r>
                      <a:endParaRPr lang="en-US" sz="18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Sodium Lauryl Ether Sulphate</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Liquid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SS Tank</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300</a:t>
                      </a:r>
                      <a:endParaRPr lang="en-US" sz="18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45767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a:t>
                      </a:r>
                      <a:endParaRPr lang="en-US" sz="18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Sodium Lauryl Sulphate</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Liquid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SS Tank</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120</a:t>
                      </a:r>
                      <a:endParaRPr lang="en-US" sz="18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45767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5</a:t>
                      </a:r>
                      <a:endParaRPr lang="en-US" sz="18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err="1">
                          <a:effectLst/>
                          <a:latin typeface="Cambria" panose="02040503050406030204" pitchFamily="18" charset="0"/>
                        </a:rPr>
                        <a:t>Cocoamidopropyl Betaine</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Liquid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SS Tank</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42</a:t>
                      </a:r>
                      <a:endParaRPr lang="en-US" sz="18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606442">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a:t>
                      </a:r>
                      <a:endParaRPr lang="en-US" sz="18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Cocamide Monoethanolamine</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Solid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Closed Yard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40</a:t>
                      </a:r>
                      <a:endParaRPr lang="en-US" sz="18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45767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7</a:t>
                      </a:r>
                      <a:endParaRPr lang="en-US" sz="18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Cocamide Diethanolamine</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Liquid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SS Tank</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42</a:t>
                      </a:r>
                      <a:endParaRPr lang="en-US" sz="18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45767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8</a:t>
                      </a:r>
                      <a:endParaRPr lang="en-US" sz="18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Ethylene Glycol Distearate</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Solid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Closed Yard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40</a:t>
                      </a:r>
                      <a:endParaRPr lang="en-US" sz="18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45767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9</a:t>
                      </a:r>
                      <a:endParaRPr lang="en-US" sz="18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Ethylene Glycol Monostearate</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Solid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Closed Yard</a:t>
                      </a:r>
                      <a:endParaRPr lang="en-US" sz="18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40</a:t>
                      </a:r>
                      <a:endParaRPr lang="en-US" sz="18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457675">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10</a:t>
                      </a:r>
                      <a:endParaRPr lang="en-US" sz="18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Dilute Sulphuric Acid</a:t>
                      </a:r>
                      <a:endParaRPr lang="en-US" sz="1800">
                        <a:effectLst/>
                        <a:latin typeface="Cambria" panose="020405030504060302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Liquid</a:t>
                      </a:r>
                      <a:endParaRPr lang="en-US" sz="1800">
                        <a:effectLst/>
                        <a:latin typeface="Cambria" panose="020405030504060302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MS Tank</a:t>
                      </a:r>
                      <a:endParaRPr lang="en-US" sz="1800">
                        <a:effectLst/>
                        <a:latin typeface="Cambria" panose="020405030504060302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420</a:t>
                      </a:r>
                      <a:endParaRPr lang="en-US" sz="18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 name="Rectangle 9"/>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237505441"/>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Table 1"/>
          <p:cNvGraphicFramePr>
            <a:graphicFrameLocks noGrp="1"/>
          </p:cNvGraphicFramePr>
          <p:nvPr>
            <p:extLst>
              <p:ext uri="{D42A27DB-BD31-4B8C-83A1-F6EECF244321}">
                <p14:modId xmlns:p14="http://schemas.microsoft.com/office/powerpoint/2010/main" val="965569186"/>
              </p:ext>
            </p:extLst>
          </p:nvPr>
        </p:nvGraphicFramePr>
        <p:xfrm>
          <a:off x="1014413" y="1483664"/>
          <a:ext cx="10115549" cy="1573112"/>
        </p:xfrm>
        <a:graphic>
          <a:graphicData uri="http://schemas.openxmlformats.org/drawingml/2006/table">
            <a:tbl>
              <a:tblPr firstRow="1" firstCol="1" bandRow="1">
                <a:tableStyleId>{5C22544A-7EE6-4342-B048-85BDC9FD1C3A}</a:tableStyleId>
              </a:tblPr>
              <a:tblGrid>
                <a:gridCol w="853159"/>
                <a:gridCol w="1580624"/>
                <a:gridCol w="1484963"/>
                <a:gridCol w="1427122"/>
                <a:gridCol w="1767496"/>
                <a:gridCol w="1593972"/>
                <a:gridCol w="1408213"/>
              </a:tblGrid>
              <a:tr h="303330">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S. No.</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Name of Waste</a:t>
                      </a:r>
                      <a:endParaRPr lang="en-US" sz="14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Quantity</a:t>
                      </a:r>
                      <a:endParaRPr lang="en-US" sz="14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Waste Type</a:t>
                      </a:r>
                      <a:endParaRPr lang="en-US" sz="14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Disposal Method</a:t>
                      </a:r>
                      <a:endParaRPr lang="en-US" sz="14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Source Of Waste</a:t>
                      </a:r>
                      <a:endParaRPr lang="en-US" sz="14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Physical Status</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34891">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Discarded Plastic Bags</a:t>
                      </a:r>
                      <a:endParaRPr lang="en-US" sz="14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100 Bags/Yr</a:t>
                      </a:r>
                      <a:endParaRPr lang="en-US" sz="14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Recyclable</a:t>
                      </a:r>
                      <a:endParaRPr lang="en-US" sz="14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Give to authorized recyclers</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Stores/Offices</a:t>
                      </a:r>
                      <a:endParaRPr lang="en-US" sz="14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just">
                        <a:lnSpc>
                          <a:spcPct val="115000"/>
                        </a:lnSpc>
                        <a:spcBef>
                          <a:spcPct val="0"/>
                        </a:spcBef>
                        <a:spcAft>
                          <a:spcPct val="0"/>
                        </a:spcAft>
                      </a:pPr>
                      <a:r>
                        <a:rPr lang="en-US" sz="1400">
                          <a:effectLst/>
                          <a:latin typeface="Cambria" panose="02040503050406030204" pitchFamily="18" charset="0"/>
                        </a:rPr>
                        <a:t>Solid</a:t>
                      </a:r>
                      <a:endParaRPr lang="en-US" sz="14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634891">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2.</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Used HDPE Drums</a:t>
                      </a:r>
                      <a:endParaRPr lang="en-US" sz="1400">
                        <a:effectLst/>
                        <a:latin typeface="Cambria" panose="020405030504060302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500/Yr</a:t>
                      </a:r>
                      <a:endParaRPr lang="en-US" sz="1400">
                        <a:effectLst/>
                        <a:latin typeface="Cambria" panose="020405030504060302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Recyclable</a:t>
                      </a:r>
                      <a:endParaRPr lang="en-US" sz="1400">
                        <a:effectLst/>
                        <a:latin typeface="Cambria" panose="020405030504060302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Re-use / Give to authorized recyclers</a:t>
                      </a:r>
                      <a:endParaRPr lang="en-US" sz="14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Plant / Warehouse</a:t>
                      </a:r>
                      <a:endParaRPr lang="en-US" sz="1400">
                        <a:effectLst/>
                        <a:latin typeface="Cambria" panose="020405030504060302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Solid</a:t>
                      </a:r>
                      <a:endParaRPr lang="en-US" sz="14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357186" y="701334"/>
            <a:ext cx="11358564" cy="646331"/>
          </a:xfrm>
          <a:prstGeom prst="rect">
            <a:avLst/>
          </a:prstGeom>
        </p:spPr>
        <p:txBody>
          <a:bodyPr wrap="square">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ToR-3(VI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Details of emission effluent, hazardous waste generation and their management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smtClean="0">
                <a:solidFill>
                  <a:schemeClr val="accent5">
                    <a:lumMod val="75000"/>
                  </a:schemeClr>
                </a:solidFill>
                <a:latin typeface="Cambria" panose="02040503050406030204" pitchFamily="18" charset="0"/>
              </a:rPr>
              <a:t>Compliance:  </a:t>
            </a:r>
            <a:r>
              <a:rPr lang="en-US" b="1" smtClean="0">
                <a:latin typeface="Cambria" panose="02040503050406030204" pitchFamily="18" charset="0"/>
                <a:ea typeface="Times New Roman" panose="02020603050405020304" pitchFamily="18" charset="0"/>
              </a:rPr>
              <a:t>Details of Non-Hazardous Waste</a:t>
            </a:r>
            <a:endParaRPr lang="en-US" sz="2000">
              <a:latin typeface="Times New Roman" panose="02020603050405020304" pitchFamily="18" charset="0"/>
              <a:ea typeface="Times New Roman" panose="02020603050405020304" pitchFamily="18" charset="0"/>
            </a:endParaRPr>
          </a:p>
        </p:txBody>
      </p:sp>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7" name="Rectangle 6"/>
          <p:cNvSpPr/>
          <p:nvPr/>
        </p:nvSpPr>
        <p:spPr>
          <a:xfrm>
            <a:off x="2" y="3386804"/>
            <a:ext cx="12191999" cy="369332"/>
          </a:xfrm>
          <a:prstGeom prst="rect">
            <a:avLst/>
          </a:prstGeom>
        </p:spPr>
        <p:txBody>
          <a:bodyPr wrap="square">
            <a:spAutoFit/>
          </a:bodyPr>
          <a:lstStyle/>
          <a:p>
            <a:pPr marL="285750" indent="-285750" algn="ctr">
              <a:buFont typeface="Wingdings" panose="05000000000000000000" pitchFamily="2" charset="2"/>
              <a:buChar char="v"/>
            </a:pPr>
            <a:r>
              <a:rPr lang="en-US" b="1">
                <a:latin typeface="Cambria" panose="02040503050406030204" pitchFamily="18" charset="0"/>
              </a:rPr>
              <a:t>Details of Hazardous </a:t>
            </a:r>
            <a:r>
              <a:rPr lang="en-US" b="1" smtClean="0">
                <a:latin typeface="Cambria" panose="02040503050406030204" pitchFamily="18" charset="0"/>
              </a:rPr>
              <a:t>Waste</a:t>
            </a:r>
            <a:endParaRPr lang="en-US" b="1">
              <a:latin typeface="Cambria" panose="020405030504060302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82130788"/>
              </p:ext>
            </p:extLst>
          </p:nvPr>
        </p:nvGraphicFramePr>
        <p:xfrm>
          <a:off x="698127" y="3940639"/>
          <a:ext cx="11017623" cy="2560173"/>
        </p:xfrm>
        <a:graphic>
          <a:graphicData uri="http://schemas.openxmlformats.org/drawingml/2006/table">
            <a:tbl>
              <a:tblPr firstRow="1" firstCol="1" bandRow="1">
                <a:tableStyleId>{5C22544A-7EE6-4342-B048-85BDC9FD1C3A}</a:tableStyleId>
              </a:tblPr>
              <a:tblGrid>
                <a:gridCol w="742306"/>
                <a:gridCol w="1615609"/>
                <a:gridCol w="1799156"/>
                <a:gridCol w="1749857"/>
                <a:gridCol w="2190464"/>
                <a:gridCol w="1635329"/>
                <a:gridCol w="1284902"/>
              </a:tblGrid>
              <a:tr h="584381">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S. No.</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Name of Waste</a:t>
                      </a:r>
                      <a:endParaRPr lang="en-US" sz="14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Quantity (MTPA)</a:t>
                      </a:r>
                      <a:endParaRPr lang="en-US" sz="14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Waste Type</a:t>
                      </a:r>
                      <a:endParaRPr lang="en-US" sz="14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Disposal Method</a:t>
                      </a:r>
                      <a:endParaRPr lang="en-US" sz="14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Source of Waste</a:t>
                      </a:r>
                      <a:endParaRPr lang="en-US" sz="14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Physical Status</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84381">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ETP Sludge</a:t>
                      </a:r>
                    </a:p>
                    <a:p>
                      <a:pPr marL="0" marR="0" algn="ctr">
                        <a:lnSpc>
                          <a:spcPct val="115000"/>
                        </a:lnSpc>
                        <a:spcBef>
                          <a:spcPct val="0"/>
                        </a:spcBef>
                        <a:spcAft>
                          <a:spcPct val="0"/>
                        </a:spcAft>
                      </a:pPr>
                      <a:r>
                        <a:rPr lang="en-US" sz="1400">
                          <a:effectLst/>
                          <a:latin typeface="Cambria" panose="02040503050406030204" pitchFamily="18" charset="0"/>
                        </a:rPr>
                        <a:t>(Category 35.3)</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1.0 MTPA</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400" err="1">
                          <a:effectLst/>
                          <a:latin typeface="Cambria" panose="02040503050406030204" pitchFamily="18" charset="0"/>
                        </a:rPr>
                        <a:t>Incinerable</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Give to TSDF</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ETP Filter</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Solid</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584381">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2.</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Sulphur Ash</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1.0 MTPA</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endParaRPr lang="en-US"/>
                    </a:p>
                  </a:txBody>
                  <a:tcPr marL="68580" marR="68580" marT="0" marB="0" anchor="ctr"/>
                </a:tc>
                <a:tc>
                  <a:txBody>
                    <a:bodyPr vert="horz" wrap="square"/>
                    <a:lstStyle/>
                    <a:p>
                      <a:endParaRPr lang="en-US"/>
                    </a:p>
                  </a:txBody>
                  <a:tcPr marL="68580" marR="68580" marT="0" marB="0" anchor="ct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Expired Raw Material</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Solid</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807030">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3.</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Spent Oil</a:t>
                      </a:r>
                    </a:p>
                    <a:p>
                      <a:pPr marL="0" marR="0" algn="ctr">
                        <a:lnSpc>
                          <a:spcPct val="115000"/>
                        </a:lnSpc>
                        <a:spcBef>
                          <a:spcPct val="0"/>
                        </a:spcBef>
                        <a:spcAft>
                          <a:spcPct val="0"/>
                        </a:spcAft>
                      </a:pPr>
                      <a:r>
                        <a:rPr lang="en-US" sz="1400">
                          <a:effectLst/>
                          <a:latin typeface="Cambria" panose="02040503050406030204" pitchFamily="18" charset="0"/>
                        </a:rPr>
                        <a:t>(Category 5.1)</a:t>
                      </a:r>
                      <a:endParaRPr lang="en-US" sz="14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15 lt/yr</a:t>
                      </a:r>
                      <a:endParaRPr lang="en-US" sz="14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Recyclable</a:t>
                      </a:r>
                      <a:endParaRPr lang="en-US" sz="14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Sell to authorized oil reclamation plant</a:t>
                      </a:r>
                      <a:endParaRPr lang="en-US" sz="14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Pumps, DG, Equipment Seals</a:t>
                      </a:r>
                      <a:endParaRPr lang="en-US" sz="1400">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400">
                          <a:effectLst/>
                          <a:latin typeface="Cambria" panose="02040503050406030204" pitchFamily="18" charset="0"/>
                        </a:rPr>
                        <a:t>Oily</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8719033"/>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pic>
        <p:nvPicPr>
          <p:cNvPr id="9" name="Picture 8"/>
          <p:cNvPicPr/>
          <p:nvPr/>
        </p:nvPicPr>
        <p:blipFill>
          <a:blip r:embed="rId2"/>
          <a:stretch>
            <a:fillRect/>
          </a:stretch>
        </p:blipFill>
        <p:spPr bwMode="auto">
          <a:xfrm>
            <a:off x="2105287" y="670035"/>
            <a:ext cx="7981688" cy="5322919"/>
          </a:xfrm>
          <a:prstGeom prst="rect">
            <a:avLst/>
          </a:prstGeom>
          <a:noFill/>
          <a:ln w="9525">
            <a:noFill/>
            <a:miter lim="800000"/>
          </a:ln>
        </p:spPr>
      </p:pic>
      <p:sp>
        <p:nvSpPr>
          <p:cNvPr id="10" name="Rectangle 9"/>
          <p:cNvSpPr/>
          <p:nvPr/>
        </p:nvSpPr>
        <p:spPr>
          <a:xfrm>
            <a:off x="4104037" y="5992954"/>
            <a:ext cx="3714415" cy="369332"/>
          </a:xfrm>
          <a:prstGeom prst="rect">
            <a:avLst/>
          </a:prstGeom>
        </p:spPr>
        <p:txBody>
          <a:bodyPr wrap="none">
            <a:spAutoFit/>
          </a:bodyPr>
          <a:lstStyle/>
          <a:p>
            <a:pPr marL="285750" indent="-285750">
              <a:buFont typeface="Wingdings" panose="05000000000000000000" pitchFamily="2" charset="2"/>
              <a:buChar char="v"/>
            </a:pPr>
            <a:r>
              <a:rPr lang="en-US" b="1">
                <a:latin typeface="Cambria" panose="02040503050406030204" pitchFamily="18" charset="0"/>
                <a:ea typeface="Calibri" panose="020f0502020204030204" pitchFamily="34" charset="0"/>
                <a:cs typeface="Times New Roman" panose="02020603050405020304" pitchFamily="18" charset="0"/>
              </a:rPr>
              <a:t>Effluent Gas Treatment System</a:t>
            </a:r>
            <a:endParaRPr lang="en-US"/>
          </a:p>
        </p:txBody>
      </p:sp>
      <p:sp>
        <p:nvSpPr>
          <p:cNvPr id="8" name="Rectangle 7"/>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60860416"/>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242888" y="491822"/>
            <a:ext cx="11515726" cy="2308324"/>
          </a:xfrm>
          <a:prstGeom prst="rect">
            <a:avLst/>
          </a:prstGeom>
        </p:spPr>
        <p:txBody>
          <a:bodyPr wrap="square">
            <a:spAutoFit/>
          </a:bodyPr>
          <a:lstStyle/>
          <a:p>
            <a:pPr algn="just"/>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ToR-3(VII):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Requirement of water, power, with source of supply, status of approval, water balance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diagram man-power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requirement (regular and contract</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pPr algn="just"/>
            <a:endPar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endParaRPr>
          </a:p>
          <a:p>
            <a:pPr algn="just"/>
            <a:r>
              <a:rPr lang="en-US" b="1">
                <a:solidFill>
                  <a:schemeClr val="accent5">
                    <a:lumMod val="75000"/>
                  </a:schemeClr>
                </a:solidFill>
                <a:latin typeface="Cambria" panose="02040503050406030204" pitchFamily="18" charset="0"/>
              </a:rPr>
              <a:t>Compliance</a:t>
            </a:r>
            <a:r>
              <a:rPr lang="en-US" b="1" smtClean="0">
                <a:solidFill>
                  <a:schemeClr val="accent5">
                    <a:lumMod val="75000"/>
                  </a:schemeClr>
                </a:solidFill>
                <a:latin typeface="Cambria" panose="02040503050406030204" pitchFamily="18" charset="0"/>
              </a:rPr>
              <a:t>: </a:t>
            </a:r>
            <a:r>
              <a:rPr lang="en-US" b="1" smtClean="0">
                <a:latin typeface="Cambria" panose="02040503050406030204" pitchFamily="18" charset="0"/>
              </a:rPr>
              <a:t>Total </a:t>
            </a:r>
            <a:r>
              <a:rPr lang="en-US" b="1">
                <a:latin typeface="Cambria" panose="02040503050406030204" pitchFamily="18" charset="0"/>
              </a:rPr>
              <a:t>fresh water requirement: 203 KLD. </a:t>
            </a:r>
            <a:endParaRPr lang="en-US" b="1" smtClean="0">
              <a:latin typeface="Cambria" panose="02040503050406030204" pitchFamily="18" charset="0"/>
            </a:endParaRPr>
          </a:p>
          <a:p>
            <a:pPr marL="1371600" algn="just"/>
            <a:r>
              <a:rPr lang="en-US" b="1" smtClean="0">
                <a:latin typeface="Cambria" panose="02040503050406030204" pitchFamily="18" charset="0"/>
              </a:rPr>
              <a:t>Source</a:t>
            </a:r>
            <a:r>
              <a:rPr lang="en-US">
                <a:latin typeface="Cambria" panose="02040503050406030204" pitchFamily="18" charset="0"/>
              </a:rPr>
              <a:t>: State approved water tanker suppliers will be used. Refer slide-27</a:t>
            </a:r>
          </a:p>
          <a:p>
            <a:pPr algn="just"/>
            <a:endParaRPr lang="en-US" b="1" smtClean="0">
              <a:latin typeface="Cambria" panose="02040503050406030204" pitchFamily="18" charset="0"/>
            </a:endParaRPr>
          </a:p>
          <a:p>
            <a:pPr marL="1314450" algn="just"/>
            <a:r>
              <a:rPr lang="en-US" b="1" smtClean="0">
                <a:latin typeface="Cambria" panose="02040503050406030204" pitchFamily="18" charset="0"/>
              </a:rPr>
              <a:t>Power </a:t>
            </a:r>
            <a:r>
              <a:rPr lang="en-US" b="1">
                <a:latin typeface="Cambria" panose="02040503050406030204" pitchFamily="18" charset="0"/>
              </a:rPr>
              <a:t>Requirement: 1000 KW</a:t>
            </a:r>
            <a:r>
              <a:rPr lang="en-US">
                <a:latin typeface="Cambria" panose="02040503050406030204" pitchFamily="18" charset="0"/>
              </a:rPr>
              <a:t> sourced through </a:t>
            </a:r>
            <a:r>
              <a:rPr lang="en-US" smtClean="0">
                <a:latin typeface="Cambria" panose="02040503050406030204" pitchFamily="18" charset="0"/>
              </a:rPr>
              <a:t>WBSEDCL.</a:t>
            </a:r>
          </a:p>
          <a:p>
            <a:pPr marL="1314450" algn="just"/>
            <a:endParaRPr lang="en-US" b="1" smtClean="0">
              <a:latin typeface="Cambria" panose="02040503050406030204" pitchFamily="18" charset="0"/>
            </a:endParaRPr>
          </a:p>
        </p:txBody>
      </p:sp>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6" name="TextBox 5"/>
          <p:cNvSpPr txBox="1"/>
          <p:nvPr/>
        </p:nvSpPr>
        <p:spPr>
          <a:xfrm>
            <a:off x="242888" y="3202923"/>
            <a:ext cx="11515726" cy="2308324"/>
          </a:xfrm>
          <a:prstGeom prst="rect">
            <a:avLst/>
          </a:prstGeom>
          <a:noFill/>
        </p:spPr>
        <p:txBody>
          <a:bodyPr wrap="square" rtlCol="0">
            <a:spAutoFit/>
          </a:bodyPr>
          <a:lstStyle/>
          <a:p>
            <a:endPar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endParaRPr>
          </a:p>
          <a:p>
            <a:endPar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endParaRPr>
          </a:p>
          <a:p>
            <a:r>
              <a:rPr lang="en-US" b="1">
                <a:latin typeface="Cambria" panose="02040503050406030204" pitchFamily="18" charset="0"/>
              </a:rPr>
              <a:t>Manpower requirement: 200</a:t>
            </a:r>
            <a:r>
              <a:rPr lang="en-US">
                <a:latin typeface="Cambria" panose="02040503050406030204" pitchFamily="18" charset="0"/>
              </a:rPr>
              <a:t> {operational phase-40(permanent) &amp; construction phase-160(temporary)}</a:t>
            </a:r>
          </a:p>
          <a:p>
            <a:endPar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endParaRPr>
          </a:p>
          <a:p>
            <a:endPar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endParaRPr>
          </a:p>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ToR-3(VIII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):Process description along with major equipments and machineries, process flow sheet (quantative) from raw material to products to be provided.</a:t>
            </a:r>
          </a:p>
          <a:p>
            <a:r>
              <a:rPr lang="en-US" b="1">
                <a:solidFill>
                  <a:schemeClr val="accent5">
                    <a:lumMod val="75000"/>
                  </a:schemeClr>
                </a:solidFill>
                <a:latin typeface="Cambria" panose="02040503050406030204" pitchFamily="18" charset="0"/>
              </a:rPr>
              <a:t>Compliance</a:t>
            </a:r>
            <a:r>
              <a:rPr lang="en-US" b="1" smtClean="0">
                <a:solidFill>
                  <a:schemeClr val="accent5">
                    <a:lumMod val="75000"/>
                  </a:schemeClr>
                </a:solidFill>
                <a:latin typeface="Cambria" panose="02040503050406030204" pitchFamily="18" charset="0"/>
              </a:rPr>
              <a:t>:</a:t>
            </a:r>
            <a:r>
              <a:rPr lang="en-US" b="1" smtClean="0">
                <a:latin typeface="Cambria" panose="02040503050406030204" pitchFamily="18" charset="0"/>
              </a:rPr>
              <a:t> The </a:t>
            </a:r>
            <a:r>
              <a:rPr lang="en-US" b="1" smtClean="0">
                <a:ln w="0"/>
                <a:effectLst>
                  <a:outerShdw blurRad="38100" dist="25400" dir="5400000" algn="ctr" rotWithShape="0">
                    <a:srgbClr val="6E747A">
                      <a:alpha val="43000"/>
                    </a:srgbClr>
                  </a:outerShdw>
                </a:effectLst>
                <a:latin typeface="Cambria" panose="02040503050406030204" pitchFamily="18" charset="0"/>
              </a:rPr>
              <a:t>process flow sheet in the next slide.</a:t>
            </a: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217175199"/>
              </p:ext>
            </p:extLst>
          </p:nvPr>
        </p:nvGraphicFramePr>
        <p:xfrm>
          <a:off x="1828800" y="2503789"/>
          <a:ext cx="8127999" cy="1112520"/>
        </p:xfrm>
        <a:graphic>
          <a:graphicData uri="http://schemas.openxmlformats.org/drawingml/2006/table">
            <a:tbl>
              <a:tblPr firstRow="1" firstCol="1" bandCol="1">
                <a:tableStyleId>{5C22544A-7EE6-4342-B048-85BDC9FD1C3A}</a:tableStyleId>
              </a:tblPr>
              <a:tblGrid>
                <a:gridCol w="2709333"/>
                <a:gridCol w="2709333"/>
                <a:gridCol w="2709333"/>
              </a:tblGrid>
              <a:tr h="370840">
                <a:tc>
                  <a:txBody>
                    <a:bodyPr vert="horz" wrap="square"/>
                    <a:lstStyle/>
                    <a:p>
                      <a:pPr marL="0" marR="3810" algn="ctr">
                        <a:lnSpc>
                          <a:spcPct val="115000"/>
                        </a:lnSpc>
                        <a:spcBef>
                          <a:spcPct val="0"/>
                        </a:spcBef>
                        <a:spcAft>
                          <a:spcPct val="0"/>
                        </a:spcAft>
                      </a:pPr>
                      <a:r>
                        <a:rPr lang="en-US" sz="1800" b="1">
                          <a:effectLst/>
                          <a:latin typeface="Cambria" panose="02040503050406030204" pitchFamily="18" charset="0"/>
                          <a:ea typeface="Times New Roman" panose="02020603050405020304" pitchFamily="18" charset="0"/>
                        </a:rPr>
                        <a:t>S. No.</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3810" algn="ctr">
                        <a:lnSpc>
                          <a:spcPct val="115000"/>
                        </a:lnSpc>
                        <a:spcBef>
                          <a:spcPct val="0"/>
                        </a:spcBef>
                        <a:spcAft>
                          <a:spcPct val="0"/>
                        </a:spcAft>
                      </a:pPr>
                      <a:r>
                        <a:rPr lang="en-US" sz="1800" b="1">
                          <a:effectLst/>
                          <a:latin typeface="Cambria" panose="02040503050406030204" pitchFamily="18" charset="0"/>
                          <a:ea typeface="Times New Roman" panose="02020603050405020304" pitchFamily="18" charset="0"/>
                        </a:rPr>
                        <a:t>Equipment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3810" algn="ctr">
                        <a:lnSpc>
                          <a:spcPct val="115000"/>
                        </a:lnSpc>
                        <a:spcBef>
                          <a:spcPct val="0"/>
                        </a:spcBef>
                        <a:spcAft>
                          <a:spcPct val="0"/>
                        </a:spcAft>
                      </a:pPr>
                      <a:r>
                        <a:rPr lang="en-US" sz="1800" b="1">
                          <a:effectLst/>
                          <a:latin typeface="Cambria" panose="02040503050406030204" pitchFamily="18" charset="0"/>
                          <a:ea typeface="Times New Roman" panose="02020603050405020304" pitchFamily="18" charset="0"/>
                        </a:rPr>
                        <a:t>Capacity</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vert="horz" wrap="square"/>
                    <a:lstStyle/>
                    <a:p>
                      <a:pPr marL="0" marR="3810" algn="ctr">
                        <a:lnSpc>
                          <a:spcPct val="115000"/>
                        </a:lnSpc>
                        <a:spcBef>
                          <a:spcPct val="0"/>
                        </a:spcBef>
                        <a:spcAft>
                          <a:spcPct val="0"/>
                        </a:spcAft>
                      </a:pPr>
                      <a:r>
                        <a:rPr lang="en-US" sz="1800">
                          <a:effectLst/>
                          <a:latin typeface="Cambria" panose="020405030504060302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3810" algn="ctr">
                        <a:lnSpc>
                          <a:spcPct val="115000"/>
                        </a:lnSpc>
                        <a:spcBef>
                          <a:spcPct val="0"/>
                        </a:spcBef>
                        <a:spcAft>
                          <a:spcPct val="0"/>
                        </a:spcAft>
                      </a:pPr>
                      <a:r>
                        <a:rPr lang="en-US" sz="1800">
                          <a:effectLst/>
                          <a:latin typeface="Cambria" panose="02040503050406030204" pitchFamily="18" charset="0"/>
                          <a:ea typeface="Times New Roman" panose="02020603050405020304" pitchFamily="18" charset="0"/>
                        </a:rPr>
                        <a:t>DG Set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3810" algn="ctr">
                        <a:lnSpc>
                          <a:spcPct val="115000"/>
                        </a:lnSpc>
                        <a:spcBef>
                          <a:spcPct val="0"/>
                        </a:spcBef>
                        <a:spcAft>
                          <a:spcPct val="0"/>
                        </a:spcAft>
                      </a:pPr>
                      <a:r>
                        <a:rPr lang="en-US" sz="1800">
                          <a:effectLst/>
                          <a:latin typeface="Cambria" panose="02040503050406030204" pitchFamily="18" charset="0"/>
                          <a:ea typeface="Times New Roman" panose="02020603050405020304" pitchFamily="18" charset="0"/>
                        </a:rPr>
                        <a:t>910 KVA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vert="horz" wrap="square"/>
                    <a:lstStyle/>
                    <a:p>
                      <a:pPr marL="0" marR="3810" algn="ctr">
                        <a:lnSpc>
                          <a:spcPct val="115000"/>
                        </a:lnSpc>
                        <a:spcBef>
                          <a:spcPct val="0"/>
                        </a:spcBef>
                        <a:spcAft>
                          <a:spcPct val="0"/>
                        </a:spcAft>
                      </a:pPr>
                      <a:r>
                        <a:rPr lang="en-US" sz="1800">
                          <a:effectLst/>
                          <a:latin typeface="Cambria" panose="020405030504060302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3810" algn="ctr">
                        <a:lnSpc>
                          <a:spcPct val="115000"/>
                        </a:lnSpc>
                        <a:spcBef>
                          <a:spcPct val="0"/>
                        </a:spcBef>
                        <a:spcAft>
                          <a:spcPct val="0"/>
                        </a:spcAft>
                      </a:pPr>
                      <a:r>
                        <a:rPr lang="en-US" sz="1800">
                          <a:effectLst/>
                          <a:latin typeface="Cambria" panose="02040503050406030204" pitchFamily="18" charset="0"/>
                          <a:ea typeface="Times New Roman" panose="02020603050405020304" pitchFamily="18" charset="0"/>
                        </a:rPr>
                        <a:t>DG Set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3810" algn="ctr">
                        <a:lnSpc>
                          <a:spcPct val="115000"/>
                        </a:lnSpc>
                        <a:spcBef>
                          <a:spcPct val="0"/>
                        </a:spcBef>
                        <a:spcAft>
                          <a:spcPct val="0"/>
                        </a:spcAft>
                      </a:pPr>
                      <a:r>
                        <a:rPr lang="en-US" sz="1800">
                          <a:effectLst/>
                          <a:latin typeface="Cambria" panose="02040503050406030204" pitchFamily="18" charset="0"/>
                          <a:ea typeface="Times New Roman" panose="02020603050405020304" pitchFamily="18" charset="0"/>
                        </a:rPr>
                        <a:t>500 KVA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40111698"/>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pPr>
              <a:defRPr/>
            </a:pPr>
            <a:fld id="{EA5C20B3-7049-45FB-9FE7-4A1B63A0ACD4}" type="slidenum">
              <a:rPr lang="en-US" smtClean="0"/>
              <a:pPr>
                <a:defRPr/>
              </a:pPr>
              <a:t>48</a:t>
            </a:fld>
            <a:endParaRPr lang="en-US"/>
          </a:p>
        </p:txBody>
      </p:sp>
      <p:sp>
        <p:nvSpPr>
          <p:cNvPr id="3" name="Rectangle 1"/>
          <p:cNvSpPr>
            <a:spLocks noChangeArrowheads="1"/>
          </p:cNvSpPr>
          <p:nvPr/>
        </p:nvSpPr>
        <p:spPr bwMode="auto">
          <a:xfrm>
            <a:off x="1219200" y="990601"/>
            <a:ext cx="9372600" cy="584775"/>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342900" indent="-342900" algn="just"/>
            <a:endParaRPr lang="en-US" sz="1600">
              <a:latin typeface="Cambria" panose="02040503050406030204" pitchFamily="18" charset="0"/>
              <a:ea typeface="Times New Roman"/>
            </a:endParaRPr>
          </a:p>
          <a:p>
            <a:pPr marL="342900" indent="-342900" algn="just"/>
            <a:endParaRPr lang="en-US" sz="1600">
              <a:latin typeface="Cambria" panose="02040503050406030204" pitchFamily="18" charset="0"/>
              <a:ea typeface="Times New Roman"/>
            </a:endParaRPr>
          </a:p>
        </p:txBody>
      </p:sp>
      <p:sp>
        <p:nvSpPr>
          <p:cNvPr id="10" name="Rectangle 9"/>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6" name="Rectangle 5"/>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671511"/>
            <a:ext cx="9220199" cy="5829300"/>
          </a:xfrm>
          <a:prstGeom prst="rect">
            <a:avLst/>
          </a:prstGeom>
          <a:ln>
            <a:solidFill>
              <a:schemeClr val="tx1"/>
            </a:solidFill>
          </a:ln>
        </p:spPr>
      </p:pic>
    </p:spTree>
    <p:extLst>
      <p:ext uri="{BB962C8B-B14F-4D97-AF65-F5344CB8AC3E}">
        <p14:creationId xmlns:p14="http://schemas.microsoft.com/office/powerpoint/2010/main" val="495575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aphicFrame>
        <p:nvGraphicFramePr>
          <p:cNvPr id="2" name="Table 1"/>
          <p:cNvGraphicFramePr>
            <a:graphicFrameLocks noGrp="1"/>
          </p:cNvGraphicFramePr>
          <p:nvPr>
            <p:extLst>
              <p:ext uri="{D42A27DB-BD31-4B8C-83A1-F6EECF244321}">
                <p14:modId xmlns:p14="http://schemas.microsoft.com/office/powerpoint/2010/main" val="1039015440"/>
              </p:ext>
            </p:extLst>
          </p:nvPr>
        </p:nvGraphicFramePr>
        <p:xfrm>
          <a:off x="1173891" y="904287"/>
          <a:ext cx="9514703" cy="5625100"/>
        </p:xfrm>
        <a:graphic>
          <a:graphicData uri="http://schemas.openxmlformats.org/drawingml/2006/table">
            <a:tbl>
              <a:tblPr firstRow="1" firstCol="1" bandRow="1">
                <a:tableStyleId>{5C22544A-7EE6-4342-B048-85BDC9FD1C3A}</a:tableStyleId>
              </a:tblPr>
              <a:tblGrid>
                <a:gridCol w="986959"/>
                <a:gridCol w="4091647"/>
                <a:gridCol w="2127007"/>
                <a:gridCol w="2309090"/>
              </a:tblGrid>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S. No.</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Description</a:t>
                      </a:r>
                      <a:endParaRPr lang="en-US" sz="14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Quantity</a:t>
                      </a:r>
                      <a:endParaRPr lang="en-US" sz="1400">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Capacity</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tabLst>
                          <a:tab pos="514985"/>
                        </a:tabLst>
                      </a:pPr>
                      <a:r>
                        <a:rPr lang="en-US" sz="1400">
                          <a:effectLst/>
                          <a:latin typeface="Cambria" panose="02040503050406030204" pitchFamily="18" charset="0"/>
                        </a:rPr>
                        <a:t>Sulfur Trioxide Gas Generation Plant</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1250 kg/hr</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2.</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tabLst>
                          <a:tab pos="514985"/>
                        </a:tabLst>
                      </a:pPr>
                      <a:r>
                        <a:rPr lang="en-US" sz="1400">
                          <a:effectLst/>
                          <a:latin typeface="Cambria" panose="02040503050406030204" pitchFamily="18" charset="0"/>
                        </a:rPr>
                        <a:t>Air Drying Unit</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9000 CMPH</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3.</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tabLst>
                          <a:tab pos="514985"/>
                        </a:tabLst>
                      </a:pPr>
                      <a:r>
                        <a:rPr lang="en-US" sz="1400">
                          <a:effectLst/>
                          <a:latin typeface="Cambria" panose="02040503050406030204" pitchFamily="18" charset="0"/>
                        </a:rPr>
                        <a:t>Film Sulphonation/Sulphation Reactor</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5000 kg/hr</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4.</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Neutralization Unit</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5000 kg/hr</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5.</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Water Purification Plant</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10 kl/hr</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6.</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Cooling Tower</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3</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700 m3/hr (Total)</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7.</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tabLst>
                          <a:tab pos="514985"/>
                        </a:tabLst>
                      </a:pPr>
                      <a:r>
                        <a:rPr lang="en-US" sz="1400">
                          <a:effectLst/>
                          <a:latin typeface="Cambria" panose="02040503050406030204" pitchFamily="18" charset="0"/>
                        </a:rPr>
                        <a:t>Vent Gas Treatment System with ESP</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6000 CMPH</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8.</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tabLst>
                          <a:tab pos="514985"/>
                        </a:tabLst>
                      </a:pPr>
                      <a:r>
                        <a:rPr lang="en-US" sz="1400">
                          <a:effectLst/>
                          <a:latin typeface="Cambria" panose="02040503050406030204" pitchFamily="18" charset="0"/>
                        </a:rPr>
                        <a:t>Screw Chiller</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2</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100 TR</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9.</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tabLst>
                          <a:tab pos="514985"/>
                        </a:tabLst>
                      </a:pPr>
                      <a:r>
                        <a:rPr lang="en-US" sz="1400">
                          <a:effectLst/>
                          <a:latin typeface="Cambria" panose="02040503050406030204" pitchFamily="18" charset="0"/>
                        </a:rPr>
                        <a:t>Waste Heat Recovery Boiler</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850 kg/hr</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10.</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Electricity Generator</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1000KW</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11.</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Weigh Bridge</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100 MT</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12.</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Pumps</a:t>
                      </a:r>
                      <a:endParaRPr lang="en-US" sz="1400">
                        <a:effectLst/>
                        <a:latin typeface="Cambria" panose="02040503050406030204" pitchFamily="18" charset="0"/>
                        <a:ea typeface="Times New Roman" panose="02020603050405020304" pitchFamily="18" charset="0"/>
                      </a:endParaRPr>
                    </a:p>
                  </a:txBody>
                  <a:tcPr marL="68580" marR="68580" marT="0" marB="0" anchor="ctr"/>
                </a:tc>
                <a:tc gridSpan="2">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As Per Requirements</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hMerge="1">
                  <a:txBody>
                    <a:bodyPr vert="horz" wrap="square"/>
                    <a:lstStyle/>
                    <a:p>
                      <a:endParaRPr lang="en-US"/>
                    </a:p>
                  </a:txBody>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13.</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Water Hydrants System</a:t>
                      </a:r>
                      <a:endParaRPr lang="en-US" sz="1400">
                        <a:effectLst/>
                        <a:latin typeface="Cambria" panose="02040503050406030204" pitchFamily="18" charset="0"/>
                        <a:ea typeface="Times New Roman" panose="02020603050405020304" pitchFamily="18" charset="0"/>
                      </a:endParaRPr>
                    </a:p>
                  </a:txBody>
                  <a:tcPr marL="68580" marR="68580" marT="0" marB="0" anchor="ctr"/>
                </a:tc>
                <a:tc gridSpan="2">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As Per Requirements</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hMerge="1">
                  <a:txBody>
                    <a:bodyPr vert="horz" wrap="square"/>
                    <a:lstStyle/>
                    <a:p>
                      <a:endParaRPr lang="en-US"/>
                    </a:p>
                  </a:txBody>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14.</a:t>
                      </a:r>
                      <a:endParaRPr lang="en-US" sz="14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LABSA 90% Batch Reactor</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35 KL</a:t>
                      </a:r>
                      <a:endParaRPr lang="en-US" sz="1400">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15.</a:t>
                      </a:r>
                      <a:endParaRPr lang="en-US" sz="14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LABSA 90% Seperator</a:t>
                      </a:r>
                      <a:endParaRPr lang="en-US" sz="14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35 KL</a:t>
                      </a:r>
                      <a:endParaRPr lang="en-US" sz="14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16.</a:t>
                      </a:r>
                      <a:endParaRPr lang="en-US" sz="14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Reactors with Agitators</a:t>
                      </a:r>
                      <a:endParaRPr lang="en-US" sz="14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4</a:t>
                      </a:r>
                      <a:endParaRPr lang="en-US" sz="14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15 KL</a:t>
                      </a:r>
                      <a:endParaRPr lang="en-US" sz="14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17.</a:t>
                      </a:r>
                      <a:endParaRPr lang="en-US" sz="14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Flaker</a:t>
                      </a:r>
                      <a:endParaRPr lang="en-US" sz="14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1500 kg/hr</a:t>
                      </a:r>
                      <a:endParaRPr lang="en-US" sz="14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18.</a:t>
                      </a:r>
                      <a:endParaRPr lang="en-US" sz="14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Nitrogen Generator</a:t>
                      </a:r>
                      <a:endParaRPr lang="en-US" sz="14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200 Nm3</a:t>
                      </a:r>
                      <a:endParaRPr lang="en-US" sz="14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81255">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19.</a:t>
                      </a:r>
                      <a:endParaRPr lang="en-US" sz="14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400">
                          <a:effectLst/>
                          <a:latin typeface="Cambria" panose="02040503050406030204" pitchFamily="18" charset="0"/>
                        </a:rPr>
                        <a:t>Oil Based Boiler</a:t>
                      </a:r>
                      <a:endParaRPr lang="en-US" sz="1400">
                        <a:effectLst/>
                        <a:latin typeface="Cambria" panose="02040503050406030204" pitchFamily="18" charset="0"/>
                        <a:ea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1</a:t>
                      </a:r>
                      <a:endParaRPr lang="en-US" sz="1400">
                        <a:effectLst/>
                        <a:latin typeface="Cambria" panose="020405030504060302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tabLst>
                          <a:tab pos="514985"/>
                        </a:tabLst>
                      </a:pPr>
                      <a:r>
                        <a:rPr lang="en-US" sz="1400">
                          <a:effectLst/>
                          <a:latin typeface="Cambria" panose="02040503050406030204" pitchFamily="18" charset="0"/>
                        </a:rPr>
                        <a:t>2000 kg/hr</a:t>
                      </a:r>
                      <a:endParaRPr lang="en-US" sz="14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4" name="Rectangle 3"/>
          <p:cNvSpPr/>
          <p:nvPr/>
        </p:nvSpPr>
        <p:spPr>
          <a:xfrm>
            <a:off x="214313" y="534955"/>
            <a:ext cx="5976422" cy="369332"/>
          </a:xfrm>
          <a:prstGeom prst="rect">
            <a:avLst/>
          </a:prstGeom>
        </p:spPr>
        <p:txBody>
          <a:bodyPr wrap="square">
            <a:spAutoFit/>
          </a:bodyPr>
          <a:lstStyle/>
          <a:p>
            <a:pPr marL="285750" indent="-285750">
              <a:buFont typeface="Wingdings" panose="05000000000000000000" pitchFamily="2" charset="2"/>
              <a:buChar char="v"/>
            </a:pPr>
            <a:r>
              <a:rPr lang="en-US" b="1" smtClean="0">
                <a:latin typeface="Cambria" panose="02040503050406030204" pitchFamily="18" charset="0"/>
              </a:rPr>
              <a:t>List </a:t>
            </a:r>
            <a:r>
              <a:rPr lang="en-US" b="1">
                <a:latin typeface="Cambria" panose="02040503050406030204" pitchFamily="18" charset="0"/>
              </a:rPr>
              <a:t>of </a:t>
            </a:r>
            <a:r>
              <a:rPr lang="en-US" b="1" smtClean="0">
                <a:latin typeface="Cambria" panose="02040503050406030204" pitchFamily="18" charset="0"/>
              </a:rPr>
              <a:t>Equipment</a:t>
            </a:r>
            <a:endParaRPr lang="en-US" b="1">
              <a:latin typeface="Cambria" panose="02040503050406030204" pitchFamily="18" charset="0"/>
            </a:endParaRPr>
          </a:p>
        </p:txBody>
      </p:sp>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3240863982"/>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aphicFrame>
        <p:nvGraphicFramePr>
          <p:cNvPr id="4" name="Table 3"/>
          <p:cNvGraphicFramePr>
            <a:graphicFrameLocks noGrp="1"/>
          </p:cNvGraphicFramePr>
          <p:nvPr>
            <p:extLst>
              <p:ext uri="{D42A27DB-BD31-4B8C-83A1-F6EECF244321}">
                <p14:modId xmlns:p14="http://schemas.microsoft.com/office/powerpoint/2010/main" val="1736682070"/>
              </p:ext>
            </p:extLst>
          </p:nvPr>
        </p:nvGraphicFramePr>
        <p:xfrm>
          <a:off x="862851" y="741903"/>
          <a:ext cx="10174343" cy="5748687"/>
        </p:xfrm>
        <a:graphic>
          <a:graphicData uri="http://schemas.openxmlformats.org/drawingml/2006/table">
            <a:tbl>
              <a:tblPr firstRow="1" bandRow="1" bandCol="1">
                <a:tableStyleId>{5C22544A-7EE6-4342-B048-85BDC9FD1C3A}</a:tableStyleId>
              </a:tblPr>
              <a:tblGrid>
                <a:gridCol w="3937552"/>
                <a:gridCol w="3611072"/>
                <a:gridCol w="2625719"/>
              </a:tblGrid>
              <a:tr h="466569">
                <a:tc>
                  <a:txBody>
                    <a:bodyPr vert="horz" wrap="square"/>
                    <a:lstStyle/>
                    <a:p>
                      <a:pPr algn="l"/>
                      <a:r>
                        <a:rPr lang="en-US" sz="1600" b="1" smtClean="0">
                          <a:solidFill>
                            <a:schemeClr val="tx1"/>
                          </a:solidFill>
                          <a:latin typeface="Cambria" panose="02040503050406030204" pitchFamily="18" charset="0"/>
                        </a:rPr>
                        <a:t>Water Consumption/day</a:t>
                      </a:r>
                      <a:endParaRPr lang="en-US" sz="1600" b="1">
                        <a:solidFill>
                          <a:schemeClr val="tx1"/>
                        </a:solidFill>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algn="l"/>
                      <a:r>
                        <a:rPr lang="en-US" sz="1600" b="0" kern="1200" smtClean="0">
                          <a:solidFill>
                            <a:schemeClr val="tx1"/>
                          </a:solidFill>
                          <a:effectLst/>
                          <a:latin typeface="Cambria" panose="02040503050406030204" pitchFamily="18" charset="0"/>
                          <a:ea typeface="+mn-ea"/>
                          <a:cs typeface="+mn-cs"/>
                        </a:rPr>
                        <a:t>203 KLPD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r h="440394">
                <a:tc>
                  <a:txBody>
                    <a:bodyPr vert="horz" wrap="square"/>
                    <a:lstStyle/>
                    <a:p>
                      <a:pPr algn="l"/>
                      <a:r>
                        <a:rPr lang="en-US" sz="1600" b="1" smtClean="0">
                          <a:latin typeface="Cambria" panose="02040503050406030204" pitchFamily="18" charset="0"/>
                        </a:rPr>
                        <a:t>Source of water</a:t>
                      </a:r>
                      <a:endParaRPr lang="en-US" sz="1600" b="1">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algn="l"/>
                      <a:r>
                        <a:rPr lang="en-US" sz="1600" smtClean="0">
                          <a:solidFill>
                            <a:schemeClr val="tx1"/>
                          </a:solidFill>
                          <a:latin typeface="Cambria" panose="02040503050406030204" pitchFamily="18" charset="0"/>
                        </a:rPr>
                        <a:t>Water Tanker</a:t>
                      </a:r>
                      <a:endParaRPr lang="en-US" sz="1600">
                        <a:solidFill>
                          <a:schemeClr val="tx1"/>
                        </a:solidFill>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r h="304625">
                <a:tc rowSpan="4">
                  <a:txBody>
                    <a:bodyPr vert="horz" wrap="square"/>
                    <a:lstStyle/>
                    <a:p>
                      <a:pPr algn="l"/>
                      <a:r>
                        <a:rPr lang="en-US" sz="1600" b="1" smtClean="0">
                          <a:latin typeface="Cambria" panose="02040503050406030204" pitchFamily="18" charset="0"/>
                        </a:rPr>
                        <a:t>Kind of Fuel used</a:t>
                      </a:r>
                      <a:endParaRPr lang="en-US" sz="1600" b="1">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ea typeface="Times New Roman" panose="02020603050405020304" pitchFamily="18" charset="0"/>
                        </a:rPr>
                        <a:t>Name of Fuel</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ea typeface="Times New Roman" panose="02020603050405020304" pitchFamily="18" charset="0"/>
                        </a:rPr>
                        <a:t>Use</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625">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ea typeface="Times New Roman" panose="02020603050405020304" pitchFamily="18" charset="0"/>
                        </a:rPr>
                        <a:t>HSD</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ea typeface="Times New Roman" panose="02020603050405020304" pitchFamily="18" charset="0"/>
                        </a:rPr>
                        <a:t>DG Set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625">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ea typeface="Times New Roman" panose="02020603050405020304" pitchFamily="18" charset="0"/>
                        </a:rPr>
                        <a:t>Sulfur</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lnSpc>
                          <a:spcPct val="115000"/>
                        </a:lnSpc>
                        <a:spcBef>
                          <a:spcPct val="0"/>
                        </a:spcBef>
                        <a:spcAft>
                          <a:spcPct val="0"/>
                        </a:spcAft>
                      </a:pPr>
                      <a:r>
                        <a:rPr lang="en-US" sz="1600" err="1">
                          <a:effectLst/>
                          <a:latin typeface="Cambria" panose="02040503050406030204" pitchFamily="18" charset="0"/>
                          <a:ea typeface="Times New Roman" panose="02020603050405020304" pitchFamily="18" charset="0"/>
                        </a:rPr>
                        <a:t>Sulphonation Plant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625">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ea typeface="Times New Roman" panose="02020603050405020304" pitchFamily="18" charset="0"/>
                        </a:rPr>
                        <a:t>LDO</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ea typeface="Times New Roman" panose="02020603050405020304" pitchFamily="18" charset="0"/>
                        </a:rPr>
                        <a:t>2tph Boiler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625">
                <a:tc rowSpan="4">
                  <a:txBody>
                    <a:bodyPr vert="horz" wrap="square"/>
                    <a:lstStyle/>
                    <a:p>
                      <a:pPr algn="l"/>
                      <a:r>
                        <a:rPr lang="en-US" sz="1600" b="1" smtClean="0">
                          <a:latin typeface="Cambria" panose="02040503050406030204" pitchFamily="18" charset="0"/>
                        </a:rPr>
                        <a:t>Quantity of fuel used</a:t>
                      </a:r>
                      <a:endParaRPr lang="en-US" sz="1600" b="1">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ea typeface="Times New Roman" panose="02020603050405020304" pitchFamily="18" charset="0"/>
                        </a:rPr>
                        <a:t>Name of Fuel</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ea typeface="Times New Roman" panose="02020603050405020304" pitchFamily="18" charset="0"/>
                        </a:rPr>
                        <a:t>Quantity</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625">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ea typeface="Times New Roman" panose="02020603050405020304" pitchFamily="18" charset="0"/>
                        </a:rPr>
                        <a:t>HSD</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ea typeface="Times New Roman" panose="02020603050405020304" pitchFamily="18" charset="0"/>
                        </a:rPr>
                        <a:t>100 L/hr</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625">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ea typeface="Times New Roman" panose="02020603050405020304" pitchFamily="18" charset="0"/>
                        </a:rPr>
                        <a:t>Sulfur</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ea typeface="Times New Roman" panose="02020603050405020304" pitchFamily="18" charset="0"/>
                        </a:rPr>
                        <a:t>500 KG/hr</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625">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ea typeface="Times New Roman" panose="02020603050405020304" pitchFamily="18" charset="0"/>
                        </a:rPr>
                        <a:t>LDO</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ea typeface="Times New Roman" panose="02020603050405020304" pitchFamily="18" charset="0"/>
                          <a:cs typeface="Mangal" panose="02040503050203030202" pitchFamily="18" charset="0"/>
                        </a:rPr>
                        <a:t>155 L/hr</a:t>
                      </a:r>
                      <a:endParaRPr lang="en-US" sz="1600">
                        <a:effectLst/>
                        <a:latin typeface="Cambria" panose="020405030504060302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86222">
                <a:tc>
                  <a:txBody>
                    <a:bodyPr vert="horz" wrap="square"/>
                    <a:lstStyle/>
                    <a:p>
                      <a:pPr algn="l"/>
                      <a:r>
                        <a:rPr lang="en-US" sz="1600" b="1" smtClean="0">
                          <a:latin typeface="Cambria" panose="02040503050406030204" pitchFamily="18" charset="0"/>
                        </a:rPr>
                        <a:t>Waste Water Generated/day</a:t>
                      </a:r>
                      <a:endParaRPr lang="en-US" sz="1600" b="1">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algn="l"/>
                      <a:r>
                        <a:rPr lang="en-US" sz="1600" smtClean="0">
                          <a:latin typeface="Cambria" panose="02040503050406030204" pitchFamily="18" charset="0"/>
                        </a:rPr>
                        <a:t>The total waste water generation is </a:t>
                      </a:r>
                      <a:r>
                        <a:rPr lang="en-US" sz="1600" b="1" smtClean="0">
                          <a:latin typeface="Cambria" panose="02040503050406030204" pitchFamily="18" charset="0"/>
                        </a:rPr>
                        <a:t>10.7 KLPD </a:t>
                      </a:r>
                      <a:r>
                        <a:rPr lang="en-US" sz="1600" smtClean="0">
                          <a:latin typeface="Cambria" panose="02040503050406030204" pitchFamily="18" charset="0"/>
                        </a:rPr>
                        <a:t>which will be treated in in-house ETP and this treated water will be re-used in the scrubber and for gardening purpose.</a:t>
                      </a:r>
                      <a:endParaRPr lang="en-US" sz="1600">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r h="609251">
                <a:tc>
                  <a:txBody>
                    <a:bodyPr vert="horz" wrap="square"/>
                    <a:lstStyle/>
                    <a:p>
                      <a:pPr algn="l"/>
                      <a:r>
                        <a:rPr lang="en-US" sz="1600" b="1" smtClean="0">
                          <a:latin typeface="Cambria" panose="02040503050406030204" pitchFamily="18" charset="0"/>
                        </a:rPr>
                        <a:t>Mode of discharge</a:t>
                      </a:r>
                      <a:endParaRPr lang="en-US" sz="1600" b="1">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marL="0" marR="17145" lvl="0" indent="0" algn="l">
                        <a:lnSpc>
                          <a:spcPct val="115000"/>
                        </a:lnSpc>
                        <a:spcBef>
                          <a:spcPts val="600"/>
                        </a:spcBef>
                        <a:spcAft>
                          <a:spcPts val="600"/>
                        </a:spcAft>
                        <a:buFont typeface="Arial" pitchFamily="34" charset="0"/>
                        <a:buNone/>
                        <a:tabLst>
                          <a:tab pos="457200"/>
                          <a:tab pos="5715000"/>
                        </a:tabLst>
                      </a:pPr>
                      <a:r>
                        <a:rPr lang="en-US" sz="1600" b="1" smtClean="0">
                          <a:effectLst/>
                          <a:latin typeface="Cambria" panose="02040503050406030204" pitchFamily="18" charset="0"/>
                          <a:ea typeface="Times New Roman" panose="02020603050405020304" pitchFamily="18" charset="0"/>
                        </a:rPr>
                        <a:t>Zero</a:t>
                      </a:r>
                      <a:r>
                        <a:rPr lang="en-US" sz="1600" b="1" baseline="0" smtClean="0">
                          <a:effectLst/>
                          <a:latin typeface="Cambria" panose="02040503050406030204" pitchFamily="18" charset="0"/>
                          <a:ea typeface="Times New Roman" panose="02020603050405020304" pitchFamily="18" charset="0"/>
                        </a:rPr>
                        <a:t> </a:t>
                      </a:r>
                      <a:r>
                        <a:rPr lang="en-US" sz="1600" b="1" smtClean="0">
                          <a:effectLst/>
                          <a:latin typeface="Cambria" panose="02040503050406030204" pitchFamily="18" charset="0"/>
                          <a:ea typeface="Times New Roman" panose="02020603050405020304" pitchFamily="18" charset="0"/>
                        </a:rPr>
                        <a:t>Discharge </a:t>
                      </a:r>
                      <a:r>
                        <a:rPr lang="en-US" sz="1600" smtClean="0">
                          <a:effectLst/>
                          <a:latin typeface="Cambria" panose="02040503050406030204" pitchFamily="18" charset="0"/>
                          <a:ea typeface="Times New Roman" panose="02020603050405020304" pitchFamily="18" charset="0"/>
                        </a:rPr>
                        <a:t>and will successfully recycle the entire water back to plant use.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r h="609251">
                <a:tc>
                  <a:txBody>
                    <a:bodyPr vert="horz" wrap="square"/>
                    <a:lstStyle/>
                    <a:p>
                      <a:pPr algn="l"/>
                      <a:r>
                        <a:rPr lang="en-US" sz="1600" b="1" smtClean="0">
                          <a:latin typeface="Cambria" panose="02040503050406030204" pitchFamily="18" charset="0"/>
                        </a:rPr>
                        <a:t>Energy Consumption</a:t>
                      </a:r>
                      <a:endParaRPr lang="en-US" sz="1600" b="1">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vert="horz" wrap="square"/>
                    <a:lstStyle/>
                    <a:p>
                      <a:pPr marL="0" marR="17145" lvl="0" indent="0" algn="l">
                        <a:lnSpc>
                          <a:spcPct val="115000"/>
                        </a:lnSpc>
                        <a:spcBef>
                          <a:spcPts val="600"/>
                        </a:spcBef>
                        <a:spcAft>
                          <a:spcPts val="600"/>
                        </a:spcAft>
                        <a:buFont typeface="Arial" pitchFamily="34" charset="0"/>
                        <a:buNone/>
                        <a:tabLst>
                          <a:tab pos="457200"/>
                          <a:tab pos="5715000"/>
                        </a:tabLst>
                      </a:pPr>
                      <a:r>
                        <a:rPr lang="en-US" sz="1600" smtClean="0">
                          <a:effectLst/>
                          <a:latin typeface="Cambria" panose="02040503050406030204" pitchFamily="18" charset="0"/>
                          <a:ea typeface="Times New Roman" panose="02020603050405020304" pitchFamily="18" charset="0"/>
                        </a:rPr>
                        <a:t>1000 KW sourced through WBSEDCL. DG set will be installed of 1000 KW in case of power failer.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endParaRPr lang="en-US"/>
                    </a:p>
                  </a:txBody>
                  <a:tcPr/>
                </a:tc>
              </a:tr>
            </a:tbl>
          </a:graphicData>
        </a:graphic>
      </p:graphicFrame>
      <p:sp>
        <p:nvSpPr>
          <p:cNvPr id="6" name="Rectangle 5"/>
          <p:cNvSpPr/>
          <p:nvPr/>
        </p:nvSpPr>
        <p:spPr>
          <a:xfrm>
            <a:off x="0" y="14752"/>
            <a:ext cx="12192000" cy="477054"/>
          </a:xfrm>
          <a:prstGeom prst="rect">
            <a:avLst/>
          </a:prstGeom>
          <a:solidFill>
            <a:schemeClr val="accent2">
              <a:lumMod val="75000"/>
            </a:schemeClr>
          </a:solidFill>
        </p:spPr>
        <p:txBody>
          <a:bodyPr wrap="square">
            <a:spAutoFit/>
          </a:bodyPr>
          <a:lstStyle/>
          <a:p>
            <a:pPr algn="ctr"/>
            <a:r>
              <a:rPr lang="en-US" sz="2500" b="1" i="0" u="sng" smtClean="0">
                <a:solidFill>
                  <a:schemeClr val="bg1"/>
                </a:solidFill>
                <a:latin typeface="Cambria" panose="02040503050406030204" pitchFamily="18" charset="0"/>
                <a:ea typeface="+mn-ea"/>
                <a:cs typeface="Arial" pitchFamily="34" charset="0"/>
              </a:rPr>
              <a:t>INTRODUCTION OF THE PROJECT</a:t>
            </a:r>
            <a:endParaRPr lang="en-US" sz="2500" b="1" i="0" u="sng">
              <a:solidFill>
                <a:schemeClr val="bg1"/>
              </a:solidFill>
              <a:latin typeface="Cambria" panose="02040503050406030204" pitchFamily="18" charset="0"/>
              <a:ea typeface="+mn-ea"/>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50"/>
            <a:ext cx="1828800" cy="465607"/>
          </a:xfrm>
          <a:prstGeom prst="rect">
            <a:avLst/>
          </a:prstGeom>
        </p:spPr>
      </p:pic>
    </p:spTree>
    <p:extLst>
      <p:ext uri="{BB962C8B-B14F-4D97-AF65-F5344CB8AC3E}">
        <p14:creationId xmlns:p14="http://schemas.microsoft.com/office/powerpoint/2010/main" val="2420217568"/>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pic>
        <p:nvPicPr>
          <p:cNvPr id="3" name="image5.jpeg"/>
          <p:cNvPicPr/>
          <p:nvPr/>
        </p:nvPicPr>
        <p:blipFill>
          <a:blip r:embed="rId2">
            <a:extLst>
              <a:ext uri="{28A0092B-C50C-407E-A947-70E740481C1C}">
                <a14:useLocalDpi xmlns:a14="http://schemas.microsoft.com/office/drawing/2010/main" val="0"/>
              </a:ext>
            </a:extLst>
          </a:blip>
          <a:stretch>
            <a:fillRect/>
          </a:stretch>
        </p:blipFill>
        <p:spPr bwMode="auto">
          <a:xfrm>
            <a:off x="2143126" y="1008863"/>
            <a:ext cx="7515225" cy="5329644"/>
          </a:xfrm>
          <a:prstGeom prst="rect">
            <a:avLst/>
          </a:prstGeom>
          <a:noFill/>
          <a:ln w="6350">
            <a:solidFill>
              <a:schemeClr val="tx1"/>
            </a:solidFill>
          </a:ln>
        </p:spPr>
      </p:pic>
      <p:sp>
        <p:nvSpPr>
          <p:cNvPr id="4" name="Rectangle 3"/>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5" name="TextBox 4"/>
          <p:cNvSpPr txBox="1"/>
          <p:nvPr/>
        </p:nvSpPr>
        <p:spPr>
          <a:xfrm>
            <a:off x="1" y="485643"/>
            <a:ext cx="12192000"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b="1" smtClean="0">
                <a:latin typeface="Cambria" panose="02040503050406030204" pitchFamily="18" charset="0"/>
              </a:rPr>
              <a:t>Line </a:t>
            </a:r>
            <a:r>
              <a:rPr lang="en-US" sz="2000" b="1">
                <a:latin typeface="Cambria" panose="02040503050406030204" pitchFamily="18" charset="0"/>
              </a:rPr>
              <a:t>Diagram of Continuous Sulphonation Plant</a:t>
            </a:r>
          </a:p>
        </p:txBody>
      </p:sp>
      <p:sp>
        <p:nvSpPr>
          <p:cNvPr id="6" name="Rectangle 5"/>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884639927"/>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200025" y="446055"/>
            <a:ext cx="11701464" cy="1200329"/>
          </a:xfrm>
          <a:prstGeom prst="rect">
            <a:avLst/>
          </a:prstGeom>
        </p:spPr>
        <p:txBody>
          <a:bodyPr wrap="square">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ToR-3(IX): Hazard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identification and details of proposed safety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systems.</a:t>
            </a:r>
          </a:p>
          <a:p>
            <a:pPr marL="0" lvl="2"/>
            <a:r>
              <a:rPr lang="en-US" b="1" smtClean="0">
                <a:solidFill>
                  <a:schemeClr val="accent5">
                    <a:lumMod val="75000"/>
                  </a:schemeClr>
                </a:solidFill>
                <a:latin typeface="Cambria" panose="02040503050406030204" pitchFamily="18" charset="0"/>
              </a:rPr>
              <a:t>Compliance: </a:t>
            </a:r>
            <a:r>
              <a:rPr lang="en-US" b="1" u="sng" smtClean="0">
                <a:latin typeface="Cambria" panose="02040503050406030204" pitchFamily="18" charset="0"/>
              </a:rPr>
              <a:t>Classification </a:t>
            </a:r>
            <a:r>
              <a:rPr lang="en-US" b="1" u="sng">
                <a:latin typeface="Cambria" panose="02040503050406030204" pitchFamily="18" charset="0"/>
              </a:rPr>
              <a:t>of Major Hazardous </a:t>
            </a:r>
            <a:r>
              <a:rPr lang="en-US" b="1" u="sng" smtClean="0">
                <a:latin typeface="Cambria" panose="02040503050406030204" pitchFamily="18" charset="0"/>
              </a:rPr>
              <a:t>Units:</a:t>
            </a:r>
            <a:r>
              <a:rPr lang="en-US" b="1" smtClean="0">
                <a:latin typeface="Cambria" panose="02040503050406030204" pitchFamily="18" charset="0"/>
              </a:rPr>
              <a:t> </a:t>
            </a:r>
            <a:r>
              <a:rPr lang="en-US" smtClean="0">
                <a:effectLst>
                  <a:outerShdw sx="0" sy="0">
                    <a:srgbClr val="000000"/>
                  </a:outerShdw>
                </a:effectLst>
                <a:latin typeface="Cambria" panose="02040503050406030204" pitchFamily="18" charset="0"/>
              </a:rPr>
              <a:t>Hazardous </a:t>
            </a:r>
            <a:r>
              <a:rPr lang="en-US">
                <a:effectLst>
                  <a:outerShdw sx="0" sy="0">
                    <a:srgbClr val="000000"/>
                  </a:outerShdw>
                </a:effectLst>
                <a:latin typeface="Cambria" panose="02040503050406030204" pitchFamily="18" charset="0"/>
              </a:rPr>
              <a:t>substances may be classified into three main classes namely Flammable substances, unstable substances and toxic substances.</a:t>
            </a:r>
          </a:p>
          <a:p>
            <a:r>
              <a:rPr lang="en-US" b="1" smtClean="0">
                <a:solidFill>
                  <a:schemeClr val="accent5">
                    <a:lumMod val="75000"/>
                  </a:schemeClr>
                </a:solidFill>
                <a:latin typeface="Cambria" panose="02040503050406030204" pitchFamily="18" charset="0"/>
              </a:rPr>
              <a:t> </a:t>
            </a:r>
            <a:endParaRPr lang="en-US"/>
          </a:p>
        </p:txBody>
      </p:sp>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42797963"/>
              </p:ext>
            </p:extLst>
          </p:nvPr>
        </p:nvGraphicFramePr>
        <p:xfrm>
          <a:off x="1143000" y="1646384"/>
          <a:ext cx="9458324" cy="1406379"/>
        </p:xfrm>
        <a:graphic>
          <a:graphicData uri="http://schemas.openxmlformats.org/drawingml/2006/table">
            <a:tbl>
              <a:tblPr firstRow="1" firstCol="1">
                <a:tableStyleId>{5C22544A-7EE6-4342-B048-85BDC9FD1C3A}</a:tableStyleId>
              </a:tblPr>
              <a:tblGrid>
                <a:gridCol w="1074466"/>
                <a:gridCol w="1810323"/>
                <a:gridCol w="1810323"/>
                <a:gridCol w="2012731"/>
                <a:gridCol w="2750481"/>
              </a:tblGrid>
              <a:tr h="468793">
                <a:tc>
                  <a:txBody>
                    <a:bodyPr vert="horz" wrap="square"/>
                    <a:lstStyle/>
                    <a:p>
                      <a:pPr marL="106045" marR="0" algn="ctr">
                        <a:lnSpc>
                          <a:spcPct val="115000"/>
                        </a:lnSpc>
                        <a:spcBef>
                          <a:spcPct val="0"/>
                        </a:spcBef>
                        <a:spcAft>
                          <a:spcPct val="0"/>
                        </a:spcAft>
                      </a:pPr>
                      <a:r>
                        <a:rPr lang="en-US" sz="1800">
                          <a:effectLst/>
                          <a:latin typeface="Cambria" panose="02040503050406030204" pitchFamily="18" charset="0"/>
                        </a:rPr>
                        <a:t>S. No.</a:t>
                      </a:r>
                      <a:endParaRPr lang="en-US" sz="18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83185" marR="0" algn="ctr">
                        <a:lnSpc>
                          <a:spcPct val="115000"/>
                        </a:lnSpc>
                        <a:spcBef>
                          <a:spcPct val="0"/>
                        </a:spcBef>
                        <a:spcAft>
                          <a:spcPct val="0"/>
                        </a:spcAft>
                      </a:pPr>
                      <a:r>
                        <a:rPr lang="en-US" sz="1800">
                          <a:effectLst/>
                          <a:latin typeface="Cambria" panose="02040503050406030204" pitchFamily="18" charset="0"/>
                        </a:rPr>
                        <a:t>Product</a:t>
                      </a:r>
                      <a:endParaRPr lang="en-US" sz="1800">
                        <a:effectLst/>
                        <a:latin typeface="Cambria" panose="02040503050406030204" pitchFamily="18" charset="0"/>
                        <a:ea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vert="horz" wrap="square"/>
                    <a:lstStyle/>
                    <a:p>
                      <a:pPr marL="83185" marR="0" algn="ctr">
                        <a:lnSpc>
                          <a:spcPct val="115000"/>
                        </a:lnSpc>
                        <a:spcBef>
                          <a:spcPct val="0"/>
                        </a:spcBef>
                        <a:spcAft>
                          <a:spcPct val="0"/>
                        </a:spcAft>
                      </a:pPr>
                      <a:r>
                        <a:rPr lang="en-US" sz="1800">
                          <a:effectLst/>
                          <a:latin typeface="Cambria" panose="02040503050406030204" pitchFamily="18" charset="0"/>
                        </a:rPr>
                        <a:t>No of Tanks</a:t>
                      </a:r>
                      <a:endParaRPr lang="en-US" sz="1800">
                        <a:effectLst/>
                        <a:latin typeface="Cambria" panose="02040503050406030204" pitchFamily="18" charset="0"/>
                        <a:ea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vert="horz" wrap="square"/>
                    <a:lstStyle/>
                    <a:p>
                      <a:pPr marL="85725" marR="0" algn="ctr">
                        <a:lnSpc>
                          <a:spcPct val="115000"/>
                        </a:lnSpc>
                        <a:spcBef>
                          <a:spcPct val="0"/>
                        </a:spcBef>
                        <a:spcAft>
                          <a:spcPct val="0"/>
                        </a:spcAft>
                      </a:pPr>
                      <a:r>
                        <a:rPr lang="en-US" sz="1800">
                          <a:effectLst/>
                          <a:latin typeface="Cambria" panose="02040503050406030204" pitchFamily="18" charset="0"/>
                        </a:rPr>
                        <a:t>Classification</a:t>
                      </a:r>
                      <a:endParaRPr lang="en-US" sz="1800">
                        <a:effectLst/>
                        <a:latin typeface="Cambria" panose="02040503050406030204" pitchFamily="18" charset="0"/>
                        <a:ea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vert="horz" wrap="square"/>
                    <a:lstStyle/>
                    <a:p>
                      <a:pPr marL="267970" marR="0" algn="ctr">
                        <a:lnSpc>
                          <a:spcPct val="115000"/>
                        </a:lnSpc>
                        <a:spcBef>
                          <a:spcPct val="0"/>
                        </a:spcBef>
                        <a:spcAft>
                          <a:spcPct val="0"/>
                        </a:spcAft>
                      </a:pPr>
                      <a:r>
                        <a:rPr lang="en-US" sz="1800">
                          <a:effectLst/>
                          <a:latin typeface="Cambria" panose="02040503050406030204" pitchFamily="18" charset="0"/>
                        </a:rPr>
                        <a:t>Design Capacity</a:t>
                      </a:r>
                      <a:endParaRPr lang="en-US" sz="1800">
                        <a:effectLst/>
                        <a:latin typeface="Cambria" panose="02040503050406030204" pitchFamily="18" charset="0"/>
                        <a:ea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68793">
                <a:tc>
                  <a:txBody>
                    <a:bodyPr vert="horz" wrap="square"/>
                    <a:lstStyle/>
                    <a:p>
                      <a:pPr marL="78740" marR="0" algn="ctr">
                        <a:lnSpc>
                          <a:spcPct val="115000"/>
                        </a:lnSpc>
                        <a:spcBef>
                          <a:spcPct val="0"/>
                        </a:spcBef>
                        <a:spcAft>
                          <a:spcPct val="0"/>
                        </a:spcAft>
                      </a:pPr>
                      <a:r>
                        <a:rPr lang="en-US" sz="1800">
                          <a:effectLst/>
                          <a:latin typeface="Cambria" panose="02040503050406030204" pitchFamily="18" charset="0"/>
                        </a:rPr>
                        <a:t>1</a:t>
                      </a:r>
                      <a:endParaRPr lang="en-US" sz="18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vert="horz" wrap="square"/>
                    <a:lstStyle/>
                    <a:p>
                      <a:pPr marL="83185" marR="0" algn="ctr">
                        <a:lnSpc>
                          <a:spcPct val="115000"/>
                        </a:lnSpc>
                        <a:spcBef>
                          <a:spcPct val="0"/>
                        </a:spcBef>
                        <a:spcAft>
                          <a:spcPct val="0"/>
                        </a:spcAft>
                      </a:pPr>
                      <a:r>
                        <a:rPr lang="en-US" sz="1800">
                          <a:effectLst/>
                          <a:latin typeface="Cambria" panose="02040503050406030204" pitchFamily="18" charset="0"/>
                        </a:rPr>
                        <a:t>HSD</a:t>
                      </a:r>
                      <a:endParaRPr lang="en-US" sz="1800">
                        <a:effectLst/>
                        <a:latin typeface="Cambria" panose="02040503050406030204" pitchFamily="18" charset="0"/>
                        <a:ea typeface="Times New Roman" panose="02020603050405020304" pitchFamily="18" charset="0"/>
                      </a:endParaRPr>
                    </a:p>
                  </a:txBody>
                  <a:tcPr marL="0" marR="0" marT="0" marB="0" anchor="ctr"/>
                </a:tc>
                <a:tc>
                  <a:txBody>
                    <a:bodyPr vert="horz" wrap="square"/>
                    <a:lstStyle/>
                    <a:p>
                      <a:pPr marL="20955" marR="0" algn="ctr">
                        <a:lnSpc>
                          <a:spcPct val="115000"/>
                        </a:lnSpc>
                        <a:spcBef>
                          <a:spcPct val="0"/>
                        </a:spcBef>
                        <a:spcAft>
                          <a:spcPct val="0"/>
                        </a:spcAft>
                      </a:pPr>
                      <a:r>
                        <a:rPr lang="en-US" sz="1800">
                          <a:effectLst/>
                          <a:latin typeface="Cambria" panose="02040503050406030204" pitchFamily="18" charset="0"/>
                        </a:rPr>
                        <a:t>1</a:t>
                      </a:r>
                      <a:endParaRPr lang="en-US" sz="1800">
                        <a:effectLst/>
                        <a:latin typeface="Cambria" panose="02040503050406030204" pitchFamily="18" charset="0"/>
                        <a:ea typeface="Times New Roman" panose="02020603050405020304" pitchFamily="18" charset="0"/>
                      </a:endParaRPr>
                    </a:p>
                  </a:txBody>
                  <a:tcPr marL="0" marR="0" marT="0" marB="0" anchor="ctr"/>
                </a:tc>
                <a:tc>
                  <a:txBody>
                    <a:bodyPr vert="horz" wrap="square"/>
                    <a:lstStyle/>
                    <a:p>
                      <a:pPr marL="85725" marR="0" algn="ctr">
                        <a:lnSpc>
                          <a:spcPct val="115000"/>
                        </a:lnSpc>
                        <a:spcBef>
                          <a:spcPct val="0"/>
                        </a:spcBef>
                        <a:spcAft>
                          <a:spcPct val="0"/>
                        </a:spcAft>
                      </a:pPr>
                      <a:r>
                        <a:rPr lang="en-US" sz="1800">
                          <a:effectLst/>
                          <a:latin typeface="Cambria" panose="02040503050406030204" pitchFamily="18" charset="0"/>
                        </a:rPr>
                        <a:t>Flammable</a:t>
                      </a:r>
                      <a:endParaRPr lang="en-US" sz="1800">
                        <a:effectLst/>
                        <a:latin typeface="Cambria" panose="02040503050406030204" pitchFamily="18" charset="0"/>
                        <a:ea typeface="Times New Roman" panose="02020603050405020304" pitchFamily="18" charset="0"/>
                      </a:endParaRPr>
                    </a:p>
                  </a:txBody>
                  <a:tcPr marL="0" marR="0" marT="0" marB="0" anchor="ctr"/>
                </a:tc>
                <a:tc>
                  <a:txBody>
                    <a:bodyPr vert="horz" wrap="square"/>
                    <a:lstStyle/>
                    <a:p>
                      <a:pPr marL="267970" marR="0" algn="ctr">
                        <a:lnSpc>
                          <a:spcPct val="115000"/>
                        </a:lnSpc>
                        <a:spcBef>
                          <a:spcPct val="0"/>
                        </a:spcBef>
                        <a:spcAft>
                          <a:spcPct val="0"/>
                        </a:spcAft>
                      </a:pPr>
                      <a:r>
                        <a:rPr lang="en-US" sz="1800">
                          <a:effectLst/>
                          <a:latin typeface="Cambria" panose="02040503050406030204" pitchFamily="18" charset="0"/>
                        </a:rPr>
                        <a:t>20 KL</a:t>
                      </a:r>
                      <a:endParaRPr lang="en-US" sz="1800">
                        <a:effectLst/>
                        <a:latin typeface="Cambria" panose="02040503050406030204" pitchFamily="18" charset="0"/>
                        <a:ea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tcPr>
                </a:tc>
              </a:tr>
              <a:tr h="468793">
                <a:tc>
                  <a:txBody>
                    <a:bodyPr vert="horz" wrap="square"/>
                    <a:lstStyle/>
                    <a:p>
                      <a:pPr marL="78740" marR="0" algn="ctr">
                        <a:lnSpc>
                          <a:spcPct val="115000"/>
                        </a:lnSpc>
                        <a:spcBef>
                          <a:spcPct val="0"/>
                        </a:spcBef>
                        <a:spcAft>
                          <a:spcPct val="0"/>
                        </a:spcAft>
                      </a:pPr>
                      <a:r>
                        <a:rPr lang="en-US" sz="1800">
                          <a:effectLst/>
                          <a:latin typeface="Cambria" panose="02040503050406030204" pitchFamily="18" charset="0"/>
                        </a:rPr>
                        <a:t>2</a:t>
                      </a:r>
                      <a:endParaRPr lang="en-US" sz="18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73025" marR="0" algn="ctr">
                        <a:lnSpc>
                          <a:spcPct val="115000"/>
                        </a:lnSpc>
                        <a:spcBef>
                          <a:spcPct val="0"/>
                        </a:spcBef>
                        <a:spcAft>
                          <a:spcPct val="0"/>
                        </a:spcAft>
                      </a:pPr>
                      <a:r>
                        <a:rPr lang="en-US" sz="1800">
                          <a:effectLst/>
                          <a:latin typeface="Cambria" panose="02040503050406030204" pitchFamily="18" charset="0"/>
                        </a:rPr>
                        <a:t>H</a:t>
                      </a:r>
                      <a:r>
                        <a:rPr lang="en-US" sz="1800" baseline="-25000">
                          <a:effectLst/>
                          <a:latin typeface="Cambria" panose="02040503050406030204" pitchFamily="18" charset="0"/>
                        </a:rPr>
                        <a:t>2</a:t>
                      </a:r>
                      <a:r>
                        <a:rPr lang="en-US" sz="1800">
                          <a:effectLst/>
                          <a:latin typeface="Cambria" panose="02040503050406030204" pitchFamily="18" charset="0"/>
                        </a:rPr>
                        <a:t>SO</a:t>
                      </a:r>
                      <a:r>
                        <a:rPr lang="en-US" sz="1800" baseline="-25000">
                          <a:effectLst/>
                          <a:latin typeface="Cambria" panose="02040503050406030204" pitchFamily="18" charset="0"/>
                        </a:rPr>
                        <a:t>4</a:t>
                      </a:r>
                      <a:endParaRPr lang="en-US" sz="1800">
                        <a:effectLst/>
                        <a:latin typeface="Cambria" panose="02040503050406030204" pitchFamily="18" charset="0"/>
                        <a:ea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vert="horz" wrap="square"/>
                    <a:lstStyle/>
                    <a:p>
                      <a:pPr marL="20955" marR="0" algn="ctr">
                        <a:lnSpc>
                          <a:spcPct val="115000"/>
                        </a:lnSpc>
                        <a:spcBef>
                          <a:spcPct val="0"/>
                        </a:spcBef>
                        <a:spcAft>
                          <a:spcPct val="0"/>
                        </a:spcAft>
                      </a:pPr>
                      <a:r>
                        <a:rPr lang="en-US" sz="1800">
                          <a:effectLst/>
                          <a:latin typeface="Cambria" panose="02040503050406030204" pitchFamily="18" charset="0"/>
                        </a:rPr>
                        <a:t>1</a:t>
                      </a:r>
                      <a:endParaRPr lang="en-US" sz="1800">
                        <a:effectLst/>
                        <a:latin typeface="Cambria" panose="02040503050406030204" pitchFamily="18" charset="0"/>
                        <a:ea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vert="horz" wrap="square"/>
                    <a:lstStyle/>
                    <a:p>
                      <a:pPr marL="81280" marR="0" algn="ctr">
                        <a:lnSpc>
                          <a:spcPct val="115000"/>
                        </a:lnSpc>
                        <a:spcBef>
                          <a:spcPct val="0"/>
                        </a:spcBef>
                        <a:spcAft>
                          <a:spcPct val="0"/>
                        </a:spcAft>
                      </a:pPr>
                      <a:r>
                        <a:rPr lang="en-US" sz="1800">
                          <a:effectLst/>
                          <a:latin typeface="Cambria" panose="02040503050406030204" pitchFamily="18" charset="0"/>
                        </a:rPr>
                        <a:t>Corrosive</a:t>
                      </a:r>
                      <a:endParaRPr lang="en-US" sz="1800">
                        <a:effectLst/>
                        <a:latin typeface="Cambria" panose="02040503050406030204" pitchFamily="18" charset="0"/>
                        <a:ea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vert="horz" wrap="square"/>
                    <a:lstStyle/>
                    <a:p>
                      <a:pPr marL="266065" marR="0" algn="ctr">
                        <a:lnSpc>
                          <a:spcPct val="115000"/>
                        </a:lnSpc>
                        <a:spcBef>
                          <a:spcPct val="0"/>
                        </a:spcBef>
                        <a:spcAft>
                          <a:spcPct val="0"/>
                        </a:spcAft>
                      </a:pPr>
                      <a:r>
                        <a:rPr lang="en-US" sz="1800">
                          <a:effectLst/>
                          <a:latin typeface="Cambria" panose="02040503050406030204" pitchFamily="18" charset="0"/>
                        </a:rPr>
                        <a:t>420 MT</a:t>
                      </a:r>
                      <a:endParaRPr lang="en-US" sz="1800">
                        <a:effectLst/>
                        <a:latin typeface="Cambria" panose="02040503050406030204" pitchFamily="18" charset="0"/>
                        <a:ea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71658367"/>
              </p:ext>
            </p:extLst>
          </p:nvPr>
        </p:nvGraphicFramePr>
        <p:xfrm>
          <a:off x="711200" y="3327400"/>
          <a:ext cx="10299699" cy="3187700"/>
        </p:xfrm>
        <a:graphic>
          <a:graphicData uri="http://schemas.openxmlformats.org/drawingml/2006/table">
            <a:tbl>
              <a:tblPr firstRow="1" firstCol="1" bandRow="1" bandCol="1">
                <a:tableStyleId>{5C22544A-7EE6-4342-B048-85BDC9FD1C3A}</a:tableStyleId>
              </a:tblPr>
              <a:tblGrid>
                <a:gridCol w="3003392"/>
                <a:gridCol w="7296307"/>
              </a:tblGrid>
              <a:tr h="398463">
                <a:tc>
                  <a:txBody>
                    <a:bodyPr vert="horz" wrap="square"/>
                    <a:lstStyle/>
                    <a:p>
                      <a:pPr marL="62230" marR="0">
                        <a:lnSpc>
                          <a:spcPct val="115000"/>
                        </a:lnSpc>
                        <a:spcBef>
                          <a:spcPct val="0"/>
                        </a:spcBef>
                        <a:spcAft>
                          <a:spcPct val="0"/>
                        </a:spcAft>
                      </a:pPr>
                      <a:r>
                        <a:rPr lang="en-US" sz="1800">
                          <a:effectLst/>
                          <a:latin typeface="Cambria" panose="02040503050406030204" pitchFamily="18" charset="0"/>
                        </a:rPr>
                        <a:t>Substance Stored</a:t>
                      </a:r>
                      <a:endParaRPr lang="en-US" sz="18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indent="50800">
                        <a:lnSpc>
                          <a:spcPct val="115000"/>
                        </a:lnSpc>
                        <a:spcBef>
                          <a:spcPct val="0"/>
                        </a:spcBef>
                        <a:spcAft>
                          <a:spcPct val="0"/>
                        </a:spcAft>
                      </a:pPr>
                      <a:r>
                        <a:rPr lang="en-US" sz="1800">
                          <a:effectLst/>
                          <a:latin typeface="Cambria" panose="02040503050406030204" pitchFamily="18" charset="0"/>
                        </a:rPr>
                        <a:t>Safe Guard</a:t>
                      </a:r>
                      <a:endParaRPr lang="en-US" sz="1800">
                        <a:effectLst/>
                        <a:latin typeface="Cambria" panose="02040503050406030204" pitchFamily="18" charset="0"/>
                        <a:ea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195388">
                <a:tc>
                  <a:txBody>
                    <a:bodyPr vert="horz" wrap="square"/>
                    <a:lstStyle/>
                    <a:p>
                      <a:pPr marL="62230" marR="63500">
                        <a:lnSpc>
                          <a:spcPct val="115000"/>
                        </a:lnSpc>
                        <a:spcBef>
                          <a:spcPct val="0"/>
                        </a:spcBef>
                        <a:spcAft>
                          <a:spcPct val="0"/>
                        </a:spcAft>
                      </a:pPr>
                      <a:r>
                        <a:rPr lang="en-US" sz="1800" err="1">
                          <a:effectLst/>
                          <a:latin typeface="Cambria" panose="02040503050406030204" pitchFamily="18" charset="0"/>
                        </a:rPr>
                        <a:t>Sulphuric Acid</a:t>
                      </a:r>
                      <a:endParaRPr lang="en-US" sz="18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vert="horz" wrap="square"/>
                    <a:lstStyle/>
                    <a:p>
                      <a:pPr marL="336550" marR="63500" indent="-285750">
                        <a:lnSpc>
                          <a:spcPct val="115000"/>
                        </a:lnSpc>
                        <a:spcBef>
                          <a:spcPct val="0"/>
                        </a:spcBef>
                        <a:spcAft>
                          <a:spcPct val="0"/>
                        </a:spcAft>
                        <a:buFont typeface="Arial" pitchFamily="34" charset="0"/>
                        <a:buChar char="•"/>
                      </a:pPr>
                      <a:r>
                        <a:rPr lang="en-US" sz="1800">
                          <a:effectLst/>
                          <a:latin typeface="Cambria" panose="02040503050406030204" pitchFamily="18" charset="0"/>
                        </a:rPr>
                        <a:t>Dyke wall of height - 1.0 m and thickness-230 mm will be constructed around the storage tank for acid spillage containment.</a:t>
                      </a:r>
                    </a:p>
                    <a:p>
                      <a:pPr marL="336550" marR="63500" indent="-285750">
                        <a:lnSpc>
                          <a:spcPct val="115000"/>
                        </a:lnSpc>
                        <a:spcBef>
                          <a:spcPct val="0"/>
                        </a:spcBef>
                        <a:spcAft>
                          <a:spcPct val="0"/>
                        </a:spcAft>
                        <a:buFont typeface="Arial" pitchFamily="34" charset="0"/>
                        <a:buChar char="•"/>
                      </a:pPr>
                      <a:r>
                        <a:rPr lang="en-US" sz="1800">
                          <a:effectLst/>
                          <a:latin typeface="Cambria" panose="02040503050406030204" pitchFamily="18" charset="0"/>
                        </a:rPr>
                        <a:t>Also the provision for automatic emergency shower will be provided.</a:t>
                      </a:r>
                      <a:endParaRPr lang="en-US" sz="1800">
                        <a:effectLst/>
                        <a:latin typeface="Cambria" panose="02040503050406030204" pitchFamily="18" charset="0"/>
                        <a:ea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tcPr>
                </a:tc>
              </a:tr>
              <a:tr h="1593849">
                <a:tc>
                  <a:txBody>
                    <a:bodyPr vert="horz" wrap="square"/>
                    <a:lstStyle/>
                    <a:p>
                      <a:pPr marL="62230" marR="63500">
                        <a:lnSpc>
                          <a:spcPct val="115000"/>
                        </a:lnSpc>
                        <a:spcBef>
                          <a:spcPct val="0"/>
                        </a:spcBef>
                        <a:spcAft>
                          <a:spcPct val="0"/>
                        </a:spcAft>
                      </a:pPr>
                      <a:r>
                        <a:rPr lang="en-US" sz="1800">
                          <a:effectLst/>
                          <a:latin typeface="Cambria" panose="02040503050406030204" pitchFamily="18" charset="0"/>
                        </a:rPr>
                        <a:t>High Speed Diesel (HSD)</a:t>
                      </a:r>
                      <a:endParaRPr lang="en-US" sz="18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50800" marR="63500">
                        <a:lnSpc>
                          <a:spcPct val="115000"/>
                        </a:lnSpc>
                        <a:spcBef>
                          <a:spcPct val="0"/>
                        </a:spcBef>
                        <a:spcAft>
                          <a:spcPct val="0"/>
                        </a:spcAft>
                      </a:pPr>
                      <a:r>
                        <a:rPr lang="en-US" sz="1800">
                          <a:effectLst/>
                          <a:latin typeface="Cambria" panose="02040503050406030204" pitchFamily="18" charset="0"/>
                        </a:rPr>
                        <a:t>Following Fire Fighting measures will be provided:</a:t>
                      </a:r>
                    </a:p>
                    <a:p>
                      <a:pPr marL="336550" marR="63500" indent="-285750">
                        <a:lnSpc>
                          <a:spcPct val="115000"/>
                        </a:lnSpc>
                        <a:spcBef>
                          <a:spcPct val="0"/>
                        </a:spcBef>
                        <a:spcAft>
                          <a:spcPct val="0"/>
                        </a:spcAft>
                        <a:buFont typeface="Arial" pitchFamily="34" charset="0"/>
                        <a:buChar char="•"/>
                      </a:pPr>
                      <a:r>
                        <a:rPr lang="en-US" sz="1800">
                          <a:effectLst/>
                          <a:latin typeface="Cambria" panose="02040503050406030204" pitchFamily="18" charset="0"/>
                        </a:rPr>
                        <a:t>DCP (Dry Chemical Powder) Extinguisher;</a:t>
                      </a:r>
                    </a:p>
                    <a:p>
                      <a:pPr marL="336550" marR="63500" indent="-285750">
                        <a:lnSpc>
                          <a:spcPct val="115000"/>
                        </a:lnSpc>
                        <a:spcBef>
                          <a:spcPct val="0"/>
                        </a:spcBef>
                        <a:spcAft>
                          <a:spcPct val="0"/>
                        </a:spcAft>
                        <a:buFont typeface="Arial" pitchFamily="34" charset="0"/>
                        <a:buChar char="•"/>
                      </a:pPr>
                      <a:r>
                        <a:rPr lang="en-US" sz="1800">
                          <a:effectLst/>
                          <a:latin typeface="Cambria" panose="02040503050406030204" pitchFamily="18" charset="0"/>
                        </a:rPr>
                        <a:t>AFFF (Aqueous Film Forming Foam) Extinguisher; </a:t>
                      </a:r>
                    </a:p>
                    <a:p>
                      <a:pPr marL="336550" marR="63500" indent="-285750">
                        <a:lnSpc>
                          <a:spcPct val="115000"/>
                        </a:lnSpc>
                        <a:spcBef>
                          <a:spcPct val="0"/>
                        </a:spcBef>
                        <a:spcAft>
                          <a:spcPct val="0"/>
                        </a:spcAft>
                        <a:buFont typeface="Arial" pitchFamily="34" charset="0"/>
                        <a:buChar char="•"/>
                      </a:pPr>
                      <a:r>
                        <a:rPr lang="en-US" sz="1800">
                          <a:effectLst/>
                          <a:latin typeface="Cambria" panose="02040503050406030204" pitchFamily="18" charset="0"/>
                        </a:rPr>
                        <a:t>Water cum Foam Monitor; and d) Sand </a:t>
                      </a:r>
                      <a:r>
                        <a:rPr lang="en-US" sz="1800" smtClean="0">
                          <a:effectLst/>
                          <a:latin typeface="Cambria" panose="02040503050406030204" pitchFamily="18" charset="0"/>
                        </a:rPr>
                        <a:t>Bucket.</a:t>
                      </a:r>
                      <a:endParaRPr lang="en-US" sz="1800">
                        <a:effectLst/>
                        <a:latin typeface="Cambria" panose="02040503050406030204" pitchFamily="18" charset="0"/>
                        <a:ea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623722055"/>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aphicFrame>
        <p:nvGraphicFramePr>
          <p:cNvPr id="2" name="Table 1"/>
          <p:cNvGraphicFramePr>
            <a:graphicFrameLocks noGrp="1"/>
          </p:cNvGraphicFramePr>
          <p:nvPr>
            <p:extLst>
              <p:ext uri="{D42A27DB-BD31-4B8C-83A1-F6EECF244321}">
                <p14:modId xmlns:p14="http://schemas.microsoft.com/office/powerpoint/2010/main" val="3269706335"/>
              </p:ext>
            </p:extLst>
          </p:nvPr>
        </p:nvGraphicFramePr>
        <p:xfrm>
          <a:off x="393701" y="833433"/>
          <a:ext cx="11226800" cy="5795964"/>
        </p:xfrm>
        <a:graphic>
          <a:graphicData uri="http://schemas.openxmlformats.org/drawingml/2006/table">
            <a:tbl>
              <a:tblPr firstRow="1" firstCol="1" bandRow="1" bandCol="1">
                <a:tableStyleId>{5C22544A-7EE6-4342-B048-85BDC9FD1C3A}</a:tableStyleId>
              </a:tblPr>
              <a:tblGrid>
                <a:gridCol w="1351707"/>
                <a:gridCol w="3017763"/>
                <a:gridCol w="3462345"/>
                <a:gridCol w="3394985"/>
              </a:tblGrid>
              <a:tr h="395116">
                <a:tc>
                  <a:txBody>
                    <a:bodyPr vert="horz" wrap="square"/>
                    <a:lstStyle/>
                    <a:p>
                      <a:pPr marL="274320" marR="91440" indent="-182880" algn="ctr">
                        <a:lnSpc>
                          <a:spcPct val="115000"/>
                        </a:lnSpc>
                        <a:spcBef>
                          <a:spcPct val="0"/>
                        </a:spcBef>
                        <a:spcAft>
                          <a:spcPct val="0"/>
                        </a:spcAft>
                      </a:pPr>
                      <a:r>
                        <a:rPr lang="en-US" sz="1200" spc="-20">
                          <a:effectLst/>
                          <a:latin typeface="Cambria" panose="02040503050406030204" pitchFamily="18" charset="0"/>
                        </a:rPr>
                        <a:t>S. </a:t>
                      </a:r>
                      <a:r>
                        <a:rPr lang="en-US" sz="1200" spc="-30">
                          <a:effectLst/>
                          <a:latin typeface="Cambria" panose="02040503050406030204" pitchFamily="18" charset="0"/>
                        </a:rPr>
                        <a:t>No.</a:t>
                      </a:r>
                      <a:endParaRPr lang="en-US" sz="12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274320" marR="91440" indent="-182880" algn="ctr">
                        <a:lnSpc>
                          <a:spcPct val="115000"/>
                        </a:lnSpc>
                        <a:spcBef>
                          <a:spcPct val="0"/>
                        </a:spcBef>
                        <a:spcAft>
                          <a:spcPct val="0"/>
                        </a:spcAft>
                      </a:pPr>
                      <a:r>
                        <a:rPr lang="en-US" sz="1200">
                          <a:effectLst/>
                          <a:latin typeface="Cambria" panose="02040503050406030204" pitchFamily="18" charset="0"/>
                        </a:rPr>
                        <a:t>Causes</a:t>
                      </a:r>
                      <a:endParaRPr lang="en-US" sz="1200">
                        <a:effectLst/>
                        <a:latin typeface="Cambria" panose="02040503050406030204" pitchFamily="18" charset="0"/>
                        <a:ea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vert="horz" wrap="square"/>
                    <a:lstStyle/>
                    <a:p>
                      <a:pPr marL="274320" marR="91440" indent="-182880" algn="ctr">
                        <a:lnSpc>
                          <a:spcPct val="115000"/>
                        </a:lnSpc>
                        <a:spcBef>
                          <a:spcPct val="0"/>
                        </a:spcBef>
                        <a:spcAft>
                          <a:spcPct val="0"/>
                        </a:spcAft>
                      </a:pPr>
                      <a:r>
                        <a:rPr lang="en-US" sz="1200">
                          <a:effectLst/>
                          <a:latin typeface="Cambria" panose="02040503050406030204" pitchFamily="18" charset="0"/>
                        </a:rPr>
                        <a:t>Consequences</a:t>
                      </a:r>
                      <a:endParaRPr lang="en-US" sz="1200">
                        <a:effectLst/>
                        <a:latin typeface="Cambria" panose="02040503050406030204" pitchFamily="18" charset="0"/>
                        <a:ea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vert="horz" wrap="square"/>
                    <a:lstStyle/>
                    <a:p>
                      <a:pPr marL="274320" marR="91440" indent="-182880" algn="ctr">
                        <a:lnSpc>
                          <a:spcPct val="115000"/>
                        </a:lnSpc>
                        <a:spcBef>
                          <a:spcPct val="0"/>
                        </a:spcBef>
                        <a:spcAft>
                          <a:spcPct val="0"/>
                        </a:spcAft>
                      </a:pPr>
                      <a:r>
                        <a:rPr lang="en-US" sz="1200">
                          <a:effectLst/>
                          <a:latin typeface="Cambria" panose="02040503050406030204" pitchFamily="18" charset="0"/>
                        </a:rPr>
                        <a:t>Safeguards</a:t>
                      </a:r>
                      <a:endParaRPr lang="en-US" sz="1200">
                        <a:effectLst/>
                        <a:latin typeface="Cambria" panose="02040503050406030204" pitchFamily="18" charset="0"/>
                        <a:ea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90546">
                <a:tc>
                  <a:txBody>
                    <a:bodyPr vert="horz" wrap="square"/>
                    <a:lstStyle/>
                    <a:p>
                      <a:pPr marL="155575" marR="91440" indent="-173355" algn="ctr">
                        <a:lnSpc>
                          <a:spcPct val="115000"/>
                        </a:lnSpc>
                        <a:spcBef>
                          <a:spcPct val="0"/>
                        </a:spcBef>
                        <a:spcAft>
                          <a:spcPct val="0"/>
                        </a:spcAft>
                      </a:pPr>
                      <a:r>
                        <a:rPr lang="en-US" sz="1200">
                          <a:effectLst/>
                          <a:latin typeface="Cambria" panose="02040503050406030204" pitchFamily="18" charset="0"/>
                        </a:rPr>
                        <a:t>1</a:t>
                      </a:r>
                      <a:endParaRPr lang="en-US" sz="12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vert="horz" wrap="square"/>
                    <a:lstStyle/>
                    <a:p>
                      <a:pPr marL="342900" marR="91440" lvl="0" indent="-342900">
                        <a:lnSpc>
                          <a:spcPct val="115000"/>
                        </a:lnSpc>
                        <a:spcBef>
                          <a:spcPts val="1200"/>
                        </a:spcBef>
                        <a:spcAft>
                          <a:spcPct val="0"/>
                        </a:spcAft>
                        <a:buClr>
                          <a:srgbClr val="0D0D0D"/>
                        </a:buClr>
                        <a:buSzPts val="950"/>
                        <a:buFont typeface="Wingdings" panose="05000000000000000000" pitchFamily="2" charset="2"/>
                        <a:buChar char=""/>
                        <a:tabLst>
                          <a:tab pos="177165"/>
                          <a:tab pos="832485"/>
                        </a:tabLst>
                      </a:pPr>
                      <a:r>
                        <a:rPr lang="en-US" sz="1200">
                          <a:effectLst/>
                          <a:latin typeface="Cambria" panose="02040503050406030204" pitchFamily="18" charset="0"/>
                        </a:rPr>
                        <a:t>Leakage from unloading </a:t>
                      </a:r>
                      <a:r>
                        <a:rPr lang="en-US" sz="1200" smtClean="0">
                          <a:effectLst/>
                          <a:latin typeface="Cambria" panose="02040503050406030204" pitchFamily="18" charset="0"/>
                        </a:rPr>
                        <a:t>hose,</a:t>
                      </a:r>
                      <a:endParaRPr lang="en-US" sz="1200">
                        <a:effectLst/>
                        <a:latin typeface="Cambria" panose="02040503050406030204" pitchFamily="18" charset="0"/>
                      </a:endParaRPr>
                    </a:p>
                    <a:p>
                      <a:pPr marL="342900" marR="91440" lvl="0" indent="-342900">
                        <a:lnSpc>
                          <a:spcPct val="115000"/>
                        </a:lnSpc>
                        <a:spcBef>
                          <a:spcPct val="0"/>
                        </a:spcBef>
                        <a:spcAft>
                          <a:spcPct val="0"/>
                        </a:spcAft>
                        <a:buClr>
                          <a:srgbClr val="0D0D0D"/>
                        </a:buClr>
                        <a:buSzPts val="950"/>
                        <a:buFont typeface="Wingdings" panose="05000000000000000000" pitchFamily="2" charset="2"/>
                        <a:buChar char=""/>
                        <a:tabLst>
                          <a:tab pos="177165"/>
                        </a:tabLst>
                      </a:pPr>
                      <a:r>
                        <a:rPr lang="en-US" sz="1200">
                          <a:effectLst/>
                          <a:latin typeface="Cambria" panose="02040503050406030204" pitchFamily="18" charset="0"/>
                        </a:rPr>
                        <a:t>Damaged </a:t>
                      </a:r>
                      <a:r>
                        <a:rPr lang="en-US" sz="1200" smtClean="0">
                          <a:effectLst/>
                          <a:latin typeface="Cambria" panose="02040503050406030204" pitchFamily="18" charset="0"/>
                        </a:rPr>
                        <a:t>hose,</a:t>
                      </a:r>
                      <a:endParaRPr lang="en-US" sz="1200">
                        <a:effectLst/>
                        <a:latin typeface="Cambria" panose="02040503050406030204" pitchFamily="18" charset="0"/>
                      </a:endParaRPr>
                    </a:p>
                    <a:p>
                      <a:pPr marL="342900" marR="91440" lvl="0" indent="-342900">
                        <a:lnSpc>
                          <a:spcPct val="115000"/>
                        </a:lnSpc>
                        <a:spcBef>
                          <a:spcPct val="0"/>
                        </a:spcBef>
                        <a:spcAft>
                          <a:spcPct val="0"/>
                        </a:spcAft>
                        <a:buClr>
                          <a:srgbClr val="0D0D0D"/>
                        </a:buClr>
                        <a:buSzPts val="950"/>
                        <a:buFont typeface="Wingdings" panose="05000000000000000000" pitchFamily="2" charset="2"/>
                        <a:buChar char=""/>
                        <a:tabLst>
                          <a:tab pos="177165"/>
                        </a:tabLst>
                      </a:pPr>
                      <a:r>
                        <a:rPr lang="en-US" sz="1200">
                          <a:effectLst/>
                          <a:latin typeface="Cambria" panose="02040503050406030204" pitchFamily="18" charset="0"/>
                        </a:rPr>
                        <a:t>Improper hose </a:t>
                      </a:r>
                      <a:r>
                        <a:rPr lang="en-US" sz="1200" smtClean="0">
                          <a:effectLst/>
                          <a:latin typeface="Cambria" panose="02040503050406030204" pitchFamily="18" charset="0"/>
                        </a:rPr>
                        <a:t>connection,</a:t>
                      </a:r>
                      <a:endParaRPr lang="en-US" sz="1200">
                        <a:effectLst/>
                        <a:latin typeface="Cambria" panose="02040503050406030204" pitchFamily="18" charset="0"/>
                      </a:endParaRPr>
                    </a:p>
                    <a:p>
                      <a:pPr marL="342900" marR="91440" lvl="0" indent="-342900">
                        <a:lnSpc>
                          <a:spcPct val="115000"/>
                        </a:lnSpc>
                        <a:spcBef>
                          <a:spcPct val="0"/>
                        </a:spcBef>
                        <a:spcAft>
                          <a:spcPct val="0"/>
                        </a:spcAft>
                        <a:buClr>
                          <a:srgbClr val="0D0D0D"/>
                        </a:buClr>
                        <a:buSzPts val="950"/>
                        <a:buFont typeface="Wingdings" panose="05000000000000000000" pitchFamily="2" charset="2"/>
                        <a:buChar char=""/>
                        <a:tabLst>
                          <a:tab pos="177165"/>
                        </a:tabLst>
                      </a:pPr>
                      <a:r>
                        <a:rPr lang="en-US" sz="1200">
                          <a:effectLst/>
                          <a:latin typeface="Cambria" panose="02040503050406030204" pitchFamily="18" charset="0"/>
                        </a:rPr>
                        <a:t>Flange gasket </a:t>
                      </a:r>
                      <a:r>
                        <a:rPr lang="en-US" sz="1200" smtClean="0">
                          <a:effectLst/>
                          <a:latin typeface="Cambria" panose="02040503050406030204" pitchFamily="18" charset="0"/>
                        </a:rPr>
                        <a:t>leak,</a:t>
                      </a:r>
                      <a:endParaRPr lang="en-US" sz="1200">
                        <a:effectLst/>
                        <a:latin typeface="Cambria" panose="02040503050406030204" pitchFamily="18" charset="0"/>
                      </a:endParaRPr>
                    </a:p>
                    <a:p>
                      <a:pPr marL="342900" marR="91440" lvl="0" indent="-342900">
                        <a:lnSpc>
                          <a:spcPct val="115000"/>
                        </a:lnSpc>
                        <a:spcBef>
                          <a:spcPct val="0"/>
                        </a:spcBef>
                        <a:spcAft>
                          <a:spcPct val="0"/>
                        </a:spcAft>
                        <a:buClr>
                          <a:srgbClr val="0D0D0D"/>
                        </a:buClr>
                        <a:buSzPts val="950"/>
                        <a:buFont typeface="Wingdings" panose="05000000000000000000" pitchFamily="2" charset="2"/>
                        <a:buChar char=""/>
                        <a:tabLst>
                          <a:tab pos="177165"/>
                        </a:tabLst>
                      </a:pPr>
                      <a:r>
                        <a:rPr lang="en-US" sz="1200">
                          <a:effectLst/>
                          <a:latin typeface="Cambria" panose="02040503050406030204" pitchFamily="18" charset="0"/>
                        </a:rPr>
                        <a:t>Movement of tanker during </a:t>
                      </a:r>
                      <a:r>
                        <a:rPr lang="en-US" sz="1200" smtClean="0">
                          <a:effectLst/>
                          <a:latin typeface="Cambria" panose="02040503050406030204" pitchFamily="18" charset="0"/>
                        </a:rPr>
                        <a:t>unloading.</a:t>
                      </a:r>
                      <a:endParaRPr lang="en-US" sz="1200">
                        <a:effectLst/>
                        <a:latin typeface="Cambria" panose="02040503050406030204" pitchFamily="18" charset="0"/>
                        <a:ea typeface="Wingdings" panose="05000000000000000000" pitchFamily="2" charset="2"/>
                        <a:cs typeface="Wingdings" panose="05000000000000000000" pitchFamily="2" charset="2"/>
                      </a:endParaRPr>
                    </a:p>
                  </a:txBody>
                  <a:tcPr marL="0" marR="0" marT="0" marB="0"/>
                </a:tc>
                <a:tc>
                  <a:txBody>
                    <a:bodyPr vert="horz" wrap="square"/>
                    <a:lstStyle/>
                    <a:p>
                      <a:pPr marL="86360" marR="91440" indent="5080">
                        <a:lnSpc>
                          <a:spcPct val="115000"/>
                        </a:lnSpc>
                        <a:spcBef>
                          <a:spcPts val="1200"/>
                        </a:spcBef>
                        <a:spcAft>
                          <a:spcPct val="0"/>
                        </a:spcAft>
                      </a:pPr>
                      <a:r>
                        <a:rPr lang="en-US" sz="1200">
                          <a:effectLst/>
                          <a:latin typeface="Cambria" panose="02040503050406030204" pitchFamily="18" charset="0"/>
                        </a:rPr>
                        <a:t>Exposure to toxic </a:t>
                      </a:r>
                      <a:r>
                        <a:rPr lang="en-US" sz="1200" smtClean="0">
                          <a:effectLst/>
                          <a:latin typeface="Cambria" panose="02040503050406030204" pitchFamily="18" charset="0"/>
                        </a:rPr>
                        <a:t>chemical</a:t>
                      </a:r>
                      <a:endParaRPr lang="en-US" sz="1200">
                        <a:effectLst/>
                        <a:latin typeface="Cambria" panose="02040503050406030204" pitchFamily="18" charset="0"/>
                      </a:endParaRPr>
                    </a:p>
                    <a:p>
                      <a:pPr marL="86360" marR="91440">
                        <a:lnSpc>
                          <a:spcPct val="115000"/>
                        </a:lnSpc>
                        <a:spcBef>
                          <a:spcPct val="0"/>
                        </a:spcBef>
                        <a:spcAft>
                          <a:spcPct val="0"/>
                        </a:spcAft>
                      </a:pPr>
                      <a:r>
                        <a:rPr lang="en-US" sz="1200">
                          <a:effectLst/>
                          <a:latin typeface="Cambria" panose="02040503050406030204" pitchFamily="18" charset="0"/>
                        </a:rPr>
                        <a:t>Fire/explosion hazard due to flammable liquid release</a:t>
                      </a:r>
                    </a:p>
                    <a:p>
                      <a:pPr marL="274320" marR="91440" indent="-182880">
                        <a:lnSpc>
                          <a:spcPct val="115000"/>
                        </a:lnSpc>
                        <a:spcBef>
                          <a:spcPct val="0"/>
                        </a:spcBef>
                        <a:spcAft>
                          <a:spcPct val="0"/>
                        </a:spcAft>
                      </a:pPr>
                      <a:r>
                        <a:rPr lang="en-US" sz="1200">
                          <a:effectLst/>
                          <a:latin typeface="Cambria" panose="02040503050406030204" pitchFamily="18" charset="0"/>
                        </a:rPr>
                        <a:t>Loss of chemical</a:t>
                      </a:r>
                    </a:p>
                    <a:p>
                      <a:pPr marL="85725" marR="91440" indent="5715">
                        <a:lnSpc>
                          <a:spcPct val="115000"/>
                        </a:lnSpc>
                        <a:spcBef>
                          <a:spcPct val="0"/>
                        </a:spcBef>
                        <a:spcAft>
                          <a:spcPct val="0"/>
                        </a:spcAft>
                      </a:pPr>
                      <a:r>
                        <a:rPr lang="en-US" sz="1200">
                          <a:effectLst/>
                          <a:latin typeface="Cambria" panose="02040503050406030204" pitchFamily="18" charset="0"/>
                        </a:rPr>
                        <a:t>Soil/Water contamination</a:t>
                      </a:r>
                      <a:endParaRPr lang="en-US" sz="1200">
                        <a:effectLst/>
                        <a:latin typeface="Cambria" panose="02040503050406030204" pitchFamily="18" charset="0"/>
                        <a:ea typeface="Times New Roman" panose="02020603050405020304" pitchFamily="18" charset="0"/>
                      </a:endParaRPr>
                    </a:p>
                  </a:txBody>
                  <a:tcPr marL="0" marR="0" marT="0" marB="0"/>
                </a:tc>
                <a:tc>
                  <a:txBody>
                    <a:bodyPr vert="horz" wrap="square"/>
                    <a:lstStyle/>
                    <a:p>
                      <a:pPr marL="457200" marR="91440" lvl="0" indent="-342900">
                        <a:lnSpc>
                          <a:spcPct val="115000"/>
                        </a:lnSpc>
                        <a:spcBef>
                          <a:spcPts val="1200"/>
                        </a:spcBef>
                        <a:spcAft>
                          <a:spcPct val="0"/>
                        </a:spcAft>
                        <a:buClr>
                          <a:srgbClr val="0D0D0D"/>
                        </a:buClr>
                        <a:buSzPts val="950"/>
                        <a:buFont typeface="Arial" pitchFamily="34" charset="0"/>
                        <a:buChar char="•"/>
                      </a:pPr>
                      <a:r>
                        <a:rPr lang="en-US" sz="1200">
                          <a:effectLst/>
                          <a:latin typeface="Cambria" panose="02040503050406030204" pitchFamily="18" charset="0"/>
                        </a:rPr>
                        <a:t>Regular inspection &amp; replacement of chemical hoses.</a:t>
                      </a:r>
                    </a:p>
                    <a:p>
                      <a:pPr marL="457200" marR="91440" lvl="0" indent="-342900">
                        <a:lnSpc>
                          <a:spcPct val="115000"/>
                        </a:lnSpc>
                        <a:spcBef>
                          <a:spcPct val="0"/>
                        </a:spcBef>
                        <a:spcAft>
                          <a:spcPct val="0"/>
                        </a:spcAft>
                        <a:buClr>
                          <a:srgbClr val="0D0D0D"/>
                        </a:buClr>
                        <a:buSzPts val="950"/>
                        <a:buFont typeface="Arial" pitchFamily="34" charset="0"/>
                        <a:buChar char="•"/>
                      </a:pPr>
                      <a:r>
                        <a:rPr lang="en-US" sz="1200">
                          <a:effectLst/>
                          <a:latin typeface="Cambria" panose="02040503050406030204" pitchFamily="18" charset="0"/>
                        </a:rPr>
                        <a:t>Maintenance system for gaskets, flange &amp; hose connections including leak check.</a:t>
                      </a:r>
                    </a:p>
                    <a:p>
                      <a:pPr marL="457200" marR="91440" lvl="0" indent="-342900">
                        <a:lnSpc>
                          <a:spcPct val="115000"/>
                        </a:lnSpc>
                        <a:spcBef>
                          <a:spcPct val="0"/>
                        </a:spcBef>
                        <a:spcAft>
                          <a:spcPct val="0"/>
                        </a:spcAft>
                        <a:buClr>
                          <a:srgbClr val="0D0D0D"/>
                        </a:buClr>
                        <a:buSzPts val="950"/>
                        <a:buFont typeface="Arial" pitchFamily="34" charset="0"/>
                        <a:buChar char="•"/>
                      </a:pPr>
                      <a:r>
                        <a:rPr lang="en-US" sz="1200">
                          <a:effectLst/>
                          <a:latin typeface="Cambria" panose="02040503050406030204" pitchFamily="18" charset="0"/>
                        </a:rPr>
                        <a:t>Procedure to immobilize tanker before start of unloading.</a:t>
                      </a:r>
                    </a:p>
                    <a:p>
                      <a:pPr marL="457200" marR="91440" lvl="0" indent="-342900">
                        <a:lnSpc>
                          <a:spcPct val="115000"/>
                        </a:lnSpc>
                        <a:spcBef>
                          <a:spcPct val="0"/>
                        </a:spcBef>
                        <a:spcAft>
                          <a:spcPct val="0"/>
                        </a:spcAft>
                        <a:buClr>
                          <a:srgbClr val="0D0D0D"/>
                        </a:buClr>
                        <a:buSzPts val="950"/>
                        <a:buFont typeface="Arial" pitchFamily="34" charset="0"/>
                        <a:buChar char="•"/>
                      </a:pPr>
                      <a:r>
                        <a:rPr lang="en-US" sz="1200">
                          <a:effectLst/>
                          <a:latin typeface="Cambria" panose="02040503050406030204" pitchFamily="18" charset="0"/>
                        </a:rPr>
                        <a:t>Paved area for tanker unloading with berm for spill containment.</a:t>
                      </a:r>
                    </a:p>
                    <a:p>
                      <a:pPr marL="457200" marR="91440" lvl="0" indent="-342900">
                        <a:lnSpc>
                          <a:spcPct val="115000"/>
                        </a:lnSpc>
                        <a:spcBef>
                          <a:spcPct val="0"/>
                        </a:spcBef>
                        <a:spcAft>
                          <a:spcPct val="0"/>
                        </a:spcAft>
                        <a:buClr>
                          <a:srgbClr val="0D0D0D"/>
                        </a:buClr>
                        <a:buSzPts val="950"/>
                        <a:buFont typeface="Arial" pitchFamily="34" charset="0"/>
                        <a:buChar char="•"/>
                      </a:pPr>
                      <a:r>
                        <a:rPr lang="en-US" sz="1200">
                          <a:effectLst/>
                          <a:latin typeface="Cambria" panose="02040503050406030204" pitchFamily="18" charset="0"/>
                        </a:rPr>
                        <a:t>Unloading checklist and display board in local language.</a:t>
                      </a:r>
                    </a:p>
                    <a:p>
                      <a:pPr marL="457200" marR="91440" lvl="0" indent="-342900">
                        <a:lnSpc>
                          <a:spcPct val="115000"/>
                        </a:lnSpc>
                        <a:spcBef>
                          <a:spcPct val="0"/>
                        </a:spcBef>
                        <a:spcAft>
                          <a:spcPts val="1200"/>
                        </a:spcAft>
                        <a:buClr>
                          <a:srgbClr val="0D0D0D"/>
                        </a:buClr>
                        <a:buSzPts val="950"/>
                        <a:buFont typeface="Arial" pitchFamily="34" charset="0"/>
                        <a:buChar char="•"/>
                      </a:pPr>
                      <a:r>
                        <a:rPr lang="en-US" sz="1200" smtClean="0">
                          <a:effectLst/>
                          <a:latin typeface="Cambria" panose="02040503050406030204" pitchFamily="18" charset="0"/>
                        </a:rPr>
                        <a:t>Use</a:t>
                      </a:r>
                      <a:r>
                        <a:rPr lang="en-US" sz="1200" baseline="0" smtClean="0">
                          <a:effectLst/>
                          <a:latin typeface="Cambria" panose="02040503050406030204" pitchFamily="18" charset="0"/>
                        </a:rPr>
                        <a:t> </a:t>
                      </a:r>
                      <a:r>
                        <a:rPr lang="en-US" sz="1200" smtClean="0">
                          <a:effectLst/>
                          <a:latin typeface="Cambria" panose="02040503050406030204" pitchFamily="18" charset="0"/>
                        </a:rPr>
                        <a:t>of </a:t>
                      </a:r>
                      <a:r>
                        <a:rPr lang="en-US" sz="1200">
                          <a:effectLst/>
                          <a:latin typeface="Cambria" panose="02040503050406030204" pitchFamily="18" charset="0"/>
                        </a:rPr>
                        <a:t>PPE for unloading</a:t>
                      </a:r>
                      <a:r>
                        <a:rPr lang="en-US" sz="1200" smtClean="0">
                          <a:effectLst/>
                          <a:latin typeface="Cambria" panose="02040503050406030204" pitchFamily="18" charset="0"/>
                        </a:rPr>
                        <a:t>.</a:t>
                      </a:r>
                    </a:p>
                  </a:txBody>
                  <a:tcPr marL="0" marR="0" marT="0" marB="0">
                    <a:lnR w="12700" cap="flat" cmpd="sng" algn="ctr">
                      <a:solidFill>
                        <a:schemeClr val="tx1"/>
                      </a:solidFill>
                      <a:prstDash val="solid"/>
                      <a:round/>
                      <a:headEnd type="none" w="med" len="med"/>
                      <a:tailEnd type="none" w="med" len="med"/>
                    </a:lnR>
                  </a:tcPr>
                </a:tc>
              </a:tr>
              <a:tr h="1076440">
                <a:tc>
                  <a:txBody>
                    <a:bodyPr vert="horz" wrap="square"/>
                    <a:lstStyle/>
                    <a:p>
                      <a:pPr marL="274320" marR="91440" indent="-182880" algn="ctr">
                        <a:lnSpc>
                          <a:spcPct val="115000"/>
                        </a:lnSpc>
                        <a:spcBef>
                          <a:spcPct val="0"/>
                        </a:spcBef>
                        <a:spcAft>
                          <a:spcPct val="0"/>
                        </a:spcAft>
                      </a:pPr>
                      <a:r>
                        <a:rPr lang="en-US" sz="1200">
                          <a:effectLst/>
                          <a:latin typeface="Cambria" panose="02040503050406030204" pitchFamily="18" charset="0"/>
                        </a:rPr>
                        <a:t>2</a:t>
                      </a:r>
                      <a:endParaRPr lang="en-US" sz="12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vert="horz" wrap="square"/>
                    <a:lstStyle/>
                    <a:p>
                      <a:pPr marL="342900" marR="91440" lvl="0" indent="-342900">
                        <a:lnSpc>
                          <a:spcPct val="115000"/>
                        </a:lnSpc>
                        <a:spcBef>
                          <a:spcPts val="1200"/>
                        </a:spcBef>
                        <a:spcAft>
                          <a:spcPct val="0"/>
                        </a:spcAft>
                        <a:buSzPts val="950"/>
                        <a:buFont typeface="Wingdings" panose="05000000000000000000" pitchFamily="2" charset="2"/>
                        <a:buChar char=""/>
                        <a:tabLst>
                          <a:tab pos="177165"/>
                        </a:tabLst>
                      </a:pPr>
                      <a:r>
                        <a:rPr lang="en-US" sz="1200">
                          <a:effectLst/>
                          <a:latin typeface="Cambria" panose="02040503050406030204" pitchFamily="18" charset="0"/>
                        </a:rPr>
                        <a:t>Leakage from pump seal</a:t>
                      </a:r>
                      <a:endParaRPr lang="en-US" sz="1200">
                        <a:effectLst/>
                        <a:latin typeface="Cambria" panose="02040503050406030204" pitchFamily="18" charset="0"/>
                        <a:ea typeface="Wingdings" panose="05000000000000000000" pitchFamily="2" charset="2"/>
                        <a:cs typeface="Wingdings" panose="05000000000000000000" pitchFamily="2" charset="2"/>
                      </a:endParaRPr>
                    </a:p>
                  </a:txBody>
                  <a:tcPr marL="0" marR="0" marT="0" marB="0"/>
                </a:tc>
                <a:tc>
                  <a:txBody>
                    <a:bodyPr vert="horz" wrap="square"/>
                    <a:lstStyle/>
                    <a:p>
                      <a:pPr marL="85725" marR="91440" indent="5715">
                        <a:lnSpc>
                          <a:spcPct val="115000"/>
                        </a:lnSpc>
                        <a:spcBef>
                          <a:spcPts val="1200"/>
                        </a:spcBef>
                        <a:spcAft>
                          <a:spcPct val="0"/>
                        </a:spcAft>
                      </a:pPr>
                      <a:r>
                        <a:rPr lang="en-US" sz="1200">
                          <a:effectLst/>
                          <a:latin typeface="Cambria" panose="02040503050406030204" pitchFamily="18" charset="0"/>
                        </a:rPr>
                        <a:t>Exposure to toxic chemical</a:t>
                      </a:r>
                    </a:p>
                    <a:p>
                      <a:pPr marL="85725" marR="91440" indent="5715">
                        <a:lnSpc>
                          <a:spcPct val="115000"/>
                        </a:lnSpc>
                        <a:spcBef>
                          <a:spcPct val="0"/>
                        </a:spcBef>
                        <a:spcAft>
                          <a:spcPct val="0"/>
                        </a:spcAft>
                      </a:pPr>
                      <a:r>
                        <a:rPr lang="en-US" sz="1200">
                          <a:effectLst/>
                          <a:latin typeface="Cambria" panose="02040503050406030204" pitchFamily="18" charset="0"/>
                        </a:rPr>
                        <a:t>Fire/explosion hazard due to flammable liquid release.</a:t>
                      </a:r>
                    </a:p>
                    <a:p>
                      <a:pPr marL="85725" marR="91440" indent="5715">
                        <a:lnSpc>
                          <a:spcPct val="115000"/>
                        </a:lnSpc>
                        <a:spcBef>
                          <a:spcPct val="0"/>
                        </a:spcBef>
                        <a:spcAft>
                          <a:spcPct val="0"/>
                        </a:spcAft>
                      </a:pPr>
                      <a:r>
                        <a:rPr lang="en-US" sz="1200">
                          <a:effectLst/>
                          <a:latin typeface="Cambria" panose="02040503050406030204" pitchFamily="18" charset="0"/>
                        </a:rPr>
                        <a:t>Loss of chemical</a:t>
                      </a:r>
                    </a:p>
                    <a:p>
                      <a:pPr marL="85725" marR="91440" indent="5715">
                        <a:lnSpc>
                          <a:spcPct val="115000"/>
                        </a:lnSpc>
                        <a:spcBef>
                          <a:spcPct val="0"/>
                        </a:spcBef>
                        <a:spcAft>
                          <a:spcPct val="0"/>
                        </a:spcAft>
                      </a:pPr>
                      <a:r>
                        <a:rPr lang="en-US" sz="1200">
                          <a:effectLst/>
                          <a:latin typeface="Cambria" panose="02040503050406030204" pitchFamily="18" charset="0"/>
                        </a:rPr>
                        <a:t>Soil/water contamination</a:t>
                      </a:r>
                      <a:endParaRPr lang="en-US" sz="1200">
                        <a:effectLst/>
                        <a:latin typeface="Cambria" panose="02040503050406030204" pitchFamily="18" charset="0"/>
                        <a:ea typeface="Times New Roman" panose="02020603050405020304" pitchFamily="18" charset="0"/>
                      </a:endParaRPr>
                    </a:p>
                  </a:txBody>
                  <a:tcPr marL="0" marR="0" marT="0" marB="0"/>
                </a:tc>
                <a:tc>
                  <a:txBody>
                    <a:bodyPr vert="horz" wrap="square"/>
                    <a:lstStyle/>
                    <a:p>
                      <a:pPr marL="457200" marR="91440" lvl="0" indent="-342900">
                        <a:lnSpc>
                          <a:spcPct val="115000"/>
                        </a:lnSpc>
                        <a:spcBef>
                          <a:spcPts val="1200"/>
                        </a:spcBef>
                        <a:spcAft>
                          <a:spcPct val="0"/>
                        </a:spcAft>
                        <a:buClr>
                          <a:srgbClr val="0D0D0D"/>
                        </a:buClr>
                        <a:buSzPts val="950"/>
                        <a:buFont typeface="Arial" pitchFamily="34" charset="0"/>
                        <a:buChar char="•"/>
                      </a:pPr>
                      <a:r>
                        <a:rPr lang="en-US" sz="1200">
                          <a:effectLst/>
                          <a:latin typeface="Cambria" panose="02040503050406030204" pitchFamily="18" charset="0"/>
                        </a:rPr>
                        <a:t>Reliable type of mechanical seal for pump.</a:t>
                      </a:r>
                    </a:p>
                    <a:p>
                      <a:pPr marL="457200" marR="91440" lvl="0" indent="-342900">
                        <a:lnSpc>
                          <a:spcPct val="115000"/>
                        </a:lnSpc>
                        <a:spcBef>
                          <a:spcPct val="0"/>
                        </a:spcBef>
                        <a:spcAft>
                          <a:spcPct val="0"/>
                        </a:spcAft>
                        <a:buClr>
                          <a:srgbClr val="0D0D0D"/>
                        </a:buClr>
                        <a:buSzPts val="950"/>
                        <a:buFont typeface="Arial" pitchFamily="34" charset="0"/>
                        <a:buChar char="•"/>
                      </a:pPr>
                      <a:r>
                        <a:rPr lang="en-US" sz="1200">
                          <a:effectLst/>
                          <a:latin typeface="Cambria" panose="02040503050406030204" pitchFamily="18" charset="0"/>
                        </a:rPr>
                        <a:t>Stand-by pump</a:t>
                      </a:r>
                    </a:p>
                    <a:p>
                      <a:pPr marL="457200" marR="91440" lvl="0" indent="-342900">
                        <a:lnSpc>
                          <a:spcPct val="115000"/>
                        </a:lnSpc>
                        <a:spcBef>
                          <a:spcPct val="0"/>
                        </a:spcBef>
                        <a:spcAft>
                          <a:spcPts val="1200"/>
                        </a:spcAft>
                        <a:buClr>
                          <a:srgbClr val="0D0D0D"/>
                        </a:buClr>
                        <a:buSzPts val="950"/>
                        <a:buFont typeface="Arial" pitchFamily="34" charset="0"/>
                        <a:buChar char="•"/>
                      </a:pPr>
                      <a:r>
                        <a:rPr lang="en-US" sz="1200">
                          <a:effectLst/>
                          <a:latin typeface="Cambria" panose="02040503050406030204" pitchFamily="18" charset="0"/>
                        </a:rPr>
                        <a:t>Regular maintenance of pumps</a:t>
                      </a:r>
                      <a:endParaRPr lang="en-US" sz="1200">
                        <a:effectLst/>
                        <a:latin typeface="Cambria" panose="02040503050406030204" pitchFamily="18" charset="0"/>
                        <a:ea typeface="Wingdings" panose="05000000000000000000" pitchFamily="2" charset="2"/>
                        <a:cs typeface="Wingdings" panose="05000000000000000000" pitchFamily="2" charset="2"/>
                      </a:endParaRPr>
                    </a:p>
                  </a:txBody>
                  <a:tcPr marL="0" marR="0" marT="0" marB="0">
                    <a:lnR w="12700" cap="flat" cmpd="sng" algn="ctr">
                      <a:solidFill>
                        <a:schemeClr val="tx1"/>
                      </a:solidFill>
                      <a:prstDash val="solid"/>
                      <a:round/>
                      <a:headEnd type="none" w="med" len="med"/>
                      <a:tailEnd type="none" w="med" len="med"/>
                    </a:lnR>
                  </a:tcPr>
                </a:tc>
              </a:tr>
              <a:tr h="1076440">
                <a:tc>
                  <a:txBody>
                    <a:bodyPr vert="horz" wrap="square"/>
                    <a:lstStyle/>
                    <a:p>
                      <a:pPr marL="274320" marR="91440" indent="-182880" algn="ctr">
                        <a:lnSpc>
                          <a:spcPct val="115000"/>
                        </a:lnSpc>
                        <a:spcBef>
                          <a:spcPct val="0"/>
                        </a:spcBef>
                        <a:spcAft>
                          <a:spcPct val="0"/>
                        </a:spcAft>
                      </a:pPr>
                      <a:r>
                        <a:rPr lang="en-US" sz="1200">
                          <a:effectLst/>
                          <a:latin typeface="Cambria" panose="02040503050406030204" pitchFamily="18" charset="0"/>
                        </a:rPr>
                        <a:t>3</a:t>
                      </a:r>
                      <a:endParaRPr lang="en-US" sz="12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vert="horz" wrap="square"/>
                    <a:lstStyle/>
                    <a:p>
                      <a:pPr marL="342900" marR="91440" lvl="0" indent="-342900">
                        <a:lnSpc>
                          <a:spcPct val="115000"/>
                        </a:lnSpc>
                        <a:spcBef>
                          <a:spcPts val="1200"/>
                        </a:spcBef>
                        <a:spcAft>
                          <a:spcPct val="0"/>
                        </a:spcAft>
                        <a:buClr>
                          <a:srgbClr val="0D0D0D"/>
                        </a:buClr>
                        <a:buSzPts val="950"/>
                        <a:buFont typeface="Wingdings" panose="05000000000000000000" pitchFamily="2" charset="2"/>
                        <a:buChar char=""/>
                        <a:tabLst>
                          <a:tab pos="177165"/>
                        </a:tabLst>
                      </a:pPr>
                      <a:r>
                        <a:rPr lang="en-US" sz="1200">
                          <a:effectLst/>
                          <a:latin typeface="Cambria" panose="02040503050406030204" pitchFamily="18" charset="0"/>
                        </a:rPr>
                        <a:t>Overflow from storage tank by excess filling due to malfunction of tank level instrument.</a:t>
                      </a:r>
                      <a:endParaRPr lang="en-US" sz="1200">
                        <a:effectLst/>
                        <a:latin typeface="Cambria" panose="02040503050406030204" pitchFamily="18" charset="0"/>
                        <a:ea typeface="Wingdings" panose="05000000000000000000" pitchFamily="2" charset="2"/>
                        <a:cs typeface="Wingdings" panose="05000000000000000000" pitchFamily="2" charset="2"/>
                      </a:endParaRPr>
                    </a:p>
                  </a:txBody>
                  <a:tcPr marL="0" marR="0" marT="0" marB="0"/>
                </a:tc>
                <a:tc>
                  <a:txBody>
                    <a:bodyPr vert="horz" wrap="square"/>
                    <a:lstStyle/>
                    <a:p>
                      <a:pPr marL="85725" marR="91440" indent="5715">
                        <a:lnSpc>
                          <a:spcPct val="115000"/>
                        </a:lnSpc>
                        <a:spcBef>
                          <a:spcPts val="1200"/>
                        </a:spcBef>
                        <a:spcAft>
                          <a:spcPct val="0"/>
                        </a:spcAft>
                      </a:pPr>
                      <a:r>
                        <a:rPr lang="en-US" sz="1200">
                          <a:effectLst/>
                          <a:latin typeface="Cambria" panose="02040503050406030204" pitchFamily="18" charset="0"/>
                        </a:rPr>
                        <a:t>Exposure to toxic chemical</a:t>
                      </a:r>
                    </a:p>
                    <a:p>
                      <a:pPr marL="85725" marR="91440" indent="5715">
                        <a:lnSpc>
                          <a:spcPct val="115000"/>
                        </a:lnSpc>
                        <a:spcBef>
                          <a:spcPct val="0"/>
                        </a:spcBef>
                        <a:spcAft>
                          <a:spcPct val="0"/>
                        </a:spcAft>
                      </a:pPr>
                      <a:r>
                        <a:rPr lang="en-US" sz="1200">
                          <a:effectLst/>
                          <a:latin typeface="Cambria" panose="02040503050406030204" pitchFamily="18" charset="0"/>
                        </a:rPr>
                        <a:t>Fire/explosion hazard due to flammable liquid release</a:t>
                      </a:r>
                    </a:p>
                    <a:p>
                      <a:pPr marL="274320" marR="91440" indent="-182880">
                        <a:lnSpc>
                          <a:spcPct val="115000"/>
                        </a:lnSpc>
                        <a:spcBef>
                          <a:spcPct val="0"/>
                        </a:spcBef>
                        <a:spcAft>
                          <a:spcPct val="0"/>
                        </a:spcAft>
                      </a:pPr>
                      <a:r>
                        <a:rPr lang="en-US" sz="1200">
                          <a:effectLst/>
                          <a:latin typeface="Cambria" panose="02040503050406030204" pitchFamily="18" charset="0"/>
                        </a:rPr>
                        <a:t>Loss of chemical</a:t>
                      </a:r>
                    </a:p>
                    <a:p>
                      <a:pPr marL="85725" marR="91440" indent="5715">
                        <a:lnSpc>
                          <a:spcPct val="115000"/>
                        </a:lnSpc>
                        <a:spcBef>
                          <a:spcPct val="0"/>
                        </a:spcBef>
                        <a:spcAft>
                          <a:spcPct val="0"/>
                        </a:spcAft>
                      </a:pPr>
                      <a:r>
                        <a:rPr lang="en-US" sz="1200">
                          <a:effectLst/>
                          <a:latin typeface="Cambria" panose="02040503050406030204" pitchFamily="18" charset="0"/>
                        </a:rPr>
                        <a:t>Soil/water contamination</a:t>
                      </a:r>
                      <a:endParaRPr lang="en-US" sz="1200">
                        <a:effectLst/>
                        <a:latin typeface="Cambria" panose="02040503050406030204" pitchFamily="18" charset="0"/>
                        <a:ea typeface="Times New Roman" panose="02020603050405020304" pitchFamily="18" charset="0"/>
                      </a:endParaRPr>
                    </a:p>
                  </a:txBody>
                  <a:tcPr marL="0" marR="0" marT="0" marB="0"/>
                </a:tc>
                <a:tc>
                  <a:txBody>
                    <a:bodyPr vert="horz" wrap="square"/>
                    <a:lstStyle/>
                    <a:p>
                      <a:pPr marL="457200" marR="91440" lvl="0" indent="-342900">
                        <a:lnSpc>
                          <a:spcPct val="115000"/>
                        </a:lnSpc>
                        <a:spcBef>
                          <a:spcPts val="1200"/>
                        </a:spcBef>
                        <a:spcAft>
                          <a:spcPct val="0"/>
                        </a:spcAft>
                        <a:buClr>
                          <a:srgbClr val="0D0D0D"/>
                        </a:buClr>
                        <a:buSzPts val="950"/>
                        <a:buFont typeface="Arial" pitchFamily="34" charset="0"/>
                        <a:buChar char="•"/>
                      </a:pPr>
                      <a:r>
                        <a:rPr lang="en-US" sz="1200">
                          <a:effectLst/>
                          <a:latin typeface="Cambria" panose="02040503050406030204" pitchFamily="18" charset="0"/>
                        </a:rPr>
                        <a:t>Reliable type tank level instrumentation</a:t>
                      </a:r>
                    </a:p>
                    <a:p>
                      <a:pPr marL="457200" marR="91440" lvl="0" indent="-342900">
                        <a:lnSpc>
                          <a:spcPct val="115000"/>
                        </a:lnSpc>
                        <a:spcBef>
                          <a:spcPct val="0"/>
                        </a:spcBef>
                        <a:spcAft>
                          <a:spcPct val="0"/>
                        </a:spcAft>
                        <a:buClr>
                          <a:srgbClr val="0D0D0D"/>
                        </a:buClr>
                        <a:buSzPts val="950"/>
                        <a:buFont typeface="Arial" pitchFamily="34" charset="0"/>
                        <a:buChar char="•"/>
                      </a:pPr>
                      <a:r>
                        <a:rPr lang="en-US" sz="1200">
                          <a:effectLst/>
                          <a:latin typeface="Cambria" panose="02040503050406030204" pitchFamily="18" charset="0"/>
                        </a:rPr>
                        <a:t>Multiple level instruments to provide overfill protection for tank</a:t>
                      </a:r>
                    </a:p>
                    <a:p>
                      <a:pPr marL="457200" marR="91440" lvl="0" indent="-342900">
                        <a:lnSpc>
                          <a:spcPct val="115000"/>
                        </a:lnSpc>
                        <a:spcBef>
                          <a:spcPct val="0"/>
                        </a:spcBef>
                        <a:spcAft>
                          <a:spcPts val="1200"/>
                        </a:spcAft>
                        <a:buClr>
                          <a:srgbClr val="0D0D0D"/>
                        </a:buClr>
                        <a:buSzPts val="950"/>
                        <a:buFont typeface="Arial" pitchFamily="34" charset="0"/>
                        <a:buChar char="•"/>
                      </a:pPr>
                      <a:r>
                        <a:rPr lang="en-US" sz="1200">
                          <a:effectLst/>
                          <a:latin typeface="Cambria" panose="02040503050406030204" pitchFamily="18" charset="0"/>
                        </a:rPr>
                        <a:t>Regular monitoring of tank inventory</a:t>
                      </a:r>
                      <a:endParaRPr lang="en-US" sz="1200">
                        <a:effectLst/>
                        <a:latin typeface="Cambria" panose="02040503050406030204" pitchFamily="18" charset="0"/>
                        <a:ea typeface="Wingdings" panose="05000000000000000000" pitchFamily="2" charset="2"/>
                        <a:cs typeface="Wingdings" panose="05000000000000000000" pitchFamily="2" charset="2"/>
                      </a:endParaRPr>
                    </a:p>
                  </a:txBody>
                  <a:tcPr marL="0" marR="0" marT="0" marB="0">
                    <a:lnR w="12700" cap="flat" cmpd="sng" algn="ctr">
                      <a:solidFill>
                        <a:schemeClr val="tx1"/>
                      </a:solidFill>
                      <a:prstDash val="solid"/>
                      <a:round/>
                      <a:headEnd type="none" w="med" len="med"/>
                      <a:tailEnd type="none" w="med" len="med"/>
                    </a:lnR>
                  </a:tcPr>
                </a:tc>
              </a:tr>
              <a:tr h="857422">
                <a:tc>
                  <a:txBody>
                    <a:bodyPr vert="horz" wrap="square"/>
                    <a:lstStyle/>
                    <a:p>
                      <a:pPr marL="0" marR="0" algn="ctr">
                        <a:lnSpc>
                          <a:spcPct val="115000"/>
                        </a:lnSpc>
                        <a:spcBef>
                          <a:spcPct val="0"/>
                        </a:spcBef>
                        <a:spcAft>
                          <a:spcPct val="0"/>
                        </a:spcAft>
                      </a:pPr>
                      <a:r>
                        <a:rPr lang="en-US" sz="1200">
                          <a:effectLst/>
                          <a:latin typeface="Cambria" panose="02040503050406030204" pitchFamily="18" charset="0"/>
                        </a:rPr>
                        <a:t>4</a:t>
                      </a:r>
                      <a:endParaRPr lang="en-US" sz="1200">
                        <a:effectLst/>
                        <a:latin typeface="Cambria" panose="020405030504060302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342900" marR="91440" lvl="0" indent="-342900">
                        <a:lnSpc>
                          <a:spcPct val="115000"/>
                        </a:lnSpc>
                        <a:spcBef>
                          <a:spcPts val="1200"/>
                        </a:spcBef>
                        <a:spcAft>
                          <a:spcPct val="0"/>
                        </a:spcAft>
                        <a:buClr>
                          <a:srgbClr val="0D0D0D"/>
                        </a:buClr>
                        <a:buSzPts val="950"/>
                        <a:buFont typeface="Wingdings" panose="05000000000000000000" pitchFamily="2" charset="2"/>
                        <a:buChar char=""/>
                      </a:pPr>
                      <a:r>
                        <a:rPr lang="en-US" sz="1200">
                          <a:effectLst/>
                          <a:latin typeface="Cambria" panose="02040503050406030204" pitchFamily="18" charset="0"/>
                        </a:rPr>
                        <a:t>Leakage from flange joint in piping connected to tank bottom</a:t>
                      </a:r>
                      <a:endParaRPr lang="en-US" sz="1200">
                        <a:effectLst/>
                        <a:latin typeface="Cambria" panose="02040503050406030204" pitchFamily="18" charset="0"/>
                        <a:ea typeface="Wingdings" panose="05000000000000000000" pitchFamily="2" charset="2"/>
                        <a:cs typeface="Wingdings" panose="05000000000000000000" pitchFamily="2" charset="2"/>
                      </a:endParaRPr>
                    </a:p>
                  </a:txBody>
                  <a:tcPr marL="0" marR="0" marT="0" marB="0">
                    <a:lnB w="12700" cap="flat" cmpd="sng" algn="ctr">
                      <a:solidFill>
                        <a:schemeClr val="tx1"/>
                      </a:solidFill>
                      <a:prstDash val="solid"/>
                      <a:round/>
                      <a:headEnd type="none" w="med" len="med"/>
                      <a:tailEnd type="none" w="med" len="med"/>
                    </a:lnB>
                  </a:tcPr>
                </a:tc>
                <a:tc>
                  <a:txBody>
                    <a:bodyPr vert="horz" wrap="square"/>
                    <a:lstStyle/>
                    <a:p>
                      <a:pPr marL="114300" marR="91440">
                        <a:lnSpc>
                          <a:spcPct val="115000"/>
                        </a:lnSpc>
                        <a:spcBef>
                          <a:spcPts val="1200"/>
                        </a:spcBef>
                        <a:spcAft>
                          <a:spcPct val="0"/>
                        </a:spcAft>
                      </a:pPr>
                      <a:r>
                        <a:rPr lang="en-US" sz="1200">
                          <a:effectLst/>
                          <a:latin typeface="Cambria" panose="02040503050406030204" pitchFamily="18" charset="0"/>
                        </a:rPr>
                        <a:t>Exposure to toxic chemical.</a:t>
                      </a:r>
                    </a:p>
                    <a:p>
                      <a:pPr marL="114300" marR="91440">
                        <a:lnSpc>
                          <a:spcPct val="115000"/>
                        </a:lnSpc>
                        <a:spcBef>
                          <a:spcPct val="0"/>
                        </a:spcBef>
                        <a:spcAft>
                          <a:spcPct val="0"/>
                        </a:spcAft>
                      </a:pPr>
                      <a:r>
                        <a:rPr lang="en-US" sz="1200">
                          <a:effectLst/>
                          <a:latin typeface="Cambria" panose="02040503050406030204" pitchFamily="18" charset="0"/>
                        </a:rPr>
                        <a:t>Fire/explosion hazard due to flammable liquid release</a:t>
                      </a:r>
                    </a:p>
                    <a:p>
                      <a:pPr marL="114300" marR="91440">
                        <a:lnSpc>
                          <a:spcPct val="115000"/>
                        </a:lnSpc>
                        <a:spcBef>
                          <a:spcPct val="0"/>
                        </a:spcBef>
                        <a:spcAft>
                          <a:spcPct val="0"/>
                        </a:spcAft>
                      </a:pPr>
                      <a:r>
                        <a:rPr lang="en-US" sz="1200">
                          <a:effectLst/>
                          <a:latin typeface="Cambria" panose="02040503050406030204" pitchFamily="18" charset="0"/>
                        </a:rPr>
                        <a:t>Loss of chemicals Soil/water contamination</a:t>
                      </a:r>
                      <a:endParaRPr lang="en-US" sz="1200">
                        <a:effectLst/>
                        <a:latin typeface="Cambria" panose="020405030504060302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vert="horz" wrap="square"/>
                    <a:lstStyle/>
                    <a:p>
                      <a:pPr marL="457200" marR="91440" lvl="0" indent="-342900">
                        <a:lnSpc>
                          <a:spcPct val="115000"/>
                        </a:lnSpc>
                        <a:spcBef>
                          <a:spcPts val="1200"/>
                        </a:spcBef>
                        <a:spcAft>
                          <a:spcPts val="1200"/>
                        </a:spcAft>
                        <a:buClr>
                          <a:srgbClr val="0D0D0D"/>
                        </a:buClr>
                        <a:buSzPts val="950"/>
                        <a:buFont typeface="Arial" pitchFamily="34" charset="0"/>
                        <a:buChar char="•"/>
                      </a:pPr>
                      <a:r>
                        <a:rPr lang="en-US" sz="1200">
                          <a:effectLst/>
                          <a:latin typeface="Cambria" panose="02040503050406030204" pitchFamily="18" charset="0"/>
                        </a:rPr>
                        <a:t>Remote operated shut off valve in tank bottom connection with push button in control room and safe location outside the dyke.</a:t>
                      </a:r>
                      <a:endParaRPr lang="en-US" sz="1200">
                        <a:effectLst/>
                        <a:latin typeface="Cambria" panose="02040503050406030204" pitchFamily="18" charset="0"/>
                        <a:ea typeface="Wingdings" panose="05000000000000000000" pitchFamily="2" charset="2"/>
                        <a:cs typeface="Wingdings" panose="05000000000000000000" pitchFamily="2" charset="2"/>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0" y="478100"/>
            <a:ext cx="5039393" cy="369332"/>
          </a:xfrm>
          <a:prstGeom prst="rect">
            <a:avLst/>
          </a:prstGeom>
        </p:spPr>
        <p:txBody>
          <a:bodyPr wrap="none">
            <a:spAutoFit/>
          </a:bodyPr>
          <a:lstStyle/>
          <a:p>
            <a:pPr marL="285750" indent="-285750">
              <a:buFont typeface="Wingdings" panose="05000000000000000000" pitchFamily="2" charset="2"/>
              <a:buChar char="v"/>
            </a:pPr>
            <a:r>
              <a:rPr lang="en-US" b="1">
                <a:latin typeface="Cambria" panose="02040503050406030204" pitchFamily="18" charset="0"/>
                <a:ea typeface="Times New Roman" panose="02020603050405020304" pitchFamily="18" charset="0"/>
                <a:cs typeface="Times New Roman" panose="02020603050405020304" pitchFamily="18" charset="0"/>
              </a:rPr>
              <a:t>Hazard Identification for Tank </a:t>
            </a:r>
            <a:r>
              <a:rPr lang="en-US" b="1" smtClean="0">
                <a:latin typeface="Cambria" panose="02040503050406030204" pitchFamily="18" charset="0"/>
                <a:ea typeface="Times New Roman" panose="02020603050405020304" pitchFamily="18" charset="0"/>
                <a:cs typeface="Times New Roman" panose="02020603050405020304" pitchFamily="18" charset="0"/>
              </a:rPr>
              <a:t>Farm (cont.)</a:t>
            </a:r>
            <a:endParaRPr lang="en-US"/>
          </a:p>
        </p:txBody>
      </p:sp>
      <p:sp>
        <p:nvSpPr>
          <p:cNvPr id="4" name="Rectangle 3"/>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326330498"/>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4" name="Rectangle 3"/>
          <p:cNvSpPr/>
          <p:nvPr/>
        </p:nvSpPr>
        <p:spPr>
          <a:xfrm>
            <a:off x="300038" y="534955"/>
            <a:ext cx="11572876" cy="6109365"/>
          </a:xfrm>
          <a:prstGeom prst="rect">
            <a:avLst/>
          </a:prstGeom>
        </p:spPr>
        <p:txBody>
          <a:bodyPr wrap="square">
            <a:spAutoFit/>
          </a:bodyPr>
          <a:lstStyle/>
          <a:p>
            <a:pPr algn="just"/>
            <a:r>
              <a:rPr lang="en-US" sz="17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ToR-3(X): </a:t>
            </a:r>
            <a:r>
              <a:rPr lang="en-US" sz="17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Expansion/modernization proposals</a:t>
            </a:r>
            <a:r>
              <a:rPr lang="en-US" sz="17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pPr marL="0" lvl="2" algn="just"/>
            <a:r>
              <a:rPr lang="en-US" sz="1700" b="1" smtClean="0">
                <a:solidFill>
                  <a:schemeClr val="accent5">
                    <a:lumMod val="75000"/>
                  </a:schemeClr>
                </a:solidFill>
                <a:latin typeface="Cambria" panose="02040503050406030204" pitchFamily="18" charset="0"/>
              </a:rPr>
              <a:t>Compliance</a:t>
            </a:r>
            <a:r>
              <a:rPr lang="en-US" sz="1700" b="1">
                <a:solidFill>
                  <a:schemeClr val="accent5">
                    <a:lumMod val="75000"/>
                  </a:schemeClr>
                </a:solidFill>
                <a:latin typeface="Cambria" panose="02040503050406030204" pitchFamily="18" charset="0"/>
              </a:rPr>
              <a:t>: </a:t>
            </a:r>
            <a:r>
              <a:rPr lang="en-US" sz="1700" b="1" smtClean="0">
                <a:latin typeface="Cambria" panose="02040503050406030204" pitchFamily="18" charset="0"/>
              </a:rPr>
              <a:t>N/A as </a:t>
            </a:r>
            <a:r>
              <a:rPr lang="en-US" sz="1700" b="1">
                <a:latin typeface="Cambria" panose="02040503050406030204" pitchFamily="18" charset="0"/>
              </a:rPr>
              <a:t>this is a green field project</a:t>
            </a:r>
            <a:r>
              <a:rPr lang="en-US" sz="1700" b="1" smtClean="0">
                <a:latin typeface="Cambria" panose="02040503050406030204" pitchFamily="18" charset="0"/>
              </a:rPr>
              <a:t>.</a:t>
            </a:r>
          </a:p>
          <a:p>
            <a:pPr marL="0" lvl="2" algn="just"/>
            <a:endParaRPr lang="en-US" sz="1700" b="1">
              <a:latin typeface="Cambria" panose="02040503050406030204" pitchFamily="18" charset="0"/>
            </a:endParaRPr>
          </a:p>
          <a:p>
            <a:pPr algn="just"/>
            <a:r>
              <a:rPr lang="en-US" sz="17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ToR-3(Xa): Copy </a:t>
            </a:r>
            <a:r>
              <a:rPr lang="en-US" sz="17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of all the Environmental Clearance(s) including Amendments thereto obtained for the project from MOEF/SEIAA shall be attached as an Annexure. A certified copy of the latest Monitoring Report of the Regional Office of the Ministry of Environment and Forests as per circular dated 30th May, 2012 on the status of compliance of conditions stipulated in all the existing environmental clearances including Amendments shall be provided. In addition, status of compliance of Consent to Operate for the ongoing Iexisting operation of the project from SPCB shall be attached with the EIA-EMP report.:</a:t>
            </a:r>
          </a:p>
          <a:p>
            <a:pPr marL="0" lvl="2" algn="just"/>
            <a:r>
              <a:rPr lang="en-US" sz="1700" b="1" smtClean="0">
                <a:solidFill>
                  <a:schemeClr val="accent5">
                    <a:lumMod val="75000"/>
                  </a:schemeClr>
                </a:solidFill>
                <a:latin typeface="Cambria" panose="02040503050406030204" pitchFamily="18" charset="0"/>
              </a:rPr>
              <a:t>Compliance: </a:t>
            </a:r>
            <a:r>
              <a:rPr lang="en-US" sz="1700" b="1" smtClean="0">
                <a:latin typeface="Cambria" panose="02040503050406030204" pitchFamily="18" charset="0"/>
              </a:rPr>
              <a:t>N/A</a:t>
            </a:r>
          </a:p>
          <a:p>
            <a:pPr marL="0" lvl="2" algn="just"/>
            <a:endParaRPr lang="en-US" sz="1700" b="1">
              <a:latin typeface="Cambria" panose="02040503050406030204" pitchFamily="18" charset="0"/>
            </a:endParaRPr>
          </a:p>
          <a:p>
            <a:pPr marL="0" lvl="2" algn="just"/>
            <a:r>
              <a:rPr lang="en-US" sz="17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ToR-3(Xb): </a:t>
            </a:r>
            <a:r>
              <a:rPr lang="en-US" sz="17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In case the existing project has not obtained environmental clearance, reasons for not taking EC under the provisions of the EIA Notification 1994 and/or EIA Notification 2006 shall be provided. Copies of Consent to Establish/No Objection Certificate and Consent to Operate (in case of units operating prior to EIA Notification 2006, CTE and CTO of FY 2005-2006) obtained from the SPCB shall be submitted. Further, compliance report to the conditions of consents from the SPCB shall be submitted</a:t>
            </a:r>
            <a:r>
              <a:rPr lang="en-US" sz="17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pPr marL="0" lvl="2" algn="just"/>
            <a:r>
              <a:rPr lang="en-US" sz="1700" b="1">
                <a:solidFill>
                  <a:schemeClr val="accent5">
                    <a:lumMod val="75000"/>
                  </a:schemeClr>
                </a:solidFill>
                <a:latin typeface="Cambria" panose="02040503050406030204" pitchFamily="18" charset="0"/>
              </a:rPr>
              <a:t>Compliance: </a:t>
            </a:r>
            <a:r>
              <a:rPr lang="en-US" sz="1700" b="1">
                <a:latin typeface="Cambria" panose="02040503050406030204" pitchFamily="18" charset="0"/>
              </a:rPr>
              <a:t>N/A as this is a green field project.</a:t>
            </a:r>
          </a:p>
          <a:p>
            <a:pPr marL="0" lvl="2" algn="just"/>
            <a:endParaRPr lang="en-US" sz="17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endParaRPr>
          </a:p>
          <a:p>
            <a:pPr marL="0" lvl="2" algn="just"/>
            <a:r>
              <a:rPr lang="en-US" sz="17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ToR-4(I</a:t>
            </a:r>
            <a:r>
              <a:rPr lang="en-US" sz="17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Location of the project site covering village, Taluka/Tehsil, District and State, Justification for selecting the site, whether other sites were considered</a:t>
            </a:r>
            <a:r>
              <a:rPr lang="en-US" sz="17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pPr marL="0" lvl="2" algn="just"/>
            <a:r>
              <a:rPr lang="en-US" sz="1700" b="1" smtClean="0">
                <a:solidFill>
                  <a:schemeClr val="accent5">
                    <a:lumMod val="75000"/>
                  </a:schemeClr>
                </a:solidFill>
                <a:latin typeface="Cambria" panose="02040503050406030204" pitchFamily="18" charset="0"/>
              </a:rPr>
              <a:t>Compliance: </a:t>
            </a:r>
            <a:r>
              <a:rPr lang="en-US" sz="1700" b="1" smtClean="0">
                <a:latin typeface="Cambria" panose="02040503050406030204" pitchFamily="18" charset="0"/>
              </a:rPr>
              <a:t>The </a:t>
            </a:r>
            <a:r>
              <a:rPr lang="en-US" sz="1700" b="1">
                <a:latin typeface="Cambria" panose="02040503050406030204" pitchFamily="18" charset="0"/>
              </a:rPr>
              <a:t>Project location: DAG No. 42, 44, 45, 46, 52, 53, 54, 55, 131, 132, 138, 139,141, Mouza Kulepairi, P.S. Bagnan, Dist-Howrah, West Bengal".</a:t>
            </a:r>
          </a:p>
          <a:p>
            <a:pPr marL="0" lvl="2" algn="just"/>
            <a:endParaRPr lang="en-US" sz="1700" b="1">
              <a:ln w="0"/>
              <a:effectLst>
                <a:outerShdw blurRad="38100" dist="25400" dir="5400000" algn="ctr" rotWithShape="0">
                  <a:srgbClr val="6E747A">
                    <a:alpha val="43000"/>
                  </a:srgbClr>
                </a:outerShdw>
              </a:effectLst>
              <a:latin typeface="Cambria" panose="02040503050406030204" pitchFamily="18" charset="0"/>
            </a:endParaRPr>
          </a:p>
        </p:txBody>
      </p:sp>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550659447"/>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630535"/>
            <a:ext cx="12192000" cy="369332"/>
          </a:xfrm>
          <a:prstGeom prst="rect">
            <a:avLst/>
          </a:prstGeom>
        </p:spPr>
        <p:txBody>
          <a:bodyPr wrap="square">
            <a:spAutoFit/>
          </a:bodyPr>
          <a:lstStyle/>
          <a:p>
            <a:pPr marL="0" lvl="2"/>
            <a:r>
              <a:rPr lang="en-US" b="1">
                <a:latin typeface="Cambria" panose="02040503050406030204" pitchFamily="18" charset="0"/>
              </a:rPr>
              <a:t>Proposed project shall be established over the purchased land and copy of land documents as </a:t>
            </a:r>
            <a:r>
              <a:rPr lang="en-US" b="1" smtClean="0">
                <a:latin typeface="Cambria" panose="02040503050406030204" pitchFamily="18" charset="0"/>
              </a:rPr>
              <a:t>follows.</a:t>
            </a:r>
            <a:endParaRPr lang="en-US" b="1">
              <a:latin typeface="Cambria" panose="02040503050406030204" pitchFamily="18" charset="0"/>
            </a:endParaRPr>
          </a:p>
        </p:txBody>
      </p:sp>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110" y="999866"/>
            <a:ext cx="4793225" cy="5743833"/>
          </a:xfrm>
          <a:prstGeom prst="rect">
            <a:avLst/>
          </a:prstGeom>
          <a:ln>
            <a:solidFill>
              <a:schemeClr val="tx1"/>
            </a:solidFill>
          </a:ln>
        </p:spPr>
      </p:pic>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392968077"/>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4277" y="460731"/>
            <a:ext cx="12177724" cy="861774"/>
          </a:xfrm>
          <a:prstGeom prst="rect">
            <a:avLst/>
          </a:prstGeom>
        </p:spPr>
        <p:txBody>
          <a:bodyPr wrap="square">
            <a:spAutoFit/>
          </a:bodyPr>
          <a:lstStyle/>
          <a:p>
            <a:pPr algn="just"/>
            <a:r>
              <a:rPr lang="en-US" sz="16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ToR-4(II</a:t>
            </a:r>
            <a:r>
              <a:rPr lang="en-US" sz="16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A toposheet of the study area of radius of 10km and site location 1:50,000/1:25,000 scale on an A3/A2 sheet</a:t>
            </a:r>
            <a:r>
              <a:rPr lang="en-US" sz="16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(including </a:t>
            </a:r>
            <a:r>
              <a:rPr lang="en-US" sz="16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all eco-sensitive areas and environmentally sensitive places</a:t>
            </a:r>
            <a:r>
              <a:rPr lang="en-US" sz="16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sz="1600" b="1" smtClean="0">
                <a:solidFill>
                  <a:schemeClr val="accent5">
                    <a:lumMod val="75000"/>
                  </a:schemeClr>
                </a:solidFill>
                <a:latin typeface="Cambria" panose="02040503050406030204" pitchFamily="18" charset="0"/>
              </a:rPr>
              <a:t>Compliance:</a:t>
            </a:r>
            <a:endParaRPr lang="en-US" sz="1600"/>
          </a:p>
        </p:txBody>
      </p:sp>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71623"/>
            <a:ext cx="8177214" cy="5786377"/>
          </a:xfrm>
          <a:prstGeom prst="rect">
            <a:avLst/>
          </a:prstGeom>
          <a:ln>
            <a:solidFill>
              <a:schemeClr val="tx1"/>
            </a:solidFill>
          </a:ln>
        </p:spPr>
      </p:pic>
      <p:sp>
        <p:nvSpPr>
          <p:cNvPr id="6" name="Rectangle 5"/>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652417980"/>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3" name="Rectangle 2"/>
          <p:cNvSpPr/>
          <p:nvPr/>
        </p:nvSpPr>
        <p:spPr>
          <a:xfrm>
            <a:off x="0" y="460794"/>
            <a:ext cx="12192000" cy="1754326"/>
          </a:xfrm>
          <a:prstGeom prst="rect">
            <a:avLst/>
          </a:prstGeom>
        </p:spPr>
        <p:txBody>
          <a:bodyPr wrap="square">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ToR-4(III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Details w.r.t. option analysis for selection of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site.</a:t>
            </a:r>
          </a:p>
          <a:p>
            <a:r>
              <a:rPr lang="en-US" b="1">
                <a:solidFill>
                  <a:schemeClr val="accent5">
                    <a:lumMod val="75000"/>
                  </a:schemeClr>
                </a:solidFill>
                <a:latin typeface="Cambria" panose="02040503050406030204" pitchFamily="18" charset="0"/>
              </a:rPr>
              <a:t>Compliance</a:t>
            </a:r>
            <a:r>
              <a:rPr lang="en-US" b="1" smtClean="0">
                <a:solidFill>
                  <a:schemeClr val="accent5">
                    <a:lumMod val="75000"/>
                  </a:schemeClr>
                </a:solidFill>
                <a:latin typeface="Cambria" panose="02040503050406030204" pitchFamily="18" charset="0"/>
              </a:rPr>
              <a:t>:</a:t>
            </a:r>
            <a:r>
              <a:rPr lang="en-US"/>
              <a:t> </a:t>
            </a:r>
            <a:r>
              <a:rPr lang="en-US">
                <a:latin typeface="Cambria" panose="02040503050406030204" pitchFamily="18" charset="0"/>
              </a:rPr>
              <a:t>The proposed </a:t>
            </a:r>
            <a:r>
              <a:rPr lang="en-US" b="1">
                <a:latin typeface="Cambria" panose="02040503050406030204" pitchFamily="18" charset="0"/>
              </a:rPr>
              <a:t>Greenfield project</a:t>
            </a:r>
            <a:r>
              <a:rPr lang="en-US">
                <a:latin typeface="Cambria" panose="02040503050406030204" pitchFamily="18" charset="0"/>
              </a:rPr>
              <a:t> shall be developed on the existing land, which is already owned by DCEPL, therefore no analysis for selection of site will </a:t>
            </a:r>
            <a:r>
              <a:rPr lang="en-US" smtClean="0">
                <a:latin typeface="Cambria" panose="02040503050406030204" pitchFamily="18" charset="0"/>
              </a:rPr>
              <a:t>considered.</a:t>
            </a:r>
          </a:p>
          <a:p>
            <a:endParaRPr lang="en-US">
              <a:latin typeface="Cambria" panose="02040503050406030204" pitchFamily="18" charset="0"/>
            </a:endParaRPr>
          </a:p>
          <a:p>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ToR-4(IV</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Co-ordinates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r>
              <a:rPr lang="en-US" b="1" err="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lat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long) of all four corners of the site.</a:t>
            </a:r>
          </a:p>
          <a:p>
            <a:r>
              <a:rPr lang="en-US" b="1">
                <a:solidFill>
                  <a:schemeClr val="accent5">
                    <a:lumMod val="75000"/>
                  </a:schemeClr>
                </a:solidFill>
                <a:latin typeface="Cambria" panose="02040503050406030204" pitchFamily="18" charset="0"/>
              </a:rPr>
              <a:t>Compliance</a:t>
            </a:r>
            <a:r>
              <a:rPr lang="en-US" b="1" smtClean="0">
                <a:solidFill>
                  <a:schemeClr val="accent5">
                    <a:lumMod val="75000"/>
                  </a:schemeClr>
                </a:solidFill>
                <a:latin typeface="Cambria" panose="02040503050406030204" pitchFamily="18" charset="0"/>
              </a:rPr>
              <a:t>: </a:t>
            </a:r>
            <a:endParaRPr lang="en-US">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6737249"/>
              </p:ext>
            </p:extLst>
          </p:nvPr>
        </p:nvGraphicFramePr>
        <p:xfrm>
          <a:off x="2201721" y="1938826"/>
          <a:ext cx="6044686" cy="4776294"/>
        </p:xfrm>
        <a:graphic>
          <a:graphicData uri="http://schemas.openxmlformats.org/drawingml/2006/table">
            <a:tbl>
              <a:tblPr firstRow="1" firstCol="1" bandRow="1">
                <a:tableStyleId>{5C22544A-7EE6-4342-B048-85BDC9FD1C3A}</a:tableStyleId>
              </a:tblPr>
              <a:tblGrid>
                <a:gridCol w="775567"/>
                <a:gridCol w="2551557"/>
                <a:gridCol w="2717562"/>
              </a:tblGrid>
              <a:tr h="682326">
                <a:tc>
                  <a:txBody>
                    <a:bodyPr vert="horz" wrap="square"/>
                    <a:lstStyle/>
                    <a:p>
                      <a:pPr marL="0" marR="0" algn="ctr">
                        <a:lnSpc>
                          <a:spcPct val="115000"/>
                        </a:lnSpc>
                        <a:spcBef>
                          <a:spcPct val="0"/>
                        </a:spcBef>
                        <a:spcAft>
                          <a:spcPct val="0"/>
                        </a:spcAft>
                      </a:pPr>
                      <a:r>
                        <a:rPr lang="en-US" sz="1600">
                          <a:solidFill>
                            <a:schemeClr val="tx1"/>
                          </a:solidFill>
                          <a:effectLst/>
                          <a:latin typeface="Cambria" panose="02040503050406030204" pitchFamily="18" charset="0"/>
                        </a:rPr>
                        <a:t>Points</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a:solidFill>
                            <a:schemeClr val="tx1"/>
                          </a:solidFill>
                          <a:effectLst/>
                          <a:latin typeface="Cambria" panose="02040503050406030204" pitchFamily="18" charset="0"/>
                        </a:rPr>
                        <a:t>Latitude</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a:solidFill>
                            <a:schemeClr val="tx1"/>
                          </a:solidFill>
                          <a:effectLst/>
                          <a:latin typeface="Cambria" panose="02040503050406030204" pitchFamily="18" charset="0"/>
                        </a:rPr>
                        <a:t>Longitude</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41164">
                <a:tc>
                  <a:txBody>
                    <a:bodyPr vert="horz" wrap="square"/>
                    <a:lstStyle/>
                    <a:p>
                      <a:pPr marL="0" marR="0" algn="ctr">
                        <a:lnSpc>
                          <a:spcPct val="115000"/>
                        </a:lnSpc>
                        <a:spcBef>
                          <a:spcPct val="0"/>
                        </a:spcBef>
                        <a:spcAft>
                          <a:spcPct val="0"/>
                        </a:spcAft>
                      </a:pPr>
                      <a:r>
                        <a:rPr lang="en-US" sz="1600" smtClean="0">
                          <a:solidFill>
                            <a:schemeClr val="tx1"/>
                          </a:solidFill>
                          <a:effectLst/>
                          <a:latin typeface="Cambria" panose="02040503050406030204" pitchFamily="18" charset="0"/>
                          <a:ea typeface="+mn-ea"/>
                        </a:rPr>
                        <a:t>1</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22°31'49.49"N</a:t>
                      </a:r>
                      <a:endParaRPr lang="en-US" sz="16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87°55'44.51"E</a:t>
                      </a:r>
                      <a:endParaRPr lang="en-US" sz="16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341164">
                <a:tc>
                  <a:txBody>
                    <a:bodyPr vert="horz" wrap="square"/>
                    <a:lstStyle/>
                    <a:p>
                      <a:pPr marL="0" marR="0" algn="ctr">
                        <a:lnSpc>
                          <a:spcPct val="115000"/>
                        </a:lnSpc>
                        <a:spcBef>
                          <a:spcPct val="0"/>
                        </a:spcBef>
                        <a:spcAft>
                          <a:spcPct val="0"/>
                        </a:spcAft>
                      </a:pPr>
                      <a:r>
                        <a:rPr lang="en-US" sz="1600" smtClean="0">
                          <a:solidFill>
                            <a:schemeClr val="tx1"/>
                          </a:solidFill>
                          <a:effectLst/>
                          <a:latin typeface="Cambria" panose="02040503050406030204" pitchFamily="18" charset="0"/>
                          <a:ea typeface="+mn-ea"/>
                        </a:rPr>
                        <a:t>2</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22°31'47.21"N</a:t>
                      </a:r>
                      <a:endParaRPr lang="en-US" sz="16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87°55'44.87"E</a:t>
                      </a:r>
                      <a:endParaRPr lang="en-US" sz="16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341164">
                <a:tc>
                  <a:txBody>
                    <a:bodyPr vert="horz" wrap="square"/>
                    <a:lstStyle/>
                    <a:p>
                      <a:pPr marL="0" marR="0" algn="ctr">
                        <a:lnSpc>
                          <a:spcPct val="115000"/>
                        </a:lnSpc>
                        <a:spcBef>
                          <a:spcPct val="0"/>
                        </a:spcBef>
                        <a:spcAft>
                          <a:spcPct val="0"/>
                        </a:spcAft>
                      </a:pPr>
                      <a:r>
                        <a:rPr lang="en-US" sz="1600" smtClean="0">
                          <a:solidFill>
                            <a:schemeClr val="tx1"/>
                          </a:solidFill>
                          <a:effectLst/>
                          <a:latin typeface="Cambria" panose="02040503050406030204" pitchFamily="18" charset="0"/>
                          <a:ea typeface="+mn-ea"/>
                        </a:rPr>
                        <a:t>3</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22°31'49.07"N</a:t>
                      </a:r>
                      <a:endParaRPr lang="en-US" sz="16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87°55'51.13"E</a:t>
                      </a:r>
                      <a:endParaRPr lang="en-US" sz="16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341164">
                <a:tc>
                  <a:txBody>
                    <a:bodyPr vert="horz" wrap="square"/>
                    <a:lstStyle/>
                    <a:p>
                      <a:pPr marL="0" marR="0" algn="ctr">
                        <a:lnSpc>
                          <a:spcPct val="115000"/>
                        </a:lnSpc>
                        <a:spcBef>
                          <a:spcPct val="0"/>
                        </a:spcBef>
                        <a:spcAft>
                          <a:spcPct val="0"/>
                        </a:spcAft>
                      </a:pPr>
                      <a:r>
                        <a:rPr lang="en-US" sz="1600" smtClean="0">
                          <a:solidFill>
                            <a:schemeClr val="tx1"/>
                          </a:solidFill>
                          <a:effectLst/>
                          <a:latin typeface="Cambria" panose="02040503050406030204" pitchFamily="18" charset="0"/>
                          <a:ea typeface="+mn-ea"/>
                        </a:rPr>
                        <a:t>4</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22°31'50.64"N</a:t>
                      </a:r>
                      <a:endParaRPr lang="en-US" sz="16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87°55'50.90"E</a:t>
                      </a:r>
                      <a:endParaRPr lang="en-US" sz="16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341164">
                <a:tc>
                  <a:txBody>
                    <a:bodyPr vert="horz" wrap="square"/>
                    <a:lstStyle/>
                    <a:p>
                      <a:pPr marL="0" marR="0" algn="ctr">
                        <a:lnSpc>
                          <a:spcPct val="115000"/>
                        </a:lnSpc>
                        <a:spcBef>
                          <a:spcPct val="0"/>
                        </a:spcBef>
                        <a:spcAft>
                          <a:spcPct val="0"/>
                        </a:spcAft>
                      </a:pPr>
                      <a:r>
                        <a:rPr lang="en-US" sz="1600" smtClean="0">
                          <a:solidFill>
                            <a:schemeClr val="tx1"/>
                          </a:solidFill>
                          <a:effectLst/>
                          <a:latin typeface="Cambria" panose="02040503050406030204" pitchFamily="18" charset="0"/>
                          <a:ea typeface="+mn-ea"/>
                        </a:rPr>
                        <a:t>5</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22°31'50.80"N</a:t>
                      </a:r>
                      <a:endParaRPr lang="en-US" sz="16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87°55'52.29"E</a:t>
                      </a:r>
                      <a:endParaRPr lang="en-US" sz="16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341164">
                <a:tc>
                  <a:txBody>
                    <a:bodyPr vert="horz" wrap="square"/>
                    <a:lstStyle/>
                    <a:p>
                      <a:pPr marL="0" marR="0" algn="ctr">
                        <a:lnSpc>
                          <a:spcPct val="115000"/>
                        </a:lnSpc>
                        <a:spcBef>
                          <a:spcPct val="0"/>
                        </a:spcBef>
                        <a:spcAft>
                          <a:spcPct val="0"/>
                        </a:spcAft>
                      </a:pPr>
                      <a:r>
                        <a:rPr lang="en-US" sz="1600" smtClean="0">
                          <a:solidFill>
                            <a:schemeClr val="tx1"/>
                          </a:solidFill>
                          <a:effectLst/>
                          <a:latin typeface="Cambria" panose="02040503050406030204" pitchFamily="18" charset="0"/>
                          <a:ea typeface="+mn-ea"/>
                        </a:rPr>
                        <a:t>6</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22°31'51.20"N</a:t>
                      </a:r>
                      <a:endParaRPr lang="en-US" sz="16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87°55'52.13"E</a:t>
                      </a:r>
                      <a:endParaRPr lang="en-US" sz="16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341164">
                <a:tc>
                  <a:txBody>
                    <a:bodyPr vert="horz" wrap="square"/>
                    <a:lstStyle/>
                    <a:p>
                      <a:pPr marL="0" marR="0" algn="ctr">
                        <a:lnSpc>
                          <a:spcPct val="115000"/>
                        </a:lnSpc>
                        <a:spcBef>
                          <a:spcPct val="0"/>
                        </a:spcBef>
                        <a:spcAft>
                          <a:spcPct val="0"/>
                        </a:spcAft>
                      </a:pPr>
                      <a:r>
                        <a:rPr lang="en-US" sz="1600" smtClean="0">
                          <a:solidFill>
                            <a:schemeClr val="tx1"/>
                          </a:solidFill>
                          <a:effectLst/>
                          <a:latin typeface="Cambria" panose="02040503050406030204" pitchFamily="18" charset="0"/>
                          <a:ea typeface="+mn-ea"/>
                        </a:rPr>
                        <a:t>7</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22°31'50.98"N</a:t>
                      </a:r>
                      <a:endParaRPr lang="en-US" sz="16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87°55'50.85"E</a:t>
                      </a:r>
                      <a:endParaRPr lang="en-US" sz="16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341164">
                <a:tc>
                  <a:txBody>
                    <a:bodyPr vert="horz" wrap="square"/>
                    <a:lstStyle/>
                    <a:p>
                      <a:pPr marL="0" marR="0" algn="ctr">
                        <a:lnSpc>
                          <a:spcPct val="115000"/>
                        </a:lnSpc>
                        <a:spcBef>
                          <a:spcPct val="0"/>
                        </a:spcBef>
                        <a:spcAft>
                          <a:spcPct val="0"/>
                        </a:spcAft>
                      </a:pPr>
                      <a:r>
                        <a:rPr lang="en-US" sz="1600" smtClean="0">
                          <a:solidFill>
                            <a:schemeClr val="tx1"/>
                          </a:solidFill>
                          <a:effectLst/>
                          <a:latin typeface="Cambria" panose="02040503050406030204" pitchFamily="18" charset="0"/>
                          <a:ea typeface="+mn-ea"/>
                        </a:rPr>
                        <a:t>8</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22°31'51.30"N</a:t>
                      </a:r>
                      <a:endParaRPr lang="en-US" sz="16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87°55'50.81"E</a:t>
                      </a:r>
                      <a:endParaRPr lang="en-US" sz="16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341164">
                <a:tc>
                  <a:txBody>
                    <a:bodyPr vert="horz" wrap="square"/>
                    <a:lstStyle/>
                    <a:p>
                      <a:pPr marL="0" marR="0" algn="ctr">
                        <a:lnSpc>
                          <a:spcPct val="115000"/>
                        </a:lnSpc>
                        <a:spcBef>
                          <a:spcPct val="0"/>
                        </a:spcBef>
                        <a:spcAft>
                          <a:spcPct val="0"/>
                        </a:spcAft>
                      </a:pPr>
                      <a:r>
                        <a:rPr lang="en-US" sz="1600" smtClean="0">
                          <a:solidFill>
                            <a:schemeClr val="tx1"/>
                          </a:solidFill>
                          <a:effectLst/>
                          <a:latin typeface="Cambria" panose="02040503050406030204" pitchFamily="18" charset="0"/>
                          <a:ea typeface="+mn-ea"/>
                        </a:rPr>
                        <a:t>9</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22°31'50.66"N</a:t>
                      </a:r>
                      <a:endParaRPr lang="en-US" sz="16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87°55'48.60"E</a:t>
                      </a:r>
                      <a:endParaRPr lang="en-US" sz="16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341164">
                <a:tc>
                  <a:txBody>
                    <a:bodyPr vert="horz" wrap="square"/>
                    <a:lstStyle/>
                    <a:p>
                      <a:pPr marL="0" marR="0" algn="ctr">
                        <a:lnSpc>
                          <a:spcPct val="115000"/>
                        </a:lnSpc>
                        <a:spcBef>
                          <a:spcPct val="0"/>
                        </a:spcBef>
                        <a:spcAft>
                          <a:spcPct val="0"/>
                        </a:spcAft>
                      </a:pPr>
                      <a:r>
                        <a:rPr lang="en-US" sz="1600" smtClean="0">
                          <a:solidFill>
                            <a:schemeClr val="tx1"/>
                          </a:solidFill>
                          <a:effectLst/>
                          <a:latin typeface="Cambria" panose="02040503050406030204" pitchFamily="18" charset="0"/>
                          <a:ea typeface="+mn-ea"/>
                        </a:rPr>
                        <a:t>10</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22°31'50.46"N</a:t>
                      </a:r>
                      <a:endParaRPr lang="en-US" sz="16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87°55'48.66"E</a:t>
                      </a:r>
                      <a:endParaRPr lang="en-US" sz="16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341164">
                <a:tc>
                  <a:txBody>
                    <a:bodyPr vert="horz" wrap="square"/>
                    <a:lstStyle/>
                    <a:p>
                      <a:pPr marL="0" marR="0" algn="ctr">
                        <a:lnSpc>
                          <a:spcPct val="115000"/>
                        </a:lnSpc>
                        <a:spcBef>
                          <a:spcPct val="0"/>
                        </a:spcBef>
                        <a:spcAft>
                          <a:spcPct val="0"/>
                        </a:spcAft>
                      </a:pPr>
                      <a:r>
                        <a:rPr lang="en-US" sz="1600" smtClean="0">
                          <a:solidFill>
                            <a:schemeClr val="tx1"/>
                          </a:solidFill>
                          <a:effectLst/>
                          <a:latin typeface="Cambria" panose="02040503050406030204" pitchFamily="18" charset="0"/>
                        </a:rPr>
                        <a:t>11</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22°31'50.05"N</a:t>
                      </a:r>
                      <a:endParaRPr lang="en-US" sz="1600">
                        <a:effectLst/>
                        <a:latin typeface="Cambria" panose="02040503050406030204" pitchFamily="18" charset="0"/>
                        <a:ea typeface="Times New Roman" panose="02020603050405020304" pitchFamily="18" charset="0"/>
                      </a:endParaRPr>
                    </a:p>
                  </a:txBody>
                  <a:tcPr marL="68580" marR="68580" marT="0" marB="0" anchor="b"/>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87°55'47.22"E</a:t>
                      </a:r>
                      <a:endParaRPr lang="en-US" sz="16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341164">
                <a:tc>
                  <a:txBody>
                    <a:bodyPr vert="horz" wrap="square"/>
                    <a:lstStyle/>
                    <a:p>
                      <a:pPr marL="0" marR="0" algn="ctr">
                        <a:lnSpc>
                          <a:spcPct val="115000"/>
                        </a:lnSpc>
                        <a:spcBef>
                          <a:spcPct val="0"/>
                        </a:spcBef>
                        <a:spcAft>
                          <a:spcPct val="0"/>
                        </a:spcAft>
                      </a:pPr>
                      <a:r>
                        <a:rPr lang="en-US" sz="1600" smtClean="0">
                          <a:solidFill>
                            <a:schemeClr val="tx1"/>
                          </a:solidFill>
                          <a:effectLst/>
                          <a:latin typeface="Cambria" panose="02040503050406030204" pitchFamily="18" charset="0"/>
                        </a:rPr>
                        <a:t>12</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22°31'50.25"N</a:t>
                      </a:r>
                      <a:endParaRPr lang="en-US" sz="1600">
                        <a:effectLst/>
                        <a:latin typeface="Cambria" panose="02040503050406030204" pitchFamily="18" charset="0"/>
                        <a:ea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87°55'47.16"E</a:t>
                      </a:r>
                      <a:endParaRPr lang="en-US" sz="1600">
                        <a:effectLst/>
                        <a:latin typeface="Cambria" panose="020405030504060302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633120694"/>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3" name="Rectangle 2"/>
          <p:cNvSpPr/>
          <p:nvPr/>
        </p:nvSpPr>
        <p:spPr>
          <a:xfrm>
            <a:off x="0" y="460794"/>
            <a:ext cx="12192000" cy="646331"/>
          </a:xfrm>
          <a:prstGeom prst="rect">
            <a:avLst/>
          </a:prstGeom>
        </p:spPr>
        <p:txBody>
          <a:bodyPr wrap="square">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ToR-4(V</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Google map-Earth downloaded of the project site</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smtClean="0">
                <a:solidFill>
                  <a:schemeClr val="accent5">
                    <a:lumMod val="75000"/>
                  </a:schemeClr>
                </a:solidFill>
                <a:latin typeface="Cambria" panose="02040503050406030204" pitchFamily="18" charset="0"/>
              </a:rPr>
              <a:t>Compliance</a:t>
            </a:r>
            <a:r>
              <a:rPr lang="en-US" b="1">
                <a:solidFill>
                  <a:schemeClr val="accent5">
                    <a:lumMod val="75000"/>
                  </a:schemeClr>
                </a:solidFill>
                <a:latin typeface="Cambria" panose="02040503050406030204" pitchFamily="18" charset="0"/>
              </a:rPr>
              <a:t>: </a:t>
            </a:r>
            <a:r>
              <a:rPr lang="en-US" b="1">
                <a:latin typeface="Cambria" panose="02040503050406030204" pitchFamily="18" charset="0"/>
              </a:rPr>
              <a:t>Google map of the Project site</a:t>
            </a:r>
            <a:endParaRPr lang="en-US">
              <a:latin typeface="Cambria" panose="02040503050406030204" pitchFamily="18" charset="0"/>
            </a:endParaRPr>
          </a:p>
        </p:txBody>
      </p:sp>
      <p:pic>
        <p:nvPicPr>
          <p:cNvPr id="4" name="Picture 3"/>
          <p:cNvPicPr/>
          <p:nvPr/>
        </p:nvPicPr>
        <p:blipFill>
          <a:blip r:embed="rId2"/>
          <a:stretch>
            <a:fillRect/>
          </a:stretch>
        </p:blipFill>
        <p:spPr bwMode="auto">
          <a:xfrm>
            <a:off x="1424901" y="1107125"/>
            <a:ext cx="8512475" cy="5565138"/>
          </a:xfrm>
          <a:prstGeom prst="rect">
            <a:avLst/>
          </a:prstGeom>
          <a:noFill/>
          <a:ln w="9525">
            <a:solidFill>
              <a:schemeClr val="tx1"/>
            </a:solidFill>
            <a:miter lim="800000"/>
          </a:ln>
        </p:spPr>
      </p:pic>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331232626"/>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3" name="Rectangle 2"/>
          <p:cNvSpPr/>
          <p:nvPr/>
        </p:nvSpPr>
        <p:spPr>
          <a:xfrm>
            <a:off x="0" y="460794"/>
            <a:ext cx="12192000" cy="1200329"/>
          </a:xfrm>
          <a:prstGeom prst="rect">
            <a:avLst/>
          </a:prstGeom>
        </p:spPr>
        <p:txBody>
          <a:bodyPr wrap="square">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ToR-4(VI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Layout maps indicating existing unit as well as proposed unit indicating storage area, plant area, greenbelt area, utilities etc. If located within an Industrial area/Estate/Complex, layout of Industrial Area indicating location of unit within the Industrial area/Estate.</a:t>
            </a:r>
            <a:endPar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endParaRPr>
          </a:p>
          <a:p>
            <a:r>
              <a:rPr lang="en-US" b="1" smtClean="0">
                <a:solidFill>
                  <a:schemeClr val="accent5">
                    <a:lumMod val="75000"/>
                  </a:schemeClr>
                </a:solidFill>
                <a:latin typeface="Cambria" panose="02040503050406030204" pitchFamily="18" charset="0"/>
              </a:rPr>
              <a:t>Compliance: </a:t>
            </a:r>
            <a:endParaRPr lang="en-US">
              <a:latin typeface="Cambria" panose="02040503050406030204" pitchFamily="18" charset="0"/>
            </a:endParaRPr>
          </a:p>
        </p:txBody>
      </p:sp>
      <p:pic>
        <p:nvPicPr>
          <p:cNvPr id="6" name="Picture 5"/>
          <p:cNvPicPr/>
          <p:nvPr/>
        </p:nvPicPr>
        <p:blipFill>
          <a:blip r:embed="rId2"/>
          <a:srcRect l="1110" t="1613" r="1332" b="2151"/>
          <a:stretch>
            <a:fillRect/>
          </a:stretch>
        </p:blipFill>
        <p:spPr>
          <a:xfrm>
            <a:off x="1524000" y="1451977"/>
            <a:ext cx="9144000" cy="5406024"/>
          </a:xfrm>
          <a:prstGeom prst="rect">
            <a:avLst/>
          </a:prstGeom>
          <a:ln>
            <a:solidFill>
              <a:schemeClr val="tx1"/>
            </a:solidFill>
          </a:ln>
        </p:spPr>
      </p:pic>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423048562"/>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3" name="Rectangle 2"/>
          <p:cNvSpPr/>
          <p:nvPr/>
        </p:nvSpPr>
        <p:spPr>
          <a:xfrm>
            <a:off x="0" y="460794"/>
            <a:ext cx="12192000" cy="923330"/>
          </a:xfrm>
          <a:prstGeom prst="rect">
            <a:avLst/>
          </a:prstGeom>
        </p:spPr>
        <p:txBody>
          <a:bodyPr wrap="square">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ToR-4(VII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Photographs of the proposed and existing (if applicable) plant site. If existing, show photographs of plantation/greenbelt, in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particular.</a:t>
            </a:r>
          </a:p>
          <a:p>
            <a:r>
              <a:rPr lang="en-US" b="1" smtClean="0">
                <a:solidFill>
                  <a:schemeClr val="accent5">
                    <a:lumMod val="75000"/>
                  </a:schemeClr>
                </a:solidFill>
                <a:latin typeface="Cambria" panose="02040503050406030204" pitchFamily="18" charset="0"/>
              </a:rPr>
              <a:t>Compliance: </a:t>
            </a:r>
            <a:endParaRPr lang="en-US">
              <a:latin typeface="Cambria" panose="02040503050406030204" pitchFamily="18" charset="0"/>
            </a:endParaRPr>
          </a:p>
        </p:txBody>
      </p:sp>
      <p:pic>
        <p:nvPicPr>
          <p:cNvPr id="5" name="Picture 4" descr="D:\376\2\desktop\Ongoing Project\west bangal\New India\Baseline data\New India\IMG_7537.JPG"/>
          <p:cNvPicPr/>
          <p:nvPr/>
        </p:nvPicPr>
        <p:blipFill>
          <a:blip r:embed="rId2"/>
          <a:srcRect r="34066"/>
          <a:stretch>
            <a:fillRect/>
          </a:stretch>
        </p:blipFill>
        <p:spPr bwMode="auto">
          <a:xfrm>
            <a:off x="1421273" y="1683540"/>
            <a:ext cx="4508039" cy="3474248"/>
          </a:xfrm>
          <a:prstGeom prst="rect">
            <a:avLst/>
          </a:prstGeom>
          <a:noFill/>
          <a:ln w="9525">
            <a:solidFill>
              <a:schemeClr val="tx1"/>
            </a:solidFill>
            <a:miter lim="800000"/>
          </a:ln>
        </p:spPr>
      </p:pic>
      <p:pic>
        <p:nvPicPr>
          <p:cNvPr id="7" name="Picture 6" descr="D:\376\2\desktop\Ongoing Project\west bangal\New India\Baseline data\New India\IMG_7542.JPG"/>
          <p:cNvPicPr/>
          <p:nvPr/>
        </p:nvPicPr>
        <p:blipFill>
          <a:blip r:embed="rId3"/>
          <a:srcRect r="33330"/>
          <a:stretch>
            <a:fillRect/>
          </a:stretch>
        </p:blipFill>
        <p:spPr bwMode="auto">
          <a:xfrm>
            <a:off x="6372225" y="1683540"/>
            <a:ext cx="4655124" cy="3474248"/>
          </a:xfrm>
          <a:prstGeom prst="rect">
            <a:avLst/>
          </a:prstGeom>
          <a:noFill/>
          <a:ln w="9525">
            <a:solidFill>
              <a:schemeClr val="tx1"/>
            </a:solidFill>
            <a:miter lim="800000"/>
          </a:ln>
        </p:spPr>
      </p:pic>
      <p:sp>
        <p:nvSpPr>
          <p:cNvPr id="4" name="TextBox 3"/>
          <p:cNvSpPr txBox="1"/>
          <p:nvPr/>
        </p:nvSpPr>
        <p:spPr>
          <a:xfrm>
            <a:off x="4626914" y="5801116"/>
            <a:ext cx="2938172" cy="369332"/>
          </a:xfrm>
          <a:prstGeom prst="rect">
            <a:avLst/>
          </a:prstGeom>
          <a:noFill/>
          <a:ln>
            <a:solidFill>
              <a:schemeClr val="tx1"/>
            </a:solidFill>
          </a:ln>
        </p:spPr>
        <p:txBody>
          <a:bodyPr wrap="square" rtlCol="0">
            <a:spAutoFit/>
          </a:bodyPr>
          <a:lstStyle/>
          <a:p>
            <a:pPr algn="ctr"/>
            <a:r>
              <a:rPr lang="en-US" smtClean="0">
                <a:latin typeface="Cambria" panose="02040503050406030204" pitchFamily="18" charset="0"/>
              </a:rPr>
              <a:t>SITE PHOTOGRAPHS</a:t>
            </a:r>
            <a:endParaRPr lang="en-US">
              <a:latin typeface="Cambria" panose="02040503050406030204" pitchFamily="18" charset="0"/>
            </a:endParaRPr>
          </a:p>
        </p:txBody>
      </p:sp>
      <p:sp>
        <p:nvSpPr>
          <p:cNvPr id="8" name="Rectangle 7"/>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732840908"/>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5" name="Rectangle 4"/>
          <p:cNvSpPr/>
          <p:nvPr/>
        </p:nvSpPr>
        <p:spPr>
          <a:xfrm>
            <a:off x="0" y="8589"/>
            <a:ext cx="12192000" cy="477054"/>
          </a:xfrm>
          <a:prstGeom prst="rect">
            <a:avLst/>
          </a:prstGeom>
          <a:solidFill>
            <a:schemeClr val="accent2">
              <a:lumMod val="75000"/>
            </a:schemeClr>
          </a:solidFill>
        </p:spPr>
        <p:txBody>
          <a:bodyPr wrap="square" anchor="ctr">
            <a:spAutoFit/>
          </a:bodyPr>
          <a:lstStyle/>
          <a:p>
            <a:pPr algn="ctr"/>
            <a:r>
              <a:rPr lang="en-IN" sz="2500" b="1">
                <a:solidFill>
                  <a:schemeClr val="bg1"/>
                </a:solidFill>
                <a:latin typeface="Cambria" panose="02040503050406030204" pitchFamily="18" charset="0"/>
                <a:cs typeface="Arial" pitchFamily="34" charset="0"/>
              </a:rPr>
              <a:t>LOCATION MAP</a:t>
            </a:r>
            <a:endParaRPr lang="en-US" sz="2500" b="1">
              <a:solidFill>
                <a:schemeClr val="bg1"/>
              </a:solidFill>
              <a:latin typeface="Cambria" panose="02040503050406030204" pitchFamily="18"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242551552"/>
              </p:ext>
            </p:extLst>
          </p:nvPr>
        </p:nvGraphicFramePr>
        <p:xfrm>
          <a:off x="1606771" y="6217580"/>
          <a:ext cx="8567312" cy="511832"/>
        </p:xfrm>
        <a:graphic>
          <a:graphicData uri="http://schemas.openxmlformats.org/drawingml/2006/table">
            <a:tbl>
              <a:tblPr firstRow="1" bandRow="1">
                <a:tableStyleId>{5C22544A-7EE6-4342-B048-85BDC9FD1C3A}</a:tableStyleId>
              </a:tblPr>
              <a:tblGrid>
                <a:gridCol w="4283656"/>
                <a:gridCol w="4283656"/>
              </a:tblGrid>
              <a:tr h="511832">
                <a:tc>
                  <a:txBody>
                    <a:bodyPr vert="horz" wrap="square"/>
                    <a:lstStyle/>
                    <a:p>
                      <a:pPr marL="0" marR="57150" algn="ctr">
                        <a:lnSpc>
                          <a:spcPct val="115000"/>
                        </a:lnSpc>
                        <a:spcBef>
                          <a:spcPct val="0"/>
                        </a:spcBef>
                        <a:spcAft>
                          <a:spcPct val="0"/>
                        </a:spcAft>
                        <a:tabLst>
                          <a:tab pos="-57150"/>
                          <a:tab pos="443865"/>
                          <a:tab pos="697230"/>
                          <a:tab pos="5772150"/>
                          <a:tab pos="6057900"/>
                        </a:tabLst>
                      </a:pPr>
                      <a:r>
                        <a:rPr lang="en-US" sz="1600" b="1">
                          <a:solidFill>
                            <a:schemeClr val="tx1"/>
                          </a:solidFill>
                          <a:effectLst/>
                          <a:latin typeface="Cambria" panose="02040503050406030204" pitchFamily="18" charset="0"/>
                          <a:ea typeface="Times New Roman" panose="02020603050405020304" pitchFamily="18" charset="0"/>
                          <a:cs typeface="Calibri" panose="020f0502020204030204" pitchFamily="34" charset="0"/>
                        </a:rPr>
                        <a:t>Geographical </a:t>
                      </a:r>
                      <a:r>
                        <a:rPr lang="en-US" sz="1600" b="1" smtClean="0">
                          <a:solidFill>
                            <a:schemeClr val="tx1"/>
                          </a:solidFill>
                          <a:effectLst/>
                          <a:latin typeface="Cambria" panose="02040503050406030204" pitchFamily="18" charset="0"/>
                          <a:ea typeface="Times New Roman" panose="02020603050405020304" pitchFamily="18" charset="0"/>
                          <a:cs typeface="Calibri" panose="020f0502020204030204" pitchFamily="34" charset="0"/>
                        </a:rPr>
                        <a:t>Coordinates</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57150" algn="ctr">
                        <a:lnSpc>
                          <a:spcPct val="115000"/>
                        </a:lnSpc>
                        <a:spcBef>
                          <a:spcPct val="0"/>
                        </a:spcBef>
                        <a:spcAft>
                          <a:spcPct val="0"/>
                        </a:spcAft>
                        <a:tabLst>
                          <a:tab pos="-57150"/>
                          <a:tab pos="57150"/>
                          <a:tab pos="697230"/>
                          <a:tab pos="5772150"/>
                          <a:tab pos="6057900"/>
                        </a:tabLst>
                      </a:pPr>
                      <a:r>
                        <a:rPr lang="en-US" sz="1600">
                          <a:solidFill>
                            <a:schemeClr val="tx1"/>
                          </a:solidFill>
                          <a:effectLst/>
                          <a:latin typeface="Cambria" panose="02040503050406030204" pitchFamily="18" charset="0"/>
                          <a:ea typeface="Times New Roman" panose="02020603050405020304" pitchFamily="18" charset="0"/>
                          <a:cs typeface="Calibri" panose="020f0502020204030204" pitchFamily="34" charset="0"/>
                        </a:rPr>
                        <a:t>22°31'49.08"N &amp; 87°55'47.78"E</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75" y="531809"/>
            <a:ext cx="9960881" cy="550736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50"/>
            <a:ext cx="1828800" cy="465607"/>
          </a:xfrm>
          <a:prstGeom prst="rect">
            <a:avLst/>
          </a:prstGeom>
        </p:spPr>
      </p:pic>
    </p:spTree>
    <p:extLst>
      <p:ext uri="{BB962C8B-B14F-4D97-AF65-F5344CB8AC3E}">
        <p14:creationId xmlns:p14="http://schemas.microsoft.com/office/powerpoint/2010/main" val="3383164858"/>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aphicFrame>
        <p:nvGraphicFramePr>
          <p:cNvPr id="2" name="Table 1"/>
          <p:cNvGraphicFramePr>
            <a:graphicFrameLocks noGrp="1"/>
          </p:cNvGraphicFramePr>
          <p:nvPr>
            <p:extLst>
              <p:ext uri="{D42A27DB-BD31-4B8C-83A1-F6EECF244321}">
                <p14:modId xmlns:p14="http://schemas.microsoft.com/office/powerpoint/2010/main" val="1325675274"/>
              </p:ext>
            </p:extLst>
          </p:nvPr>
        </p:nvGraphicFramePr>
        <p:xfrm>
          <a:off x="2227615" y="1781925"/>
          <a:ext cx="6642924" cy="4767072"/>
        </p:xfrm>
        <a:graphic>
          <a:graphicData uri="http://schemas.openxmlformats.org/drawingml/2006/table">
            <a:tbl>
              <a:tblPr firstRow="1" firstCol="1" bandRow="1">
                <a:tableStyleId>{5C22544A-7EE6-4342-B048-85BDC9FD1C3A}</a:tableStyleId>
              </a:tblPr>
              <a:tblGrid>
                <a:gridCol w="3161168"/>
                <a:gridCol w="2020549"/>
                <a:gridCol w="1461207"/>
              </a:tblGrid>
              <a:tr h="157480">
                <a:tc>
                  <a:txBody>
                    <a:bodyPr vert="horz" wrap="square"/>
                    <a:lstStyle/>
                    <a:p>
                      <a:pPr marL="0" marR="0" algn="ctr">
                        <a:lnSpc>
                          <a:spcPct val="115000"/>
                        </a:lnSpc>
                        <a:spcBef>
                          <a:spcPct val="0"/>
                        </a:spcBef>
                        <a:spcAft>
                          <a:spcPct val="0"/>
                        </a:spcAft>
                      </a:pPr>
                      <a:r>
                        <a:rPr lang="en-US" sz="1600">
                          <a:solidFill>
                            <a:schemeClr val="tx1"/>
                          </a:solidFill>
                          <a:effectLst/>
                          <a:latin typeface="Cambria" panose="02040503050406030204" pitchFamily="18" charset="0"/>
                        </a:rPr>
                        <a:t>Details</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solidFill>
                            <a:schemeClr val="tx1"/>
                          </a:solidFill>
                          <a:effectLst/>
                          <a:latin typeface="Cambria" panose="02040503050406030204" pitchFamily="18" charset="0"/>
                        </a:rPr>
                        <a:t>Area (Sq. Mt.)</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solidFill>
                            <a:schemeClr val="tx1"/>
                          </a:solidFill>
                          <a:effectLst/>
                          <a:latin typeface="Cambria" panose="02040503050406030204" pitchFamily="18" charset="0"/>
                        </a:rPr>
                        <a:t>% Ratio</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555">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Production Shed</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1820</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20%</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Tank Farm</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1395</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15%</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480">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DG Room</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60</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35">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Electrical Room</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120</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040">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UG Water Sump</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180</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320">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ETP</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78</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320">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Toilet</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36</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0%</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320">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Workshop</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66</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35">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Sulphur Yard</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285</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35">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Barrel Warehouse</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120</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35">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Office/Store/Canteen</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162</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2%</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035">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Roads</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1741</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19%</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465">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Green Belt</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3019</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a:effectLst/>
                          <a:latin typeface="Cambria" panose="02040503050406030204" pitchFamily="18" charset="0"/>
                        </a:rPr>
                        <a:t>33%</a:t>
                      </a:r>
                      <a:endParaRPr lang="en-US" sz="16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750">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Total Builtup Area</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9,082.00</a:t>
                      </a:r>
                      <a:endParaRPr lang="en-US" sz="1600" b="1">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 </a:t>
                      </a:r>
                      <a:endParaRPr lang="en-US" sz="16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465">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Earmarked For Future Projects</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4,411.00</a:t>
                      </a:r>
                      <a:endParaRPr lang="en-US" sz="1600" b="1">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 </a:t>
                      </a:r>
                      <a:endParaRPr lang="en-US" sz="16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930">
                <a:tc>
                  <a:txBody>
                    <a:bodyPr vert="horz" wrap="square"/>
                    <a:lstStyle/>
                    <a:p>
                      <a:pPr marL="0" marR="0">
                        <a:lnSpc>
                          <a:spcPct val="115000"/>
                        </a:lnSpc>
                        <a:spcBef>
                          <a:spcPct val="0"/>
                        </a:spcBef>
                        <a:spcAft>
                          <a:spcPct val="0"/>
                        </a:spcAft>
                      </a:pPr>
                      <a:r>
                        <a:rPr lang="en-US" sz="1600">
                          <a:solidFill>
                            <a:schemeClr val="tx1"/>
                          </a:solidFill>
                          <a:effectLst/>
                          <a:latin typeface="Cambria" panose="02040503050406030204" pitchFamily="18" charset="0"/>
                        </a:rPr>
                        <a:t>Total Land Area</a:t>
                      </a:r>
                      <a:endParaRPr lang="en-US" sz="1600">
                        <a:solidFill>
                          <a:schemeClr val="tx1"/>
                        </a:solidFill>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13,493.00</a:t>
                      </a:r>
                      <a:endParaRPr lang="en-US" sz="1600" b="1">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a:effectLst/>
                          <a:latin typeface="Cambria" panose="02040503050406030204" pitchFamily="18" charset="0"/>
                        </a:rPr>
                        <a:t> </a:t>
                      </a:r>
                      <a:endParaRPr lang="en-US" sz="16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0" y="456336"/>
            <a:ext cx="12192000" cy="1200329"/>
          </a:xfrm>
          <a:prstGeom prst="rect">
            <a:avLst/>
          </a:prstGeom>
          <a:noFill/>
        </p:spPr>
        <p:txBody>
          <a:bodyPr wrap="square" rtlCol="0">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ToR-4(VIII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Landuse break-up of total land of the project site (identified and acquired), government/ private - agricultural, forest, wasteland, water bodies, settlements, etc shall be included (not required for industrial area</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smtClean="0">
                <a:solidFill>
                  <a:schemeClr val="accent5">
                    <a:lumMod val="75000"/>
                  </a:schemeClr>
                </a:solidFill>
                <a:latin typeface="Cambria" panose="02040503050406030204" pitchFamily="18" charset="0"/>
              </a:rPr>
              <a:t>Compliance</a:t>
            </a:r>
            <a:r>
              <a:rPr lang="en-US" smtClean="0">
                <a:solidFill>
                  <a:schemeClr val="accent5">
                    <a:lumMod val="75000"/>
                  </a:schemeClr>
                </a:solidFill>
                <a:latin typeface="Cambria" panose="02040503050406030204" pitchFamily="18" charset="0"/>
              </a:rPr>
              <a:t>: </a:t>
            </a:r>
            <a:r>
              <a:rPr lang="en-US">
                <a:latin typeface="Cambria" panose="02040503050406030204" pitchFamily="18" charset="0"/>
              </a:rPr>
              <a:t>Total land of 13,493.00 Sq.mt (1.3493 ha.) has been allotted in favour of M/s Detergeo Chem (EAST) Private Limited (DCEPL). The details of land requirement for the project are as follows:-</a:t>
            </a:r>
          </a:p>
        </p:txBody>
      </p:sp>
      <p:sp>
        <p:nvSpPr>
          <p:cNvPr id="4" name="Rectangle 3"/>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407550604"/>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 name="TextBox 2"/>
          <p:cNvSpPr txBox="1"/>
          <p:nvPr/>
        </p:nvSpPr>
        <p:spPr>
          <a:xfrm>
            <a:off x="14280" y="484912"/>
            <a:ext cx="12177721" cy="923330"/>
          </a:xfrm>
          <a:prstGeom prst="rect">
            <a:avLst/>
          </a:prstGeom>
          <a:noFill/>
        </p:spPr>
        <p:txBody>
          <a:bodyPr wrap="square" rtlCol="0">
            <a:spAutoFit/>
          </a:bodyPr>
          <a:lstStyle/>
          <a:p>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ToR-4(IX): A list of major industries with name and type within study area shall be incorporated.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Land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use details of the study area.</a:t>
            </a:r>
          </a:p>
          <a:p>
            <a:r>
              <a:rPr lang="en-US" b="1" smtClean="0">
                <a:solidFill>
                  <a:schemeClr val="accent5">
                    <a:lumMod val="75000"/>
                  </a:schemeClr>
                </a:solidFill>
                <a:latin typeface="Cambria" panose="02040503050406030204" pitchFamily="18" charset="0"/>
              </a:rPr>
              <a:t>Compliance:</a:t>
            </a:r>
            <a:endParaRPr lang="en-US">
              <a:latin typeface="Cambria" panose="02040503050406030204" pitchFamily="18" charset="0"/>
            </a:endParaRPr>
          </a:p>
        </p:txBody>
      </p:sp>
      <p:sp>
        <p:nvSpPr>
          <p:cNvPr id="4" name="Rectangle 3"/>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8701492"/>
              </p:ext>
            </p:extLst>
          </p:nvPr>
        </p:nvGraphicFramePr>
        <p:xfrm>
          <a:off x="1828801" y="1468263"/>
          <a:ext cx="8672512" cy="1485822"/>
        </p:xfrm>
        <a:graphic>
          <a:graphicData uri="http://schemas.openxmlformats.org/drawingml/2006/table">
            <a:tbl>
              <a:tblPr firstCol="1">
                <a:tableStyleId>{5C22544A-7EE6-4342-B048-85BDC9FD1C3A}</a:tableStyleId>
              </a:tblPr>
              <a:tblGrid>
                <a:gridCol w="3107404"/>
                <a:gridCol w="5565108"/>
              </a:tblGrid>
              <a:tr h="1485822">
                <a:tc>
                  <a:txBody>
                    <a:bodyPr vert="horz" wrap="square"/>
                    <a:lstStyle/>
                    <a:p>
                      <a:pPr marL="0" marR="57150" algn="l">
                        <a:lnSpc>
                          <a:spcPct val="115000"/>
                        </a:lnSpc>
                        <a:spcBef>
                          <a:spcPct val="0"/>
                        </a:spcBef>
                        <a:spcAft>
                          <a:spcPct val="0"/>
                        </a:spcAft>
                        <a:tabLst>
                          <a:tab pos="-57150"/>
                          <a:tab pos="57150"/>
                          <a:tab pos="697230"/>
                          <a:tab pos="5772150"/>
                          <a:tab pos="6057900"/>
                        </a:tabLst>
                      </a:pPr>
                      <a:r>
                        <a:rPr lang="en-US" sz="1800">
                          <a:solidFill>
                            <a:schemeClr val="tx1"/>
                          </a:solidFill>
                          <a:effectLst/>
                          <a:latin typeface="Cambria" panose="02040503050406030204" pitchFamily="18" charset="0"/>
                        </a:rPr>
                        <a:t>List of industries/ Project activities</a:t>
                      </a:r>
                      <a:endParaRPr lang="en-US" sz="1800">
                        <a:solidFill>
                          <a:schemeClr val="tx1"/>
                        </a:solidFill>
                        <a:effectLst/>
                        <a:latin typeface="Cambria" panose="02040503050406030204" pitchFamily="18" charset="0"/>
                        <a:ea typeface="Times New Roman" panose="02020603050405020304" pitchFamily="18" charset="0"/>
                      </a:endParaRPr>
                    </a:p>
                  </a:txBody>
                  <a:tcPr marL="65942" marR="65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M/s. Tandhan Cotton Mills Private Limited- Textile</a:t>
                      </a:r>
                    </a:p>
                    <a:p>
                      <a:pPr marL="0" marR="0">
                        <a:lnSpc>
                          <a:spcPct val="115000"/>
                        </a:lnSpc>
                        <a:spcBef>
                          <a:spcPct val="0"/>
                        </a:spcBef>
                        <a:spcAft>
                          <a:spcPct val="0"/>
                        </a:spcAft>
                      </a:pPr>
                      <a:r>
                        <a:rPr lang="en-US" sz="1800">
                          <a:effectLst/>
                          <a:latin typeface="Cambria" panose="02040503050406030204" pitchFamily="18" charset="0"/>
                        </a:rPr>
                        <a:t>M/s. Tandhan biochemical Private Limited</a:t>
                      </a:r>
                    </a:p>
                    <a:p>
                      <a:pPr marL="0" marR="0">
                        <a:lnSpc>
                          <a:spcPct val="115000"/>
                        </a:lnSpc>
                        <a:spcBef>
                          <a:spcPct val="0"/>
                        </a:spcBef>
                        <a:spcAft>
                          <a:spcPct val="0"/>
                        </a:spcAft>
                      </a:pPr>
                      <a:r>
                        <a:rPr lang="en-US" sz="1800">
                          <a:effectLst/>
                          <a:latin typeface="Cambria" panose="02040503050406030204" pitchFamily="18" charset="0"/>
                        </a:rPr>
                        <a:t>M/s Mohan Boards Pvt Ltd</a:t>
                      </a:r>
                      <a:endParaRPr lang="en-US" sz="1800">
                        <a:effectLst/>
                        <a:latin typeface="Cambria" panose="02040503050406030204" pitchFamily="18" charset="0"/>
                        <a:ea typeface="Times New Roman" panose="02020603050405020304" pitchFamily="18" charset="0"/>
                        <a:cs typeface="Mangal" panose="02040503050203030202" pitchFamily="18" charset="0"/>
                      </a:endParaRPr>
                    </a:p>
                  </a:txBody>
                  <a:tcPr marL="65942" marR="65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54719147"/>
              </p:ext>
            </p:extLst>
          </p:nvPr>
        </p:nvGraphicFramePr>
        <p:xfrm>
          <a:off x="1685926" y="3704209"/>
          <a:ext cx="8829674" cy="2739457"/>
        </p:xfrm>
        <a:graphic>
          <a:graphicData uri="http://schemas.openxmlformats.org/drawingml/2006/table">
            <a:tbl>
              <a:tblPr firstRow="1" firstCol="1" bandRow="1">
                <a:tableStyleId>{5C22544A-7EE6-4342-B048-85BDC9FD1C3A}</a:tableStyleId>
              </a:tblPr>
              <a:tblGrid>
                <a:gridCol w="1413794"/>
                <a:gridCol w="3100160"/>
                <a:gridCol w="2457276"/>
                <a:gridCol w="1858444"/>
              </a:tblGrid>
              <a:tr h="391351">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S. No</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Classes</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Area (sq.km)</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Area in %</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351">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Settlement</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69.70</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20.88</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351">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Agriculture Land</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227.96</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68.29</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351">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Vegetation</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6.88</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2.06</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351">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Water Bodies</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25.23</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7.56</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351">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5</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800">
                          <a:effectLst/>
                          <a:latin typeface="Cambria" panose="02040503050406030204" pitchFamily="18" charset="0"/>
                        </a:rPr>
                        <a:t>Waste Land</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4.06</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1.22</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351">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Total</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endParaRPr lang="en-US" sz="180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333.83</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a:effectLst/>
                          <a:latin typeface="Cambria" panose="02040503050406030204" pitchFamily="18" charset="0"/>
                        </a:rPr>
                        <a:t>100.00</a:t>
                      </a:r>
                      <a:endParaRPr lang="en-US" sz="180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1503123" y="2954085"/>
            <a:ext cx="4847573" cy="646331"/>
          </a:xfrm>
          <a:prstGeom prst="rect">
            <a:avLst/>
          </a:prstGeom>
          <a:noFill/>
        </p:spPr>
        <p:txBody>
          <a:bodyPr wrap="square" rtlCol="0">
            <a:spAutoFit/>
          </a:bodyPr>
          <a:lstStyle/>
          <a:p>
            <a:endParaRPr lang="en-US" b="1" smtClean="0">
              <a:latin typeface="Cambria" panose="02040503050406030204" pitchFamily="18" charset="0"/>
            </a:endParaRPr>
          </a:p>
          <a:p>
            <a:r>
              <a:rPr lang="en-US" b="1" smtClean="0">
                <a:latin typeface="Cambria" panose="02040503050406030204" pitchFamily="18" charset="0"/>
              </a:rPr>
              <a:t>Detail </a:t>
            </a:r>
            <a:r>
              <a:rPr lang="en-US" b="1">
                <a:latin typeface="Cambria" panose="02040503050406030204" pitchFamily="18" charset="0"/>
              </a:rPr>
              <a:t>of Land use/Land </a:t>
            </a:r>
            <a:r>
              <a:rPr lang="en-US" b="1" smtClean="0">
                <a:latin typeface="Cambria" panose="02040503050406030204" pitchFamily="18" charset="0"/>
              </a:rPr>
              <a:t>cover:</a:t>
            </a:r>
            <a:endParaRPr lang="en-US" b="1">
              <a:latin typeface="Cambria" panose="02040503050406030204" pitchFamily="18" charset="0"/>
            </a:endParaRPr>
          </a:p>
        </p:txBody>
      </p:sp>
      <p:sp>
        <p:nvSpPr>
          <p:cNvPr id="11" name="Rectangle 10"/>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3083379712"/>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3" name="Rectangle 2"/>
          <p:cNvSpPr/>
          <p:nvPr/>
        </p:nvSpPr>
        <p:spPr>
          <a:xfrm>
            <a:off x="14285" y="498999"/>
            <a:ext cx="12177716" cy="5355312"/>
          </a:xfrm>
          <a:prstGeom prst="rect">
            <a:avLst/>
          </a:prstGeom>
        </p:spPr>
        <p:txBody>
          <a:bodyPr wrap="square">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ToR-4(X</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Geological features and Geo-hydrological status of the study area shall be included</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smtClean="0">
                <a:solidFill>
                  <a:schemeClr val="accent5">
                    <a:lumMod val="75000"/>
                  </a:schemeClr>
                </a:solidFill>
                <a:latin typeface="Cambria" panose="02040503050406030204" pitchFamily="18" charset="0"/>
              </a:rPr>
              <a:t>Compliance: </a:t>
            </a:r>
            <a:r>
              <a:rPr lang="en-US" smtClean="0">
                <a:latin typeface="Cambria" panose="02040503050406030204" pitchFamily="18" charset="0"/>
              </a:rPr>
              <a:t>Complied.</a:t>
            </a:r>
          </a:p>
          <a:p>
            <a:endParaRPr lang="en-US" b="1">
              <a:latin typeface="Cambria" panose="02040503050406030204" pitchFamily="18" charset="0"/>
            </a:endParaRPr>
          </a:p>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ToR-4(XI):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Details of Drainage of the project upto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5 km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radius of study area. If the site is within 1 km radius of any major river, peak and lean season river discharge as well as flood occurrence frequency based on peak rainfall data of the past 30 years. Details of Flood Level of the project site and maximum Flood Level of the river shall also be provided. (mega green field projects)</a:t>
            </a:r>
          </a:p>
          <a:p>
            <a:r>
              <a:rPr lang="en-US" b="1">
                <a:solidFill>
                  <a:schemeClr val="accent5">
                    <a:lumMod val="75000"/>
                  </a:schemeClr>
                </a:solidFill>
                <a:latin typeface="Cambria" panose="02040503050406030204" pitchFamily="18" charset="0"/>
              </a:rPr>
              <a:t>Compliance: </a:t>
            </a:r>
            <a:r>
              <a:rPr lang="en-US">
                <a:latin typeface="Cambria" panose="02040503050406030204" pitchFamily="18" charset="0"/>
              </a:rPr>
              <a:t>Drainage Map of study area (10km area) is attached in EIA report.</a:t>
            </a:r>
          </a:p>
          <a:p>
            <a:r>
              <a:rPr lang="en-US">
                <a:latin typeface="Cambria" panose="02040503050406030204" pitchFamily="18" charset="0"/>
              </a:rPr>
              <a:t>The major rivers in the study area are mentioned below: -</a:t>
            </a:r>
          </a:p>
          <a:p>
            <a:pPr marL="852488" indent="-285750">
              <a:buFont typeface="Arial" pitchFamily="34" charset="0"/>
              <a:buChar char="•"/>
            </a:pPr>
            <a:r>
              <a:rPr lang="en-US" err="1" smtClean="0">
                <a:latin typeface="Cambria" panose="02040503050406030204" pitchFamily="18" charset="0"/>
              </a:rPr>
              <a:t>Rupnarayan </a:t>
            </a:r>
            <a:r>
              <a:rPr lang="en-US">
                <a:latin typeface="Cambria" panose="02040503050406030204" pitchFamily="18" charset="0"/>
              </a:rPr>
              <a:t>river- 3.6 Kms </a:t>
            </a:r>
          </a:p>
          <a:p>
            <a:pPr marL="852488" indent="-285750">
              <a:buFont typeface="Arial" pitchFamily="34" charset="0"/>
              <a:buChar char="•"/>
            </a:pPr>
            <a:r>
              <a:rPr lang="en-US" err="1" smtClean="0">
                <a:latin typeface="Cambria" panose="02040503050406030204" pitchFamily="18" charset="0"/>
              </a:rPr>
              <a:t>Damodar </a:t>
            </a:r>
            <a:r>
              <a:rPr lang="en-US">
                <a:latin typeface="Cambria" panose="02040503050406030204" pitchFamily="18" charset="0"/>
              </a:rPr>
              <a:t>kata Nadi (Hurhur khal)-2.7 Kms </a:t>
            </a:r>
          </a:p>
          <a:p>
            <a:pPr marL="852488" indent="-285750">
              <a:buFont typeface="Arial" pitchFamily="34" charset="0"/>
              <a:buChar char="•"/>
            </a:pPr>
            <a:r>
              <a:rPr lang="en-US" err="1" smtClean="0">
                <a:latin typeface="Cambria" panose="02040503050406030204" pitchFamily="18" charset="0"/>
              </a:rPr>
              <a:t>Mendeshwari </a:t>
            </a:r>
            <a:r>
              <a:rPr lang="en-US">
                <a:latin typeface="Cambria" panose="02040503050406030204" pitchFamily="18" charset="0"/>
              </a:rPr>
              <a:t>River-3.8 Kms</a:t>
            </a:r>
            <a:endParaRPr lang="en-US">
              <a:latin typeface="Cambria" panose="02040503050406030204" pitchFamily="18" charset="0"/>
            </a:endParaRPr>
          </a:p>
          <a:p>
            <a:pPr marL="852488" indent="-285750">
              <a:buFont typeface="Arial" pitchFamily="34" charset="0"/>
              <a:buChar char="•"/>
            </a:pPr>
            <a:r>
              <a:rPr lang="en-US" err="1" smtClean="0">
                <a:latin typeface="Cambria" panose="02040503050406030204" pitchFamily="18" charset="0"/>
              </a:rPr>
              <a:t>Kanashabat </a:t>
            </a:r>
            <a:r>
              <a:rPr lang="en-US" err="1">
                <a:latin typeface="Cambria" panose="02040503050406030204" pitchFamily="18" charset="0"/>
              </a:rPr>
              <a:t>Nadi- 49 Kms</a:t>
            </a:r>
            <a:endParaRPr lang="en-US">
              <a:latin typeface="Cambria" panose="02040503050406030204" pitchFamily="18" charset="0"/>
            </a:endParaRPr>
          </a:p>
          <a:p>
            <a:pPr marL="852488" indent="-285750">
              <a:buFont typeface="Arial" pitchFamily="34" charset="0"/>
              <a:buChar char="•"/>
            </a:pPr>
            <a:r>
              <a:rPr lang="en-US" err="1" smtClean="0">
                <a:latin typeface="Cambria" panose="02040503050406030204" pitchFamily="18" charset="0"/>
              </a:rPr>
              <a:t>Damodar </a:t>
            </a:r>
            <a:r>
              <a:rPr lang="en-US">
                <a:latin typeface="Cambria" panose="02040503050406030204" pitchFamily="18" charset="0"/>
              </a:rPr>
              <a:t>River- 4.0 Kms</a:t>
            </a:r>
            <a:endParaRPr lang="en-US">
              <a:latin typeface="Cambria" panose="02040503050406030204" pitchFamily="18" charset="0"/>
            </a:endParaRPr>
          </a:p>
          <a:p>
            <a:pPr marL="852488" indent="-285750">
              <a:buFont typeface="Arial" pitchFamily="34" charset="0"/>
              <a:buChar char="•"/>
            </a:pPr>
            <a:r>
              <a:rPr lang="en-US" err="1" smtClean="0">
                <a:latin typeface="Cambria" panose="02040503050406030204" pitchFamily="18" charset="0"/>
              </a:rPr>
              <a:t>Gaighata </a:t>
            </a:r>
            <a:r>
              <a:rPr lang="en-US" err="1">
                <a:latin typeface="Cambria" panose="02040503050406030204" pitchFamily="18" charset="0"/>
              </a:rPr>
              <a:t>Khal -1.1 </a:t>
            </a:r>
            <a:r>
              <a:rPr lang="en-US" smtClean="0">
                <a:latin typeface="Cambria" panose="02040503050406030204" pitchFamily="18" charset="0"/>
              </a:rPr>
              <a:t>Km</a:t>
            </a:r>
            <a:endParaRPr lang="en-US">
              <a:latin typeface="Cambria" panose="02040503050406030204" pitchFamily="18" charset="0"/>
            </a:endParaRPr>
          </a:p>
          <a:p>
            <a:endParaRPr lang="en-US" b="1" smtClean="0">
              <a:latin typeface="Cambria" panose="02040503050406030204" pitchFamily="18" charset="0"/>
            </a:endParaRPr>
          </a:p>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ToR-4(XII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Status of acquisition of land. If acquisition is not complete, stage of the acquisition process and expected time of complete possession of the land</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smtClean="0">
                <a:solidFill>
                  <a:schemeClr val="accent5">
                    <a:lumMod val="75000"/>
                  </a:schemeClr>
                </a:solidFill>
                <a:latin typeface="Cambria" panose="02040503050406030204" pitchFamily="18" charset="0"/>
              </a:rPr>
              <a:t>Compliance</a:t>
            </a:r>
            <a:r>
              <a:rPr lang="en-US" b="1">
                <a:solidFill>
                  <a:schemeClr val="accent5">
                    <a:lumMod val="75000"/>
                  </a:schemeClr>
                </a:solidFill>
                <a:latin typeface="Cambria" panose="02040503050406030204" pitchFamily="18" charset="0"/>
              </a:rPr>
              <a:t>: </a:t>
            </a:r>
            <a:r>
              <a:rPr lang="en-US">
                <a:latin typeface="Cambria" panose="02040503050406030204" pitchFamily="18" charset="0"/>
              </a:rPr>
              <a:t>The land is already acquired by the project proponent and under the complete land is under the </a:t>
            </a:r>
            <a:r>
              <a:rPr lang="en-US" smtClean="0">
                <a:latin typeface="Cambria" panose="02040503050406030204" pitchFamily="18" charset="0"/>
              </a:rPr>
              <a:t>possession.</a:t>
            </a:r>
            <a:endParaRPr lang="en-US">
              <a:latin typeface="Cambria" panose="02040503050406030204" pitchFamily="18" charset="0"/>
            </a:endParaRPr>
          </a:p>
        </p:txBody>
      </p:sp>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3791901617"/>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TextBox 1"/>
          <p:cNvSpPr txBox="1"/>
          <p:nvPr/>
        </p:nvSpPr>
        <p:spPr>
          <a:xfrm>
            <a:off x="314324" y="418758"/>
            <a:ext cx="11487151" cy="6186309"/>
          </a:xfrm>
          <a:prstGeom prst="rect">
            <a:avLst/>
          </a:prstGeom>
          <a:noFill/>
        </p:spPr>
        <p:txBody>
          <a:bodyPr wrap="square" rtlCol="0">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ToR-4(XIII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R&amp;R details in respect of land in line with state Government policy</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smtClean="0">
                <a:solidFill>
                  <a:schemeClr val="accent5">
                    <a:lumMod val="75000"/>
                  </a:schemeClr>
                </a:solidFill>
                <a:latin typeface="Cambria" panose="02040503050406030204" pitchFamily="18" charset="0"/>
              </a:rPr>
              <a:t>Compliance: </a:t>
            </a:r>
            <a:r>
              <a:rPr lang="en-US" b="1" smtClean="0">
                <a:latin typeface="Cambria" panose="02040503050406030204" pitchFamily="18" charset="0"/>
              </a:rPr>
              <a:t>N/A.</a:t>
            </a:r>
          </a:p>
          <a:p>
            <a:endParaRPr lang="en-US" b="1">
              <a:latin typeface="Cambria" panose="02040503050406030204" pitchFamily="18" charset="0"/>
            </a:endParaRPr>
          </a:p>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ToR-5</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Forest and wildlife related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issues.</a:t>
            </a:r>
          </a:p>
          <a:p>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 Permission and approval for the use of forest land (forestry clearance), if any, and recommendations of the State Forest Department.</a:t>
            </a:r>
          </a:p>
          <a:p>
            <a:r>
              <a:rPr lang="en-US" b="1" smtClean="0">
                <a:solidFill>
                  <a:schemeClr val="accent5">
                    <a:lumMod val="75000"/>
                  </a:schemeClr>
                </a:solidFill>
                <a:latin typeface="Cambria" panose="02040503050406030204" pitchFamily="18" charset="0"/>
              </a:rPr>
              <a:t>Compliance: </a:t>
            </a:r>
            <a:r>
              <a:rPr lang="en-US" b="1">
                <a:latin typeface="Cambria" panose="02040503050406030204" pitchFamily="18" charset="0"/>
              </a:rPr>
              <a:t>N/A, as no forest land is involved in the proposed project </a:t>
            </a:r>
            <a:r>
              <a:rPr lang="en-US" b="1" smtClean="0">
                <a:latin typeface="Cambria" panose="02040503050406030204" pitchFamily="18" charset="0"/>
              </a:rPr>
              <a:t>site.</a:t>
            </a:r>
          </a:p>
          <a:p>
            <a:endParaRPr lang="en-US">
              <a:latin typeface="Cambria" panose="02040503050406030204" pitchFamily="18" charset="0"/>
            </a:endParaRPr>
          </a:p>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(II): Land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use map based on High resolution satellite imagery (GPS) of the proposed site delineating the forest land (in case of projects involving forest land more than 40 ha)</a:t>
            </a:r>
          </a:p>
          <a:p>
            <a:r>
              <a:rPr lang="en-US" b="1" smtClean="0">
                <a:solidFill>
                  <a:schemeClr val="accent5">
                    <a:lumMod val="75000"/>
                  </a:schemeClr>
                </a:solidFill>
                <a:latin typeface="Cambria" panose="02040503050406030204" pitchFamily="18" charset="0"/>
              </a:rPr>
              <a:t>Compliance:</a:t>
            </a:r>
            <a:r>
              <a:rPr lang="en-US" b="1">
                <a:latin typeface="Cambria" panose="02040503050406030204" pitchFamily="18" charset="0"/>
              </a:rPr>
              <a:t> </a:t>
            </a:r>
            <a:r>
              <a:rPr lang="en-US" b="1" smtClean="0">
                <a:latin typeface="Cambria" panose="02040503050406030204" pitchFamily="18" charset="0"/>
              </a:rPr>
              <a:t>N/A.</a:t>
            </a:r>
          </a:p>
          <a:p>
            <a:endParaRPr lang="en-US" b="1">
              <a:latin typeface="Cambria" panose="02040503050406030204" pitchFamily="18" charset="0"/>
            </a:endParaRPr>
          </a:p>
          <a:p>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Status of Application submitted for obtaining the stage I forestry clearance along with latest status shall be submitted</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smtClean="0">
                <a:solidFill>
                  <a:schemeClr val="accent5">
                    <a:lumMod val="75000"/>
                  </a:schemeClr>
                </a:solidFill>
                <a:latin typeface="Cambria" panose="02040503050406030204" pitchFamily="18" charset="0"/>
              </a:rPr>
              <a:t>Compliance: </a:t>
            </a:r>
            <a:r>
              <a:rPr lang="en-US" b="1" smtClean="0">
                <a:latin typeface="Cambria" panose="02040503050406030204" pitchFamily="18" charset="0"/>
              </a:rPr>
              <a:t>N/A</a:t>
            </a:r>
            <a:r>
              <a:rPr lang="en-US" b="1">
                <a:latin typeface="Cambria" panose="02040503050406030204" pitchFamily="18" charset="0"/>
              </a:rPr>
              <a:t>, as no forest land is involved in the proposed project site.</a:t>
            </a:r>
          </a:p>
          <a:p>
            <a:endParaRPr lang="en-US">
              <a:latin typeface="Cambria" panose="02040503050406030204" pitchFamily="18" charset="0"/>
            </a:endParaRPr>
          </a:p>
          <a:p>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IV</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The projects to be located within 10 km of the National Parks, Sanctuaries, Biosphere Reserves, Migratory Corridors of Wild Animals, the project proponent shall submit the map duly authenticated by Chief Wildlife Warden showing these features vis-à-vis the project location and the recommendations or comments of the Chief Wildlife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Warden-thereon.</a:t>
            </a:r>
          </a:p>
          <a:p>
            <a:r>
              <a:rPr lang="en-US" b="1">
                <a:solidFill>
                  <a:schemeClr val="accent5">
                    <a:lumMod val="75000"/>
                  </a:schemeClr>
                </a:solidFill>
                <a:latin typeface="Cambria" panose="02040503050406030204" pitchFamily="18" charset="0"/>
              </a:rPr>
              <a:t>Compliance: </a:t>
            </a:r>
            <a:r>
              <a:rPr lang="en-US" b="1">
                <a:latin typeface="Cambria" panose="02040503050406030204" pitchFamily="18" charset="0"/>
              </a:rPr>
              <a:t>N/A, as no national parks, sanctuaries, biosphere reserves, migratory corridors of wild animals are present within 10 km radius of the proposed project site.</a:t>
            </a:r>
            <a:endParaRPr lang="en-US">
              <a:latin typeface="Cambria" panose="02040503050406030204" pitchFamily="18" charset="0"/>
            </a:endParaRPr>
          </a:p>
        </p:txBody>
      </p:sp>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873258500"/>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TextBox 1"/>
          <p:cNvSpPr txBox="1"/>
          <p:nvPr/>
        </p:nvSpPr>
        <p:spPr>
          <a:xfrm>
            <a:off x="357188" y="456336"/>
            <a:ext cx="11401425" cy="3416320"/>
          </a:xfrm>
          <a:prstGeom prst="rect">
            <a:avLst/>
          </a:prstGeom>
          <a:noFill/>
        </p:spPr>
        <p:txBody>
          <a:bodyPr wrap="square" rtlCol="0">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ToR-5(V</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Wildlife Conservation Plan duly authenticated by the Chief Wildlife Warden of the State Government for conservation of Schedule I fauna, if any exists in the study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area.</a:t>
            </a:r>
            <a:endPar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endParaRPr>
          </a:p>
          <a:p>
            <a:r>
              <a:rPr lang="en-US" b="1" smtClean="0">
                <a:solidFill>
                  <a:schemeClr val="accent5">
                    <a:lumMod val="75000"/>
                  </a:schemeClr>
                </a:solidFill>
                <a:latin typeface="Cambria" panose="02040503050406030204" pitchFamily="18" charset="0"/>
              </a:rPr>
              <a:t>Compliance : </a:t>
            </a:r>
            <a:r>
              <a:rPr lang="en-US" smtClean="0">
                <a:latin typeface="Cambria" panose="02040503050406030204" pitchFamily="18" charset="0"/>
              </a:rPr>
              <a:t>N/A. </a:t>
            </a:r>
            <a:r>
              <a:rPr lang="en-US">
                <a:latin typeface="Cambria" panose="02040503050406030204" pitchFamily="18" charset="0"/>
              </a:rPr>
              <a:t>S</a:t>
            </a:r>
            <a:r>
              <a:rPr lang="en-US" smtClean="0">
                <a:latin typeface="Cambria" panose="02040503050406030204" pitchFamily="18" charset="0"/>
              </a:rPr>
              <a:t>ince, No </a:t>
            </a:r>
            <a:r>
              <a:rPr lang="en-US">
                <a:latin typeface="Cambria" panose="02040503050406030204" pitchFamily="18" charset="0"/>
              </a:rPr>
              <a:t>schedule I fauna is present in the study area</a:t>
            </a:r>
            <a:r>
              <a:rPr lang="en-US" smtClean="0">
                <a:latin typeface="Cambria" panose="02040503050406030204" pitchFamily="18" charset="0"/>
              </a:rPr>
              <a:t>.</a:t>
            </a:r>
          </a:p>
          <a:p>
            <a:endParaRPr lang="en-US">
              <a:solidFill>
                <a:schemeClr val="accent5">
                  <a:lumMod val="75000"/>
                </a:schemeClr>
              </a:solidFill>
              <a:latin typeface="Cambria" panose="02040503050406030204" pitchFamily="18" charset="0"/>
            </a:endParaRPr>
          </a:p>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ToR-5(VI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Copy of application submitted for clearance under the Wildlife (Protection) Act, 1972, to the Standing Committee of the National Board for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Wildlife.</a:t>
            </a:r>
          </a:p>
          <a:p>
            <a:r>
              <a:rPr lang="en-US" b="1">
                <a:solidFill>
                  <a:schemeClr val="accent5">
                    <a:lumMod val="75000"/>
                  </a:schemeClr>
                </a:solidFill>
                <a:latin typeface="Cambria" panose="02040503050406030204" pitchFamily="18" charset="0"/>
              </a:rPr>
              <a:t>Compliance : </a:t>
            </a:r>
            <a:r>
              <a:rPr lang="en-US">
                <a:latin typeface="Cambria" panose="02040503050406030204" pitchFamily="18" charset="0"/>
              </a:rPr>
              <a:t>N/A</a:t>
            </a:r>
            <a:r>
              <a:rPr lang="en-US" smtClean="0">
                <a:latin typeface="Cambria" panose="02040503050406030204" pitchFamily="18" charset="0"/>
              </a:rPr>
              <a:t>.</a:t>
            </a:r>
          </a:p>
          <a:p>
            <a:endParaRPr lang="en-US" smtClean="0">
              <a:latin typeface="Cambria" panose="02040503050406030204" pitchFamily="18" charset="0"/>
            </a:endParaRPr>
          </a:p>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ToR-6</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Environmental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Status:</a:t>
            </a:r>
          </a:p>
          <a:p>
            <a:pPr marL="400050" indent="-400050">
              <a:buAutoNum type="romanUcParenBoth"/>
            </a:pP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Determination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of atmospheric inversion level at the project site and site-specific micrometeorological data using temperature, relative humidity, hourly wind speed and direction and rainfall</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a:solidFill>
                  <a:schemeClr val="accent5">
                    <a:lumMod val="75000"/>
                  </a:schemeClr>
                </a:solidFill>
                <a:latin typeface="Cambria" panose="02040503050406030204" pitchFamily="18" charset="0"/>
              </a:rPr>
              <a:t>Compliance </a:t>
            </a:r>
            <a:r>
              <a:rPr lang="en-US" b="1" smtClean="0">
                <a:solidFill>
                  <a:schemeClr val="accent5">
                    <a:lumMod val="75000"/>
                  </a:schemeClr>
                </a:solidFill>
                <a:latin typeface="Cambria" panose="02040503050406030204" pitchFamily="18" charset="0"/>
              </a:rPr>
              <a:t>: </a:t>
            </a:r>
            <a:endParaRPr lang="en-US">
              <a:solidFill>
                <a:srgbClr val="FF0000"/>
              </a:solidFill>
              <a:latin typeface="Cambria" panose="02040503050406030204" pitchFamily="18" charset="0"/>
            </a:endParaRPr>
          </a:p>
        </p:txBody>
      </p:sp>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graphicFrame>
        <p:nvGraphicFramePr>
          <p:cNvPr id="7" name="Table 6"/>
          <p:cNvGraphicFramePr>
            <a:graphicFrameLocks noGrp="1"/>
          </p:cNvGraphicFramePr>
          <p:nvPr>
            <p:extLst>
              <p:ext uri="{D42A27DB-BD31-4B8C-83A1-F6EECF244321}">
                <p14:modId xmlns:p14="http://schemas.microsoft.com/office/powerpoint/2010/main" val="2479632876"/>
              </p:ext>
            </p:extLst>
          </p:nvPr>
        </p:nvGraphicFramePr>
        <p:xfrm>
          <a:off x="1957388" y="3693602"/>
          <a:ext cx="7858127" cy="2610093"/>
        </p:xfrm>
        <a:graphic>
          <a:graphicData uri="http://schemas.openxmlformats.org/drawingml/2006/table">
            <a:tbl>
              <a:tblPr firstRow="1">
                <a:tableStyleId>{5C22544A-7EE6-4342-B048-85BDC9FD1C3A}</a:tableStyleId>
              </a:tblPr>
              <a:tblGrid>
                <a:gridCol w="1248249"/>
                <a:gridCol w="845559"/>
                <a:gridCol w="1460013"/>
                <a:gridCol w="1460013"/>
                <a:gridCol w="1460013"/>
                <a:gridCol w="1384280"/>
              </a:tblGrid>
              <a:tr h="898813">
                <a:tc rowSpan="2">
                  <a:txBody>
                    <a:bodyPr vert="horz" wrap="square"/>
                    <a:lstStyle/>
                    <a:p>
                      <a:pPr algn="ctr">
                        <a:lnSpc>
                          <a:spcPct val="115000"/>
                        </a:lnSpc>
                      </a:pPr>
                      <a:r>
                        <a:rPr lang="en-US" sz="1800" b="1">
                          <a:effectLst/>
                          <a:latin typeface="Cambria" panose="02040503050406030204" pitchFamily="18" charset="0"/>
                        </a:rPr>
                        <a:t>Months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vert="horz" wrap="square"/>
                    <a:lstStyle/>
                    <a:p>
                      <a:pPr algn="ctr">
                        <a:lnSpc>
                          <a:spcPct val="115000"/>
                        </a:lnSpc>
                      </a:pPr>
                      <a:r>
                        <a:rPr lang="en-US" sz="1800" b="1">
                          <a:effectLst/>
                          <a:latin typeface="Cambria" panose="02040503050406030204" pitchFamily="18" charset="0"/>
                        </a:rPr>
                        <a:t>Temp (°C)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c>
                  <a:txBody>
                    <a:bodyPr vert="horz" wrap="square"/>
                    <a:lstStyle/>
                    <a:p>
                      <a:pPr algn="ctr">
                        <a:lnSpc>
                          <a:spcPct val="115000"/>
                        </a:lnSpc>
                      </a:pPr>
                      <a:r>
                        <a:rPr lang="en-US" sz="1800" b="1">
                          <a:effectLst/>
                          <a:latin typeface="Cambria" panose="02040503050406030204" pitchFamily="18" charset="0"/>
                        </a:rPr>
                        <a:t>Relative Humidity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1">
                          <a:effectLst/>
                          <a:latin typeface="Cambria" panose="02040503050406030204" pitchFamily="18" charset="0"/>
                        </a:rPr>
                        <a:t>Average wind speed (Km/h)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vert="horz" wrap="square"/>
                    <a:lstStyle/>
                    <a:p>
                      <a:pPr algn="ctr">
                        <a:lnSpc>
                          <a:spcPct val="115000"/>
                        </a:lnSpc>
                      </a:pPr>
                      <a:r>
                        <a:rPr lang="en-US" sz="1800" b="1">
                          <a:effectLst/>
                          <a:latin typeface="Cambria" panose="02040503050406030204" pitchFamily="18" charset="0"/>
                        </a:rPr>
                        <a:t>Total Rainfall (mm)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703">
                <a:tc vMerge="1">
                  <a:txBody>
                    <a:bodyPr vert="horz" wrap="square"/>
                    <a:lstStyle/>
                    <a:p>
                      <a:endParaRPr lang="en-US"/>
                    </a:p>
                  </a:txBody>
                  <a:tcPr/>
                </a:tc>
                <a:tc>
                  <a:txBody>
                    <a:bodyPr vert="horz" wrap="square"/>
                    <a:lstStyle/>
                    <a:p>
                      <a:pPr algn="ctr">
                        <a:lnSpc>
                          <a:spcPct val="115000"/>
                        </a:lnSpc>
                      </a:pPr>
                      <a:r>
                        <a:rPr lang="en-US" sz="1800" b="1">
                          <a:effectLst/>
                          <a:latin typeface="Cambria" panose="02040503050406030204" pitchFamily="18" charset="0"/>
                        </a:rPr>
                        <a:t>Max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algn="ctr">
                        <a:lnSpc>
                          <a:spcPct val="115000"/>
                        </a:lnSpc>
                      </a:pPr>
                      <a:r>
                        <a:rPr lang="en-US" sz="1800" b="1">
                          <a:effectLst/>
                          <a:latin typeface="Cambria" panose="02040503050406030204" pitchFamily="18" charset="0"/>
                        </a:rPr>
                        <a:t>Min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algn="ctr">
                        <a:lnSpc>
                          <a:spcPct val="115000"/>
                        </a:lnSpc>
                      </a:pPr>
                      <a:r>
                        <a:rPr lang="en-US" sz="1800" b="1">
                          <a:effectLst/>
                          <a:latin typeface="Cambria" panose="02040503050406030204" pitchFamily="18" charset="0"/>
                        </a:rPr>
                        <a:t>Average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algn="ctr">
                        <a:lnSpc>
                          <a:spcPct val="115000"/>
                        </a:lnSpc>
                      </a:pPr>
                      <a:r>
                        <a:rPr lang="en-US" sz="1800" b="1">
                          <a:effectLst/>
                          <a:latin typeface="Cambria" panose="02040503050406030204" pitchFamily="18" charset="0"/>
                        </a:rPr>
                        <a:t>Average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vert="horz" wrap="square"/>
                    <a:lstStyle/>
                    <a:p>
                      <a:endParaRPr lang="en-US"/>
                    </a:p>
                  </a:txBody>
                  <a:tcPr/>
                </a:tc>
              </a:tr>
              <a:tr h="449407">
                <a:tc>
                  <a:txBody>
                    <a:bodyPr vert="horz" wrap="square"/>
                    <a:lstStyle/>
                    <a:p>
                      <a:pPr algn="ctr">
                        <a:lnSpc>
                          <a:spcPct val="115000"/>
                        </a:lnSpc>
                      </a:pPr>
                      <a:r>
                        <a:rPr lang="en-US" sz="1800" b="1">
                          <a:effectLst/>
                          <a:latin typeface="Cambria" panose="02040503050406030204" pitchFamily="18" charset="0"/>
                        </a:rPr>
                        <a:t>Dec. 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algn="ctr">
                        <a:lnSpc>
                          <a:spcPct val="115000"/>
                        </a:lnSpc>
                      </a:pPr>
                      <a:r>
                        <a:rPr lang="en-US" sz="1800" b="0" smtClean="0">
                          <a:effectLst/>
                          <a:latin typeface="Cambria" panose="02040503050406030204" pitchFamily="18" charset="0"/>
                        </a:rPr>
                        <a:t>27</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18</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46</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9.5</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10.63</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407">
                <a:tc>
                  <a:txBody>
                    <a:bodyPr vert="horz" wrap="square"/>
                    <a:lstStyle/>
                    <a:p>
                      <a:pPr algn="ctr">
                        <a:lnSpc>
                          <a:spcPct val="115000"/>
                        </a:lnSpc>
                      </a:pPr>
                      <a:r>
                        <a:rPr lang="en-US" sz="1800" b="1">
                          <a:effectLst/>
                          <a:latin typeface="Cambria" panose="02040503050406030204" pitchFamily="18" charset="0"/>
                        </a:rPr>
                        <a:t>Jan. 2024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algn="ctr">
                        <a:lnSpc>
                          <a:spcPct val="115000"/>
                        </a:lnSpc>
                      </a:pPr>
                      <a:r>
                        <a:rPr lang="en-US" sz="1800" b="0" smtClean="0">
                          <a:effectLst/>
                          <a:latin typeface="Cambria" panose="02040503050406030204" pitchFamily="18" charset="0"/>
                        </a:rPr>
                        <a:t>28</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16</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40</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8.8</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7.77</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407">
                <a:tc>
                  <a:txBody>
                    <a:bodyPr vert="horz" wrap="square"/>
                    <a:lstStyle/>
                    <a:p>
                      <a:pPr algn="ctr">
                        <a:lnSpc>
                          <a:spcPct val="115000"/>
                        </a:lnSpc>
                      </a:pPr>
                      <a:r>
                        <a:rPr lang="en-US" sz="1800" b="1">
                          <a:effectLst/>
                          <a:latin typeface="Cambria" panose="02040503050406030204" pitchFamily="18" charset="0"/>
                        </a:rPr>
                        <a:t>Feb. 2024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algn="ctr">
                        <a:lnSpc>
                          <a:spcPct val="115000"/>
                        </a:lnSpc>
                      </a:pPr>
                      <a:r>
                        <a:rPr lang="en-US" sz="1800" b="0" smtClean="0">
                          <a:effectLst/>
                          <a:latin typeface="Cambria" panose="02040503050406030204" pitchFamily="18" charset="0"/>
                        </a:rPr>
                        <a:t>31</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19</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46</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10.5</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lnSpc>
                          <a:spcPct val="115000"/>
                        </a:lnSpc>
                      </a:pPr>
                      <a:r>
                        <a:rPr lang="en-US" sz="1800" b="0" smtClean="0">
                          <a:effectLst/>
                          <a:latin typeface="Cambria" panose="02040503050406030204" pitchFamily="18" charset="0"/>
                        </a:rPr>
                        <a:t>6.05</a:t>
                      </a:r>
                      <a:endParaRPr lang="en-US" sz="1800" b="0">
                        <a:effectLst/>
                        <a:latin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9895313"/>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TextBox 1"/>
          <p:cNvSpPr txBox="1"/>
          <p:nvPr/>
        </p:nvSpPr>
        <p:spPr>
          <a:xfrm>
            <a:off x="314325" y="456336"/>
            <a:ext cx="11587164" cy="2862322"/>
          </a:xfrm>
          <a:prstGeom prst="rect">
            <a:avLst/>
          </a:prstGeom>
          <a:noFill/>
        </p:spPr>
        <p:txBody>
          <a:bodyPr wrap="square" rtlCol="0">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ToR-6(II):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AAQ data (except monsoon) at 8 locations for PM10, PM2.5, SO2, NOX, CO and other parameters relevant to the project shall be collected. The monitoring stations shall be based CPCB guidelines and take into account the pre-dominant wind direction, population zone and sensitive receptors including reserved forests.</a:t>
            </a:r>
          </a:p>
          <a:p>
            <a:r>
              <a:rPr lang="en-US" b="1" smtClean="0">
                <a:solidFill>
                  <a:schemeClr val="accent5">
                    <a:lumMod val="75000"/>
                  </a:schemeClr>
                </a:solidFill>
                <a:latin typeface="Cambria" panose="02040503050406030204" pitchFamily="18" charset="0"/>
              </a:rPr>
              <a:t>Compliance: </a:t>
            </a:r>
            <a:r>
              <a:rPr lang="en-US" smtClean="0">
                <a:latin typeface="Cambria" panose="02040503050406030204" pitchFamily="18" charset="0"/>
              </a:rPr>
              <a:t>the monitoring has been done at 8 locations. The map and locations has been attached in slide no.13</a:t>
            </a:r>
          </a:p>
          <a:p>
            <a:endParaRPr lang="en-US">
              <a:latin typeface="Cambria" panose="02040503050406030204" pitchFamily="18" charset="0"/>
            </a:endParaRPr>
          </a:p>
          <a:p>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ToR-6(III):Raw data of all AAQ measurement for 12 weeks of all stations as per frequency given in the NAQQM Notification of Nov. 2009 along with - min., max., average and 98% values for each of the AAQ parameters from data of all AAQ stations should be provided as an annexure to the EIA Report</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a:solidFill>
                  <a:schemeClr val="accent5">
                    <a:lumMod val="75000"/>
                  </a:schemeClr>
                </a:solidFill>
                <a:latin typeface="Cambria" panose="02040503050406030204" pitchFamily="18" charset="0"/>
              </a:rPr>
              <a:t>Compliance:</a:t>
            </a:r>
            <a:endParaRPr lang="en-US">
              <a:latin typeface="Cambria" panose="02040503050406030204" pitchFamily="18" charset="0"/>
            </a:endParaRPr>
          </a:p>
        </p:txBody>
      </p:sp>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67404205"/>
              </p:ext>
            </p:extLst>
          </p:nvPr>
        </p:nvGraphicFramePr>
        <p:xfrm>
          <a:off x="1828800" y="3107633"/>
          <a:ext cx="9732725" cy="3457179"/>
        </p:xfrm>
        <a:graphic>
          <a:graphicData uri="http://schemas.openxmlformats.org/drawingml/2006/table">
            <a:tbl>
              <a:tblPr firstRow="1" firstCol="1" bandRow="1">
                <a:tableStyleId>{5C22544A-7EE6-4342-B048-85BDC9FD1C3A}</a:tableStyleId>
              </a:tblPr>
              <a:tblGrid>
                <a:gridCol w="1554591"/>
                <a:gridCol w="1554591"/>
                <a:gridCol w="1392521"/>
                <a:gridCol w="1392521"/>
                <a:gridCol w="1343477"/>
                <a:gridCol w="1247512"/>
                <a:gridCol w="1247512"/>
              </a:tblGrid>
              <a:tr h="314289">
                <a:tc rowSpan="2">
                  <a:txBody>
                    <a:bodyPr vert="horz" wrap="square"/>
                    <a:lstStyle/>
                    <a:p>
                      <a:pPr marL="0" marR="0" algn="ctr">
                        <a:spcBef>
                          <a:spcPct val="0"/>
                        </a:spcBef>
                        <a:spcAft>
                          <a:spcPct val="0"/>
                        </a:spcAft>
                      </a:pPr>
                      <a:r>
                        <a:rPr lang="en-US" sz="1600">
                          <a:effectLst/>
                          <a:latin typeface="Cambria" panose="02040503050406030204" pitchFamily="18" charset="0"/>
                        </a:rPr>
                        <a:t>LOCATIONS</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a:effectLst/>
                          <a:latin typeface="Cambria" panose="02040503050406030204" pitchFamily="18" charset="0"/>
                        </a:rPr>
                        <a:t>POLLUTANTS</a:t>
                      </a:r>
                      <a:endParaRPr lang="en-US" sz="1600">
                        <a:effectLst/>
                        <a:latin typeface="Cambria" panose="02040503050406030204" pitchFamily="18" charset="0"/>
                        <a:ea typeface="Times New Roman" panose="02020603050405020304" pitchFamily="18" charset="0"/>
                      </a:endParaRPr>
                    </a:p>
                  </a:txBody>
                  <a:tcPr marL="39697" marR="39697"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PM</a:t>
                      </a:r>
                      <a:r>
                        <a:rPr lang="en-US" sz="1600" baseline="-25000">
                          <a:effectLst/>
                          <a:latin typeface="Cambria" panose="02040503050406030204" pitchFamily="18" charset="0"/>
                        </a:rPr>
                        <a:t>10</a:t>
                      </a:r>
                      <a:r>
                        <a:rPr lang="en-US" sz="1600">
                          <a:effectLst/>
                          <a:latin typeface="Cambria" panose="02040503050406030204" pitchFamily="18" charset="0"/>
                        </a:rPr>
                        <a:t>   </a:t>
                      </a:r>
                      <a:endParaRPr lang="en-US" sz="1600">
                        <a:effectLst/>
                        <a:latin typeface="Cambria" panose="02040503050406030204" pitchFamily="18" charset="0"/>
                        <a:ea typeface="Times New Roman" panose="02020603050405020304" pitchFamily="18" charset="0"/>
                      </a:endParaRPr>
                    </a:p>
                  </a:txBody>
                  <a:tcPr marL="39697" marR="39697"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PM</a:t>
                      </a:r>
                      <a:r>
                        <a:rPr lang="en-US" sz="1600" baseline="-25000">
                          <a:effectLst/>
                          <a:latin typeface="Cambria" panose="02040503050406030204" pitchFamily="18" charset="0"/>
                        </a:rPr>
                        <a:t>2.5</a:t>
                      </a:r>
                      <a:endParaRPr lang="en-US" sz="1600">
                        <a:effectLst/>
                        <a:latin typeface="Cambria" panose="02040503050406030204" pitchFamily="18" charset="0"/>
                        <a:ea typeface="Times New Roman" panose="02020603050405020304" pitchFamily="18" charset="0"/>
                      </a:endParaRPr>
                    </a:p>
                  </a:txBody>
                  <a:tcPr marL="39697" marR="39697"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SO</a:t>
                      </a:r>
                      <a:r>
                        <a:rPr lang="en-US" sz="1600" baseline="-25000">
                          <a:effectLst/>
                          <a:latin typeface="Cambria" panose="02040503050406030204" pitchFamily="18" charset="0"/>
                        </a:rPr>
                        <a:t>2 </a:t>
                      </a:r>
                      <a:endParaRPr lang="en-US" sz="1600">
                        <a:effectLst/>
                        <a:latin typeface="Cambria" panose="02040503050406030204" pitchFamily="18" charset="0"/>
                        <a:ea typeface="Times New Roman" panose="02020603050405020304" pitchFamily="18" charset="0"/>
                      </a:endParaRPr>
                    </a:p>
                  </a:txBody>
                  <a:tcPr marL="39697" marR="39697"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NO</a:t>
                      </a:r>
                      <a:r>
                        <a:rPr lang="en-US" sz="1600" baseline="-25000">
                          <a:effectLst/>
                          <a:latin typeface="Cambria" panose="02040503050406030204" pitchFamily="18" charset="0"/>
                        </a:rPr>
                        <a:t>2</a:t>
                      </a:r>
                      <a:r>
                        <a:rPr lang="en-US" sz="1600">
                          <a:effectLst/>
                          <a:latin typeface="Cambria" panose="02040503050406030204" pitchFamily="18" charset="0"/>
                        </a:rPr>
                        <a:t> </a:t>
                      </a:r>
                      <a:endParaRPr lang="en-US" sz="1600">
                        <a:effectLst/>
                        <a:latin typeface="Cambria" panose="02040503050406030204" pitchFamily="18" charset="0"/>
                        <a:ea typeface="Times New Roman" panose="02020603050405020304" pitchFamily="18" charset="0"/>
                      </a:endParaRPr>
                    </a:p>
                  </a:txBody>
                  <a:tcPr marL="39697" marR="39697"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CO   </a:t>
                      </a:r>
                      <a:endParaRPr lang="en-US" sz="1600">
                        <a:effectLst/>
                        <a:latin typeface="Cambria" panose="02040503050406030204" pitchFamily="18" charset="0"/>
                        <a:ea typeface="Times New Roman" panose="02020603050405020304" pitchFamily="18" charset="0"/>
                      </a:endParaRPr>
                    </a:p>
                  </a:txBody>
                  <a:tcPr marL="39697" marR="396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28578">
                <a:tc vMerge="1">
                  <a:txBody>
                    <a:bodyPr vert="horz" wrap="square"/>
                    <a:lstStyle/>
                    <a:p>
                      <a:endParaRPr lang="en-US"/>
                    </a:p>
                  </a:txBody>
                  <a:tcPr/>
                </a:tc>
                <a:tc>
                  <a:txBody>
                    <a:bodyPr vert="horz" wrap="square"/>
                    <a:lstStyle/>
                    <a:p>
                      <a:pPr marL="0" marR="0" algn="ctr">
                        <a:spcBef>
                          <a:spcPct val="0"/>
                        </a:spcBef>
                        <a:spcAft>
                          <a:spcPct val="0"/>
                        </a:spcAft>
                      </a:pPr>
                      <a:r>
                        <a:rPr lang="en-US" sz="1600">
                          <a:effectLst/>
                          <a:latin typeface="Cambria" panose="02040503050406030204" pitchFamily="18" charset="0"/>
                        </a:rPr>
                        <a:t>NAAQS</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100  (µg/m3)</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60  (µg/m3)</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80  (µg/m3)</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80  (µg/m3)</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2   (mg/m3)</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4289">
                <a:tc rowSpan="4">
                  <a:txBody>
                    <a:bodyPr vert="horz" wrap="square"/>
                    <a:lstStyle/>
                    <a:p>
                      <a:pPr marL="0" marR="0" algn="ctr">
                        <a:spcBef>
                          <a:spcPct val="0"/>
                        </a:spcBef>
                        <a:spcAft>
                          <a:spcPct val="0"/>
                        </a:spcAft>
                      </a:pPr>
                      <a:r>
                        <a:rPr lang="en-US" sz="1600">
                          <a:effectLst/>
                          <a:latin typeface="Cambria" panose="02040503050406030204" pitchFamily="18" charset="0"/>
                        </a:rPr>
                        <a:t>AQ1</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vert="horz" wrap="square"/>
                    <a:lstStyle/>
                    <a:p>
                      <a:pPr marL="0" marR="0" algn="ctr">
                        <a:spcBef>
                          <a:spcPct val="0"/>
                        </a:spcBef>
                        <a:spcAft>
                          <a:spcPct val="0"/>
                        </a:spcAft>
                      </a:pPr>
                      <a:r>
                        <a:rPr lang="en-US" sz="1600">
                          <a:effectLst/>
                          <a:latin typeface="Cambria" panose="02040503050406030204" pitchFamily="18" charset="0"/>
                        </a:rPr>
                        <a:t>Max</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78</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45</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16</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30</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0.97</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4289">
                <a:tc vMerge="1">
                  <a:txBody>
                    <a:bodyPr vert="horz" wrap="square"/>
                    <a:lstStyle/>
                    <a:p>
                      <a:endParaRPr lang="en-US"/>
                    </a:p>
                  </a:txBody>
                  <a:tcPr/>
                </a:tc>
                <a:tc>
                  <a:txBody>
                    <a:bodyPr vert="horz" wrap="square"/>
                    <a:lstStyle/>
                    <a:p>
                      <a:pPr marL="0" marR="0" algn="ctr">
                        <a:spcBef>
                          <a:spcPct val="0"/>
                        </a:spcBef>
                        <a:spcAft>
                          <a:spcPct val="0"/>
                        </a:spcAft>
                      </a:pPr>
                      <a:r>
                        <a:rPr lang="en-US" sz="1600">
                          <a:effectLst/>
                          <a:latin typeface="Cambria" panose="02040503050406030204" pitchFamily="18" charset="0"/>
                        </a:rPr>
                        <a:t>Min</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60</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34</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10</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18</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0.58</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4289">
                <a:tc vMerge="1">
                  <a:txBody>
                    <a:bodyPr vert="horz" wrap="square"/>
                    <a:lstStyle/>
                    <a:p>
                      <a:endParaRPr lang="en-US"/>
                    </a:p>
                  </a:txBody>
                  <a:tcPr/>
                </a:tc>
                <a:tc>
                  <a:txBody>
                    <a:bodyPr vert="horz" wrap="square"/>
                    <a:lstStyle/>
                    <a:p>
                      <a:pPr marL="0" marR="0" algn="ctr">
                        <a:spcBef>
                          <a:spcPct val="0"/>
                        </a:spcBef>
                        <a:spcAft>
                          <a:spcPct val="0"/>
                        </a:spcAft>
                      </a:pPr>
                      <a:r>
                        <a:rPr lang="en-US" sz="1600">
                          <a:effectLst/>
                          <a:latin typeface="Cambria" panose="02040503050406030204" pitchFamily="18" charset="0"/>
                        </a:rPr>
                        <a:t>Avg</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70.42</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40.25</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12.21</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24.04</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0.77</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4289">
                <a:tc vMerge="1">
                  <a:txBody>
                    <a:bodyPr vert="horz" wrap="square"/>
                    <a:lstStyle/>
                    <a:p>
                      <a:endParaRPr lang="en-US"/>
                    </a:p>
                  </a:txBody>
                  <a:tcPr/>
                </a:tc>
                <a:tc>
                  <a:txBody>
                    <a:bodyPr vert="horz" wrap="square"/>
                    <a:lstStyle/>
                    <a:p>
                      <a:pPr marL="0" marR="0" algn="ctr">
                        <a:spcBef>
                          <a:spcPct val="0"/>
                        </a:spcBef>
                        <a:spcAft>
                          <a:spcPct val="0"/>
                        </a:spcAft>
                      </a:pPr>
                      <a:r>
                        <a:rPr lang="en-US" sz="1600">
                          <a:effectLst/>
                          <a:latin typeface="Cambria" panose="02040503050406030204" pitchFamily="18" charset="0"/>
                        </a:rPr>
                        <a:t>98 percentile </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78</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45</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15.54</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30</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0.93</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4289">
                <a:tc rowSpan="4">
                  <a:txBody>
                    <a:bodyPr vert="horz" wrap="square"/>
                    <a:lstStyle/>
                    <a:p>
                      <a:pPr marL="0" marR="0" algn="ctr">
                        <a:spcBef>
                          <a:spcPct val="0"/>
                        </a:spcBef>
                        <a:spcAft>
                          <a:spcPct val="0"/>
                        </a:spcAft>
                      </a:pPr>
                      <a:r>
                        <a:rPr lang="en-US" sz="1600">
                          <a:effectLst/>
                          <a:latin typeface="Cambria" panose="02040503050406030204" pitchFamily="18" charset="0"/>
                        </a:rPr>
                        <a:t>AQ2</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Max</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72</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42</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14</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27</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0.94</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4289">
                <a:tc vMerge="1">
                  <a:txBody>
                    <a:bodyPr vert="horz" wrap="square"/>
                    <a:lstStyle/>
                    <a:p>
                      <a:endParaRPr lang="en-US"/>
                    </a:p>
                  </a:txBody>
                  <a:tcPr/>
                </a:tc>
                <a:tc>
                  <a:txBody>
                    <a:bodyPr vert="horz" wrap="square"/>
                    <a:lstStyle/>
                    <a:p>
                      <a:pPr marL="0" marR="0" algn="ctr">
                        <a:spcBef>
                          <a:spcPct val="0"/>
                        </a:spcBef>
                        <a:spcAft>
                          <a:spcPct val="0"/>
                        </a:spcAft>
                      </a:pPr>
                      <a:r>
                        <a:rPr lang="en-US" sz="1600">
                          <a:effectLst/>
                          <a:latin typeface="Cambria" panose="02040503050406030204" pitchFamily="18" charset="0"/>
                        </a:rPr>
                        <a:t>Min</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52</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30</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9</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17</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0.58</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4289">
                <a:tc vMerge="1">
                  <a:txBody>
                    <a:bodyPr vert="horz" wrap="square"/>
                    <a:lstStyle/>
                    <a:p>
                      <a:endParaRPr lang="en-US"/>
                    </a:p>
                  </a:txBody>
                  <a:tcPr/>
                </a:tc>
                <a:tc>
                  <a:txBody>
                    <a:bodyPr vert="horz" wrap="square"/>
                    <a:lstStyle/>
                    <a:p>
                      <a:pPr marL="0" marR="0" algn="ctr">
                        <a:spcBef>
                          <a:spcPct val="0"/>
                        </a:spcBef>
                        <a:spcAft>
                          <a:spcPct val="0"/>
                        </a:spcAft>
                      </a:pPr>
                      <a:r>
                        <a:rPr lang="en-US" sz="1600">
                          <a:effectLst/>
                          <a:latin typeface="Cambria" panose="02040503050406030204" pitchFamily="18" charset="0"/>
                        </a:rPr>
                        <a:t>Avg</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65.96</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35.08</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11.54</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22.25</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0.73</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4289">
                <a:tc vMerge="1">
                  <a:txBody>
                    <a:bodyPr vert="horz" wrap="square"/>
                    <a:lstStyle/>
                    <a:p>
                      <a:endParaRPr lang="en-US"/>
                    </a:p>
                  </a:txBody>
                  <a:tcPr/>
                </a:tc>
                <a:tc>
                  <a:txBody>
                    <a:bodyPr vert="horz" wrap="square"/>
                    <a:lstStyle/>
                    <a:p>
                      <a:pPr marL="0" marR="0" algn="ctr">
                        <a:spcBef>
                          <a:spcPct val="0"/>
                        </a:spcBef>
                        <a:spcAft>
                          <a:spcPct val="0"/>
                        </a:spcAft>
                      </a:pPr>
                      <a:r>
                        <a:rPr lang="en-US" sz="1600">
                          <a:effectLst/>
                          <a:latin typeface="Cambria" panose="02040503050406030204" pitchFamily="18" charset="0"/>
                        </a:rPr>
                        <a:t>98 percentile </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72</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41.08</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14</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27</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a:effectLst/>
                          <a:latin typeface="Cambria" panose="02040503050406030204" pitchFamily="18" charset="0"/>
                        </a:rPr>
                        <a:t>0.92</a:t>
                      </a:r>
                      <a:endParaRPr lang="en-US" sz="16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844117402"/>
      </p:ext>
    </p:extLst>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aphicFrame>
        <p:nvGraphicFramePr>
          <p:cNvPr id="2" name="Table 1"/>
          <p:cNvGraphicFramePr>
            <a:graphicFrameLocks noGrp="1"/>
          </p:cNvGraphicFramePr>
          <p:nvPr>
            <p:extLst>
              <p:ext uri="{D42A27DB-BD31-4B8C-83A1-F6EECF244321}">
                <p14:modId xmlns:p14="http://schemas.microsoft.com/office/powerpoint/2010/main" val="2200962720"/>
              </p:ext>
            </p:extLst>
          </p:nvPr>
        </p:nvGraphicFramePr>
        <p:xfrm>
          <a:off x="1128718" y="557206"/>
          <a:ext cx="10432811" cy="6186506"/>
        </p:xfrm>
        <a:graphic>
          <a:graphicData uri="http://schemas.openxmlformats.org/drawingml/2006/table">
            <a:tbl>
              <a:tblPr firstRow="1" firstCol="1" bandRow="1">
                <a:tableStyleId>{5C22544A-7EE6-4342-B048-85BDC9FD1C3A}</a:tableStyleId>
              </a:tblPr>
              <a:tblGrid>
                <a:gridCol w="1666415"/>
                <a:gridCol w="1666415"/>
                <a:gridCol w="1492686"/>
                <a:gridCol w="1492686"/>
                <a:gridCol w="1440115"/>
                <a:gridCol w="1337247"/>
                <a:gridCol w="1337247"/>
              </a:tblGrid>
              <a:tr h="238108">
                <a:tc rowSpan="2">
                  <a:txBody>
                    <a:bodyPr vert="horz" wrap="square"/>
                    <a:lstStyle/>
                    <a:p>
                      <a:pPr marL="0" marR="0" algn="ctr">
                        <a:spcBef>
                          <a:spcPct val="0"/>
                        </a:spcBef>
                        <a:spcAft>
                          <a:spcPct val="0"/>
                        </a:spcAft>
                      </a:pPr>
                      <a:r>
                        <a:rPr lang="en-US" sz="1500">
                          <a:effectLst/>
                          <a:latin typeface="Cambria" panose="02040503050406030204" pitchFamily="18" charset="0"/>
                        </a:rPr>
                        <a:t>LOCATIONS</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POLLUTANTS</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PM</a:t>
                      </a:r>
                      <a:r>
                        <a:rPr lang="en-US" sz="1500" baseline="-25000">
                          <a:effectLst/>
                          <a:latin typeface="Cambria" panose="02040503050406030204" pitchFamily="18" charset="0"/>
                        </a:rPr>
                        <a:t>10</a:t>
                      </a:r>
                      <a:r>
                        <a:rPr lang="en-US" sz="1500">
                          <a:effectLst/>
                          <a:latin typeface="Cambria" panose="02040503050406030204" pitchFamily="18" charset="0"/>
                        </a:rPr>
                        <a:t>   </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PM</a:t>
                      </a:r>
                      <a:r>
                        <a:rPr lang="en-US" sz="1500" baseline="-25000">
                          <a:effectLst/>
                          <a:latin typeface="Cambria" panose="02040503050406030204" pitchFamily="18" charset="0"/>
                        </a:rPr>
                        <a:t>2.5</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SO</a:t>
                      </a:r>
                      <a:r>
                        <a:rPr lang="en-US" sz="1500" baseline="-25000">
                          <a:effectLst/>
                          <a:latin typeface="Cambria" panose="02040503050406030204" pitchFamily="18" charset="0"/>
                        </a:rPr>
                        <a:t>2 </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NO</a:t>
                      </a:r>
                      <a:r>
                        <a:rPr lang="en-US" sz="1500" baseline="-25000">
                          <a:effectLst/>
                          <a:latin typeface="Cambria" panose="02040503050406030204" pitchFamily="18" charset="0"/>
                        </a:rPr>
                        <a:t>2</a:t>
                      </a:r>
                      <a:r>
                        <a:rPr lang="en-US" sz="1500">
                          <a:effectLst/>
                          <a:latin typeface="Cambria" panose="02040503050406030204" pitchFamily="18" charset="0"/>
                        </a:rPr>
                        <a:t> </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CO   </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NAAQS</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100  (µg/m3)</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60  (µg/m3)</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80  (µg/m3)</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80  (µg/m3)</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   (mg/m3)</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3806">
                <a:tc rowSpan="4">
                  <a:txBody>
                    <a:bodyPr vert="horz" wrap="square"/>
                    <a:lstStyle/>
                    <a:p>
                      <a:pPr marL="0" marR="0" algn="ctr">
                        <a:spcBef>
                          <a:spcPct val="0"/>
                        </a:spcBef>
                        <a:spcAft>
                          <a:spcPct val="0"/>
                        </a:spcAft>
                      </a:pPr>
                      <a:r>
                        <a:rPr lang="en-US" sz="1500">
                          <a:effectLst/>
                          <a:latin typeface="Cambria" panose="02040503050406030204" pitchFamily="18" charset="0"/>
                        </a:rPr>
                        <a:t>AQ3</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Max</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44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15</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30</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0.85</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Min</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58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9</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17</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0.58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smtClean="0">
                          <a:effectLst/>
                          <a:latin typeface="Cambria" panose="02040503050406030204" pitchFamily="18" charset="0"/>
                        </a:rPr>
                        <a:t>Avg.</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66.75</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35.46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11.21</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22.54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0.73</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98 percentile </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43.08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14.54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29.08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0.84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rowSpan="4">
                  <a:txBody>
                    <a:bodyPr vert="horz" wrap="square"/>
                    <a:lstStyle/>
                    <a:p>
                      <a:pPr marL="0" marR="0" algn="ctr">
                        <a:spcBef>
                          <a:spcPct val="0"/>
                        </a:spcBef>
                        <a:spcAft>
                          <a:spcPct val="0"/>
                        </a:spcAft>
                      </a:pPr>
                      <a:r>
                        <a:rPr lang="en-US" sz="1500">
                          <a:effectLst/>
                          <a:latin typeface="Cambria" panose="02040503050406030204" pitchFamily="18" charset="0"/>
                        </a:rPr>
                        <a:t>AQ4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Max</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45</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32</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0.86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Min</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66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10</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0.54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smtClean="0">
                          <a:effectLst/>
                          <a:latin typeface="Cambria" panose="02040503050406030204" pitchFamily="18" charset="0"/>
                        </a:rPr>
                        <a:t>Avg.</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72.46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39.13</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13.08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25.58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0.72</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98 percentile </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44.54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15.54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31.08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0.86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rowSpan="4">
                  <a:txBody>
                    <a:bodyPr vert="horz" wrap="square"/>
                    <a:lstStyle/>
                    <a:p>
                      <a:pPr marL="0" marR="0" algn="ctr">
                        <a:spcBef>
                          <a:spcPct val="0"/>
                        </a:spcBef>
                        <a:spcAft>
                          <a:spcPct val="0"/>
                        </a:spcAft>
                      </a:pPr>
                      <a:r>
                        <a:rPr lang="en-US" sz="1500">
                          <a:effectLst/>
                          <a:latin typeface="Cambria" panose="02040503050406030204" pitchFamily="18" charset="0"/>
                        </a:rPr>
                        <a:t>AQ5</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Max</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42</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32</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0.91</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Min</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58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31</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10</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21</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0.65</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smtClean="0">
                          <a:effectLst/>
                          <a:latin typeface="Cambria" panose="02040503050406030204" pitchFamily="18" charset="0"/>
                        </a:rPr>
                        <a:t>Avg.</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67.58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35.67</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12.54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24.96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0.78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98 percentile </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41.08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15.54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31.54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0.89</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rowSpan="4">
                  <a:txBody>
                    <a:bodyPr vert="horz" wrap="square"/>
                    <a:lstStyle/>
                    <a:p>
                      <a:pPr marL="0" marR="0" algn="ctr">
                        <a:spcBef>
                          <a:spcPct val="0"/>
                        </a:spcBef>
                        <a:spcAft>
                          <a:spcPct val="0"/>
                        </a:spcAft>
                      </a:pPr>
                      <a:r>
                        <a:rPr lang="en-US" sz="1500">
                          <a:effectLst/>
                          <a:latin typeface="Cambria" panose="02040503050406030204" pitchFamily="18" charset="0"/>
                        </a:rPr>
                        <a:t>AQ6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Max</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79</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46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0.94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Min</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58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10</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15</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0.63</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smtClean="0">
                          <a:effectLst/>
                          <a:latin typeface="Cambria" panose="02040503050406030204" pitchFamily="18" charset="0"/>
                        </a:rPr>
                        <a:t>Avg.</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65.71</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35.71</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12.25</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19.67</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0.78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98 percentile </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77.16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44.16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0.94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rowSpan="4">
                  <a:txBody>
                    <a:bodyPr vert="horz" wrap="square"/>
                    <a:lstStyle/>
                    <a:p>
                      <a:pPr marL="0" marR="0" algn="ctr">
                        <a:spcBef>
                          <a:spcPct val="0"/>
                        </a:spcBef>
                        <a:spcAft>
                          <a:spcPct val="0"/>
                        </a:spcAft>
                      </a:pPr>
                      <a:r>
                        <a:rPr lang="en-US" sz="1500">
                          <a:effectLst/>
                          <a:latin typeface="Cambria" panose="02040503050406030204" pitchFamily="18" charset="0"/>
                        </a:rPr>
                        <a:t>AQ7</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Max</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42</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30</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0.94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Min</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56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10</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0.57</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smtClean="0">
                          <a:effectLst/>
                          <a:latin typeface="Cambria" panose="02040503050406030204" pitchFamily="18" charset="0"/>
                        </a:rPr>
                        <a:t>Avg.</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64.83</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34.75</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12.25</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24.13</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0.76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98 percentile </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42</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15.54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30</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0.94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rowSpan="4">
                  <a:txBody>
                    <a:bodyPr vert="horz" wrap="square"/>
                    <a:lstStyle/>
                    <a:p>
                      <a:pPr marL="0" marR="0" algn="ctr">
                        <a:spcBef>
                          <a:spcPct val="0"/>
                        </a:spcBef>
                        <a:spcAft>
                          <a:spcPct val="0"/>
                        </a:spcAft>
                      </a:pPr>
                      <a:r>
                        <a:rPr lang="en-US" sz="1500">
                          <a:effectLst/>
                          <a:latin typeface="Cambria" panose="02040503050406030204" pitchFamily="18" charset="0"/>
                        </a:rPr>
                        <a:t>AQ8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Max</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72</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42</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16</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32</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0.89</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Min</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54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25</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10</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20</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0.57</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smtClean="0">
                          <a:effectLst/>
                          <a:latin typeface="Cambria" panose="02040503050406030204" pitchFamily="18" charset="0"/>
                        </a:rPr>
                        <a:t>Avg.</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64.83</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33.38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12.88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25.21</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0.72</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38108">
                <a:tc vMerge="1">
                  <a:txBody>
                    <a:bodyPr vert="horz" wrap="square"/>
                    <a:lstStyle/>
                    <a:p>
                      <a:endParaRPr lang="en-US"/>
                    </a:p>
                  </a:txBody>
                  <a:tcPr/>
                </a:tc>
                <a:tc>
                  <a:txBody>
                    <a:bodyPr vert="horz" wrap="square"/>
                    <a:lstStyle/>
                    <a:p>
                      <a:pPr marL="0" marR="0" algn="ctr">
                        <a:spcBef>
                          <a:spcPct val="0"/>
                        </a:spcBef>
                        <a:spcAft>
                          <a:spcPct val="0"/>
                        </a:spcAft>
                      </a:pPr>
                      <a:r>
                        <a:rPr lang="en-US" sz="1500">
                          <a:effectLst/>
                          <a:latin typeface="Cambria" panose="02040503050406030204" pitchFamily="18" charset="0"/>
                        </a:rPr>
                        <a:t>98 percentile </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72</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41.08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15.54</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31.08</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algn="ctr">
                        <a:spcBef>
                          <a:spcPct val="0"/>
                        </a:spcBef>
                        <a:spcAft>
                          <a:spcPct val="0"/>
                        </a:spcAft>
                      </a:pPr>
                      <a:r>
                        <a:rPr lang="en-US" sz="1500">
                          <a:effectLst/>
                          <a:latin typeface="Cambria" panose="02040503050406030204" pitchFamily="18" charset="0"/>
                        </a:rPr>
                        <a:t>0.87</a:t>
                      </a:r>
                      <a:endParaRPr lang="en-US" sz="1500">
                        <a:effectLst/>
                        <a:latin typeface="Cambria" panose="02040503050406030204" pitchFamily="18" charset="0"/>
                        <a:ea typeface="Times New Roman" panose="02020603050405020304" pitchFamily="18" charset="0"/>
                      </a:endParaRPr>
                    </a:p>
                  </a:txBody>
                  <a:tcPr marL="39697" marR="39697"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Rectangle 2"/>
          <p:cNvSpPr/>
          <p:nvPr/>
        </p:nvSpPr>
        <p:spPr>
          <a:xfrm>
            <a:off x="1" y="-25843"/>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6" name="TextBox 5"/>
          <p:cNvSpPr txBox="1"/>
          <p:nvPr/>
        </p:nvSpPr>
        <p:spPr>
          <a:xfrm>
            <a:off x="0" y="642938"/>
            <a:ext cx="1257300" cy="369332"/>
          </a:xfrm>
          <a:prstGeom prst="rect">
            <a:avLst/>
          </a:prstGeom>
          <a:noFill/>
        </p:spPr>
        <p:txBody>
          <a:bodyPr wrap="square" rtlCol="0">
            <a:spAutoFit/>
          </a:bodyPr>
          <a:lstStyle/>
          <a:p>
            <a:r>
              <a:rPr lang="en-US" b="1" smtClean="0">
                <a:latin typeface="Cambria" panose="02040503050406030204" pitchFamily="18" charset="0"/>
              </a:rPr>
              <a:t>Cont.</a:t>
            </a:r>
            <a:endParaRPr lang="en-US" b="1">
              <a:latin typeface="Cambria" panose="02040503050406030204" pitchFamily="18" charset="0"/>
            </a:endParaRPr>
          </a:p>
        </p:txBody>
      </p:sp>
    </p:spTree>
    <p:extLst>
      <p:ext uri="{BB962C8B-B14F-4D97-AF65-F5344CB8AC3E}">
        <p14:creationId xmlns:p14="http://schemas.microsoft.com/office/powerpoint/2010/main" val="2594144195"/>
      </p:ext>
    </p:extLst>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 name="Rectangle 2"/>
          <p:cNvSpPr/>
          <p:nvPr/>
        </p:nvSpPr>
        <p:spPr>
          <a:xfrm>
            <a:off x="1" y="446038"/>
            <a:ext cx="12192000" cy="1477328"/>
          </a:xfrm>
          <a:prstGeom prst="rect">
            <a:avLst/>
          </a:prstGeom>
        </p:spPr>
        <p:txBody>
          <a:bodyPr wrap="square">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ToR-6(IV):</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Surface water quality of nearby River (100m upstream and downstream of discharge point) and other surface drains at eight locations as per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CPCB/MoEF&amp;CC guidelines</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smtClean="0">
                <a:solidFill>
                  <a:schemeClr val="accent5">
                    <a:lumMod val="75000"/>
                  </a:schemeClr>
                </a:solidFill>
                <a:latin typeface="Cambria" panose="02040503050406030204" pitchFamily="18" charset="0"/>
              </a:rPr>
              <a:t>Compliance</a:t>
            </a:r>
            <a:r>
              <a:rPr lang="en-US" b="1">
                <a:solidFill>
                  <a:schemeClr val="accent5">
                    <a:lumMod val="75000"/>
                  </a:schemeClr>
                </a:solidFill>
                <a:latin typeface="Cambria" panose="02040503050406030204" pitchFamily="18" charset="0"/>
              </a:rPr>
              <a:t>: </a:t>
            </a:r>
            <a:r>
              <a:rPr lang="en-US" b="1" smtClean="0">
                <a:latin typeface="Cambria" panose="02040503050406030204" pitchFamily="18" charset="0"/>
              </a:rPr>
              <a:t>Details of Surface Water Quality Location is given in </a:t>
            </a:r>
            <a:r>
              <a:rPr lang="en-US" b="1">
                <a:latin typeface="Cambria" panose="02040503050406030204" pitchFamily="18" charset="0"/>
              </a:rPr>
              <a:t>Slide no. </a:t>
            </a:r>
            <a:r>
              <a:rPr lang="en-US" b="1" smtClean="0">
                <a:latin typeface="Cambria" panose="02040503050406030204" pitchFamily="18" charset="0"/>
              </a:rPr>
              <a:t>18 and</a:t>
            </a:r>
          </a:p>
          <a:p>
            <a:pPr marL="914400"/>
            <a:r>
              <a:rPr lang="en-US" b="1" smtClean="0">
                <a:latin typeface="Cambria" panose="02040503050406030204" pitchFamily="18" charset="0"/>
              </a:rPr>
              <a:t>Monitoring Location </a:t>
            </a:r>
            <a:r>
              <a:rPr lang="en-US" b="1">
                <a:latin typeface="Cambria" panose="02040503050406030204" pitchFamily="18" charset="0"/>
              </a:rPr>
              <a:t>M</a:t>
            </a:r>
            <a:r>
              <a:rPr lang="en-US" b="1" smtClean="0">
                <a:latin typeface="Cambria" panose="02040503050406030204" pitchFamily="18" charset="0"/>
              </a:rPr>
              <a:t>ap is given </a:t>
            </a:r>
            <a:r>
              <a:rPr lang="en-US" b="1">
                <a:latin typeface="Cambria" panose="02040503050406030204" pitchFamily="18" charset="0"/>
              </a:rPr>
              <a:t>in Slide no</a:t>
            </a:r>
            <a:r>
              <a:rPr lang="en-US" b="1" smtClean="0">
                <a:latin typeface="Cambria" panose="02040503050406030204" pitchFamily="18" charset="0"/>
              </a:rPr>
              <a:t>. 16</a:t>
            </a:r>
          </a:p>
          <a:p>
            <a:r>
              <a:rPr lang="en-US" b="1" u="sng" smtClean="0">
                <a:latin typeface="Cambria" panose="02040503050406030204" pitchFamily="18" charset="0"/>
              </a:rPr>
              <a:t>BASELINE DATA OF SURFACE WATER QUALITY:</a:t>
            </a:r>
          </a:p>
        </p:txBody>
      </p:sp>
      <p:sp>
        <p:nvSpPr>
          <p:cNvPr id="4" name="Rectangle 3"/>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67960131"/>
              </p:ext>
            </p:extLst>
          </p:nvPr>
        </p:nvGraphicFramePr>
        <p:xfrm>
          <a:off x="161362" y="2003609"/>
          <a:ext cx="12030638" cy="4386605"/>
        </p:xfrm>
        <a:graphic>
          <a:graphicData uri="http://schemas.openxmlformats.org/drawingml/2006/table">
            <a:tbl>
              <a:tblPr firstRow="1" firstCol="1" bandRow="1">
                <a:tableStyleId>{5C22544A-7EE6-4342-B048-85BDC9FD1C3A}</a:tableStyleId>
              </a:tblPr>
              <a:tblGrid>
                <a:gridCol w="791055"/>
                <a:gridCol w="2241327"/>
                <a:gridCol w="1499709"/>
                <a:gridCol w="1268986"/>
                <a:gridCol w="1236023"/>
                <a:gridCol w="1301944"/>
                <a:gridCol w="1170103"/>
                <a:gridCol w="1186583"/>
                <a:gridCol w="1334908"/>
              </a:tblGrid>
              <a:tr h="708893">
                <a:tc>
                  <a:txBody>
                    <a:bodyPr vert="horz" wrap="square"/>
                    <a:lstStyle/>
                    <a:p>
                      <a:pPr marL="0" marR="0" algn="ctr">
                        <a:spcBef>
                          <a:spcPct val="0"/>
                        </a:spcBef>
                        <a:spcAft>
                          <a:spcPct val="0"/>
                        </a:spcAft>
                      </a:pPr>
                      <a:r>
                        <a:rPr lang="en-US" sz="1600" b="1">
                          <a:effectLst/>
                          <a:latin typeface="Cambria" panose="02040503050406030204" pitchFamily="18" charset="0"/>
                        </a:rPr>
                        <a:t>S. No.</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smtClean="0">
                          <a:effectLst/>
                          <a:latin typeface="Cambria" panose="02040503050406030204" pitchFamily="18" charset="0"/>
                        </a:rPr>
                        <a:t>Parameter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Units of Measurements</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Roopnarayan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Damodar Kata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Mundeshwari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Damodar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Kanashabat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Gaighata Khal</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4448">
                <a:tc>
                  <a:txBody>
                    <a:bodyPr vert="horz" wrap="square"/>
                    <a:lstStyle/>
                    <a:p>
                      <a:pPr marL="0" marR="0" algn="ctr">
                        <a:spcBef>
                          <a:spcPct val="0"/>
                        </a:spcBef>
                        <a:spcAft>
                          <a:spcPct val="0"/>
                        </a:spcAft>
                      </a:pPr>
                      <a:r>
                        <a:rPr lang="en-US" sz="1600" b="1">
                          <a:effectLst/>
                          <a:latin typeface="Cambria" panose="02040503050406030204" pitchFamily="18" charset="0"/>
                        </a:rPr>
                        <a:t>1</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lgn="l">
                        <a:spcBef>
                          <a:spcPct val="0"/>
                        </a:spcBef>
                        <a:spcAft>
                          <a:spcPct val="0"/>
                        </a:spcAft>
                      </a:pPr>
                      <a:r>
                        <a:rPr lang="en-US" sz="1600" b="1">
                          <a:effectLst/>
                          <a:latin typeface="Cambria" panose="02040503050406030204" pitchFamily="18" charset="0"/>
                        </a:rPr>
                        <a:t>Colour</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Hazen Units</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54448">
                <a:tc>
                  <a:txBody>
                    <a:bodyPr vert="horz" wrap="square"/>
                    <a:lstStyle/>
                    <a:p>
                      <a:pPr marL="0" marR="0" algn="ctr">
                        <a:spcBef>
                          <a:spcPct val="0"/>
                        </a:spcBef>
                        <a:spcAft>
                          <a:spcPct val="0"/>
                        </a:spcAft>
                      </a:pPr>
                      <a:r>
                        <a:rPr lang="en-US" sz="1600" b="1">
                          <a:effectLst/>
                          <a:latin typeface="Cambria" panose="02040503050406030204" pitchFamily="18" charset="0"/>
                        </a:rPr>
                        <a:t>2</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lgn="l">
                        <a:spcBef>
                          <a:spcPct val="0"/>
                        </a:spcBef>
                        <a:spcAft>
                          <a:spcPct val="0"/>
                        </a:spcAft>
                      </a:pPr>
                      <a:r>
                        <a:rPr lang="en-US" sz="1600" b="1">
                          <a:effectLst/>
                          <a:latin typeface="Cambria" panose="02040503050406030204" pitchFamily="18" charset="0"/>
                        </a:rPr>
                        <a:t>Odour</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54448">
                <a:tc>
                  <a:txBody>
                    <a:bodyPr vert="horz" wrap="square"/>
                    <a:lstStyle/>
                    <a:p>
                      <a:pPr marL="0" marR="0" algn="ctr">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lgn="l">
                        <a:spcBef>
                          <a:spcPct val="0"/>
                        </a:spcBef>
                        <a:spcAft>
                          <a:spcPct val="0"/>
                        </a:spcAft>
                      </a:pPr>
                      <a:r>
                        <a:rPr lang="en-US" sz="1600" b="1">
                          <a:effectLst/>
                          <a:latin typeface="Cambria" panose="02040503050406030204" pitchFamily="18" charset="0"/>
                        </a:rPr>
                        <a:t>Taste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54448">
                <a:tc>
                  <a:txBody>
                    <a:bodyPr vert="horz" wrap="square"/>
                    <a:lstStyle/>
                    <a:p>
                      <a:pPr marL="0" marR="0" algn="ctr">
                        <a:spcBef>
                          <a:spcPct val="0"/>
                        </a:spcBef>
                        <a:spcAft>
                          <a:spcPct val="0"/>
                        </a:spcAft>
                      </a:pPr>
                      <a:r>
                        <a:rPr lang="en-US" sz="1600" b="1">
                          <a:effectLst/>
                          <a:latin typeface="Cambria" panose="02040503050406030204" pitchFamily="18" charset="0"/>
                        </a:rPr>
                        <a:t>4</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lgn="l">
                        <a:spcBef>
                          <a:spcPct val="0"/>
                        </a:spcBef>
                        <a:spcAft>
                          <a:spcPct val="0"/>
                        </a:spcAft>
                      </a:pPr>
                      <a:r>
                        <a:rPr lang="en-US" sz="1600" b="1">
                          <a:effectLst/>
                          <a:latin typeface="Cambria" panose="02040503050406030204" pitchFamily="18" charset="0"/>
                        </a:rPr>
                        <a:t>Turbidity</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NTU</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2.3</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1.9</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54448">
                <a:tc>
                  <a:txBody>
                    <a:bodyPr vert="horz" wrap="square"/>
                    <a:lstStyle/>
                    <a:p>
                      <a:pPr marL="0" marR="0" algn="ctr">
                        <a:spcBef>
                          <a:spcPct val="0"/>
                        </a:spcBef>
                        <a:spcAft>
                          <a:spcPct val="0"/>
                        </a:spcAft>
                      </a:pPr>
                      <a:r>
                        <a:rPr lang="en-US" sz="1600" b="1">
                          <a:effectLst/>
                          <a:latin typeface="Cambria" panose="02040503050406030204" pitchFamily="18" charset="0"/>
                        </a:rPr>
                        <a:t>5</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lgn="l">
                        <a:spcBef>
                          <a:spcPct val="0"/>
                        </a:spcBef>
                        <a:spcAft>
                          <a:spcPct val="0"/>
                        </a:spcAft>
                      </a:pPr>
                      <a:r>
                        <a:rPr lang="en-US" sz="1600" b="1">
                          <a:effectLst/>
                          <a:latin typeface="Cambria" panose="02040503050406030204" pitchFamily="18" charset="0"/>
                        </a:rPr>
                        <a:t>pH</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7.67</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7.39</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6.95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7.82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7.91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7.86</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54448">
                <a:tc>
                  <a:txBody>
                    <a:bodyPr vert="horz" wrap="square"/>
                    <a:lstStyle/>
                    <a:p>
                      <a:pPr marL="0" marR="0" algn="ctr">
                        <a:spcBef>
                          <a:spcPct val="0"/>
                        </a:spcBef>
                        <a:spcAft>
                          <a:spcPct val="0"/>
                        </a:spcAft>
                      </a:pPr>
                      <a:r>
                        <a:rPr lang="en-US" sz="1600" b="1">
                          <a:effectLst/>
                          <a:latin typeface="Cambria" panose="02040503050406030204" pitchFamily="18" charset="0"/>
                        </a:rPr>
                        <a:t>6</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lgn="l">
                        <a:spcBef>
                          <a:spcPct val="0"/>
                        </a:spcBef>
                        <a:spcAft>
                          <a:spcPct val="0"/>
                        </a:spcAft>
                      </a:pPr>
                      <a:r>
                        <a:rPr lang="en-US" sz="1600" b="1">
                          <a:effectLst/>
                          <a:latin typeface="Cambria" panose="02040503050406030204" pitchFamily="18" charset="0"/>
                        </a:rPr>
                        <a:t>Temperature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°C</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21</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54448">
                <a:tc>
                  <a:txBody>
                    <a:bodyPr vert="horz" wrap="square"/>
                    <a:lstStyle/>
                    <a:p>
                      <a:pPr marL="0" marR="0" algn="ctr">
                        <a:spcBef>
                          <a:spcPct val="0"/>
                        </a:spcBef>
                        <a:spcAft>
                          <a:spcPct val="0"/>
                        </a:spcAft>
                      </a:pPr>
                      <a:r>
                        <a:rPr lang="en-US" sz="1600" b="1">
                          <a:effectLst/>
                          <a:latin typeface="Cambria" panose="02040503050406030204" pitchFamily="18" charset="0"/>
                        </a:rPr>
                        <a:t>7</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lgn="l">
                        <a:spcBef>
                          <a:spcPct val="0"/>
                        </a:spcBef>
                        <a:spcAft>
                          <a:spcPct val="0"/>
                        </a:spcAft>
                      </a:pPr>
                      <a:r>
                        <a:rPr lang="en-US" sz="1600" b="1">
                          <a:effectLst/>
                          <a:latin typeface="Cambria" panose="02040503050406030204" pitchFamily="18" charset="0"/>
                        </a:rPr>
                        <a:t>Conductivity</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µmhos/cm</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283</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315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260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302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343</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54448">
                <a:tc>
                  <a:txBody>
                    <a:bodyPr vert="horz" wrap="square"/>
                    <a:lstStyle/>
                    <a:p>
                      <a:pPr marL="0" marR="0" algn="ctr">
                        <a:spcBef>
                          <a:spcPct val="0"/>
                        </a:spcBef>
                        <a:spcAft>
                          <a:spcPct val="0"/>
                        </a:spcAft>
                      </a:pPr>
                      <a:r>
                        <a:rPr lang="en-US" sz="1600" b="1">
                          <a:effectLst/>
                          <a:latin typeface="Cambria" panose="02040503050406030204" pitchFamily="18" charset="0"/>
                        </a:rPr>
                        <a:t>8</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lgn="l">
                        <a:spcBef>
                          <a:spcPct val="0"/>
                        </a:spcBef>
                        <a:spcAft>
                          <a:spcPct val="0"/>
                        </a:spcAft>
                      </a:pPr>
                      <a:r>
                        <a:rPr lang="en-US" sz="1600" b="1">
                          <a:effectLst/>
                          <a:latin typeface="Cambria" panose="02040503050406030204" pitchFamily="18" charset="0"/>
                        </a:rPr>
                        <a:t>Alkalinity as CaCO</a:t>
                      </a:r>
                      <a:r>
                        <a:rPr lang="en-US" sz="1600" b="1" baseline="-25000">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112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122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116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124</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54448">
                <a:tc>
                  <a:txBody>
                    <a:bodyPr vert="horz" wrap="square"/>
                    <a:lstStyle/>
                    <a:p>
                      <a:pPr marL="0" marR="0" algn="ctr">
                        <a:spcBef>
                          <a:spcPct val="0"/>
                        </a:spcBef>
                        <a:spcAft>
                          <a:spcPct val="0"/>
                        </a:spcAft>
                      </a:pPr>
                      <a:r>
                        <a:rPr lang="en-US" sz="1600" b="1">
                          <a:effectLst/>
                          <a:latin typeface="Cambria" panose="02040503050406030204" pitchFamily="18" charset="0"/>
                        </a:rPr>
                        <a:t>9</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lgn="l">
                        <a:spcBef>
                          <a:spcPct val="0"/>
                        </a:spcBef>
                        <a:spcAft>
                          <a:spcPct val="0"/>
                        </a:spcAft>
                      </a:pPr>
                      <a:r>
                        <a:rPr lang="en-US" sz="1600" b="1">
                          <a:effectLst/>
                          <a:latin typeface="Cambria" panose="02040503050406030204" pitchFamily="18" charset="0"/>
                        </a:rPr>
                        <a:t>Total Dissolved Solids</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184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169</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198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196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223</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54448">
                <a:tc>
                  <a:txBody>
                    <a:bodyPr vert="horz" wrap="square"/>
                    <a:lstStyle/>
                    <a:p>
                      <a:pPr marL="0" marR="0" algn="ctr">
                        <a:spcBef>
                          <a:spcPct val="0"/>
                        </a:spcBef>
                        <a:spcAft>
                          <a:spcPct val="0"/>
                        </a:spcAft>
                      </a:pPr>
                      <a:r>
                        <a:rPr lang="en-US" sz="1600" b="1">
                          <a:effectLst/>
                          <a:latin typeface="Cambria" panose="02040503050406030204" pitchFamily="18" charset="0"/>
                        </a:rPr>
                        <a:t>10</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gn="l">
                        <a:spcBef>
                          <a:spcPct val="0"/>
                        </a:spcBef>
                        <a:spcAft>
                          <a:spcPct val="0"/>
                        </a:spcAft>
                      </a:pPr>
                      <a:r>
                        <a:rPr lang="en-US" sz="1600" b="1">
                          <a:effectLst/>
                          <a:latin typeface="Cambria" panose="02040503050406030204" pitchFamily="18" charset="0"/>
                        </a:rPr>
                        <a:t>Total Hardness as CaCO</a:t>
                      </a:r>
                      <a:r>
                        <a:rPr lang="en-US" sz="1600" b="1" baseline="-25000">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124</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146</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118</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136</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128</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154</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451847691"/>
      </p:ext>
    </p:extLst>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4" name="Rectangle 3"/>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89334837"/>
              </p:ext>
            </p:extLst>
          </p:nvPr>
        </p:nvGraphicFramePr>
        <p:xfrm>
          <a:off x="314326" y="871145"/>
          <a:ext cx="11411510" cy="5729679"/>
        </p:xfrm>
        <a:graphic>
          <a:graphicData uri="http://schemas.openxmlformats.org/drawingml/2006/table">
            <a:tbl>
              <a:tblPr firstRow="1" firstCol="1" bandRow="1">
                <a:tableStyleId>{5C22544A-7EE6-4342-B048-85BDC9FD1C3A}</a:tableStyleId>
              </a:tblPr>
              <a:tblGrid>
                <a:gridCol w="750344"/>
                <a:gridCol w="2125981"/>
                <a:gridCol w="1422531"/>
                <a:gridCol w="1203681"/>
                <a:gridCol w="1172416"/>
                <a:gridCol w="1234943"/>
                <a:gridCol w="1109886"/>
                <a:gridCol w="1125518"/>
                <a:gridCol w="1266210"/>
              </a:tblGrid>
              <a:tr h="764304">
                <a:tc>
                  <a:txBody>
                    <a:bodyPr vert="horz" wrap="square"/>
                    <a:lstStyle/>
                    <a:p>
                      <a:pPr marL="0" marR="0" algn="ctr">
                        <a:spcBef>
                          <a:spcPct val="0"/>
                        </a:spcBef>
                        <a:spcAft>
                          <a:spcPct val="0"/>
                        </a:spcAft>
                      </a:pPr>
                      <a:r>
                        <a:rPr lang="en-US" sz="1600" b="1">
                          <a:effectLst/>
                          <a:latin typeface="Cambria" panose="02040503050406030204" pitchFamily="18" charset="0"/>
                        </a:rPr>
                        <a:t>S. No.</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smtClean="0">
                          <a:effectLst/>
                          <a:latin typeface="Cambria" panose="02040503050406030204" pitchFamily="18" charset="0"/>
                        </a:rPr>
                        <a:t>Parameter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Units of Measurements</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Roopnarayan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Damodar Kata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Mundeshwari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Damodar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Kanashabat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Gaighata Khal</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31025">
                <a:tc>
                  <a:txBody>
                    <a:bodyPr vert="horz" wrap="square"/>
                    <a:lstStyle/>
                    <a:p>
                      <a:pPr marL="0" marR="0" algn="ctr">
                        <a:spcBef>
                          <a:spcPct val="0"/>
                        </a:spcBef>
                        <a:spcAft>
                          <a:spcPct val="0"/>
                        </a:spcAft>
                      </a:pPr>
                      <a:r>
                        <a:rPr lang="en-US" sz="1600" b="1" smtClean="0">
                          <a:effectLst/>
                          <a:latin typeface="Cambria" panose="02040503050406030204" pitchFamily="18" charset="0"/>
                        </a:rPr>
                        <a:t>11</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Calcium as CaCO</a:t>
                      </a:r>
                      <a:r>
                        <a:rPr lang="en-US" sz="1600" b="1" baseline="-25000">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110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86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122</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12</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Magnesium as CaCO</a:t>
                      </a:r>
                      <a:r>
                        <a:rPr lang="en-US" sz="1600" b="1" baseline="-25000">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32</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13</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Chloride as Cl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30</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14</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Phosphate as PO</a:t>
                      </a:r>
                      <a:r>
                        <a:rPr lang="en-US" sz="1600" b="1" baseline="-25000">
                          <a:effectLst/>
                          <a:latin typeface="Cambria" panose="02040503050406030204" pitchFamily="18" charset="0"/>
                        </a:rPr>
                        <a:t>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0.33</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0.45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0.42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0.41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0.44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0.39</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15</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Nitrate as NO</a:t>
                      </a:r>
                      <a:r>
                        <a:rPr lang="en-US" sz="1600" b="1" baseline="-25000">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6.80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7.40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6.20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7.40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9.20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8.40</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16</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err="1">
                          <a:effectLst/>
                          <a:latin typeface="Cambria" panose="02040503050406030204" pitchFamily="18" charset="0"/>
                        </a:rPr>
                        <a:t>Sulphate as SO</a:t>
                      </a:r>
                      <a:r>
                        <a:rPr lang="en-US" sz="1600" b="1" baseline="-25000">
                          <a:effectLst/>
                          <a:latin typeface="Cambria" panose="02040503050406030204" pitchFamily="18" charset="0"/>
                        </a:rPr>
                        <a:t>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20</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17</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Fluoride as F</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0.38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0.31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0.28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0.41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0.39</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0.34</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18</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Phenolic Compound</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19</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Copper as Cu</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20</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Cadmium</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0.0021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0.0031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&lt;0.002</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21</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Mercury as Hg</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Selenium as Se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23</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Total Arsenic as As</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0.0054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24</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Lead as Pb</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331025">
                <a:tc>
                  <a:txBody>
                    <a:bodyPr vert="horz" wrap="square"/>
                    <a:lstStyle/>
                    <a:p>
                      <a:pPr marL="0" marR="0" algn="ctr">
                        <a:spcBef>
                          <a:spcPct val="0"/>
                        </a:spcBef>
                        <a:spcAft>
                          <a:spcPct val="0"/>
                        </a:spcAft>
                      </a:pPr>
                      <a:r>
                        <a:rPr lang="en-US" sz="1600" b="1">
                          <a:effectLst/>
                          <a:latin typeface="Cambria" panose="02040503050406030204" pitchFamily="18" charset="0"/>
                        </a:rPr>
                        <a:t>25</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spcBef>
                          <a:spcPct val="0"/>
                        </a:spcBef>
                        <a:spcAft>
                          <a:spcPct val="0"/>
                        </a:spcAft>
                      </a:pPr>
                      <a:r>
                        <a:rPr lang="en-US" sz="1600" b="1">
                          <a:effectLst/>
                          <a:latin typeface="Cambria" panose="02040503050406030204" pitchFamily="18" charset="0"/>
                        </a:rPr>
                        <a:t>Zinc as Zn, Max</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0.024</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0.029</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0.034</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&lt;0.02</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0.03</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0.05</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1" y="481167"/>
            <a:ext cx="12191999" cy="369332"/>
          </a:xfrm>
          <a:prstGeom prst="rect">
            <a:avLst/>
          </a:prstGeom>
        </p:spPr>
        <p:txBody>
          <a:bodyPr wrap="square">
            <a:spAutoFit/>
          </a:bodyPr>
          <a:lstStyle/>
          <a:p>
            <a:r>
              <a:rPr lang="en-US" b="1" u="sng">
                <a:latin typeface="Cambria" panose="02040503050406030204" pitchFamily="18" charset="0"/>
              </a:rPr>
              <a:t>BASELINE DATA OF SURFACE WATER </a:t>
            </a:r>
            <a:r>
              <a:rPr lang="en-US" b="1" u="sng" smtClean="0">
                <a:latin typeface="Cambria" panose="02040503050406030204" pitchFamily="18" charset="0"/>
              </a:rPr>
              <a:t>QUALITY (CONT.) :</a:t>
            </a:r>
            <a:endParaRPr lang="en-US" b="1" u="sng">
              <a:latin typeface="Cambria" panose="02040503050406030204" pitchFamily="18" charset="0"/>
            </a:endParaRPr>
          </a:p>
        </p:txBody>
      </p:sp>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3138738470"/>
      </p:ext>
    </p:extLst>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4" name="Rectangle 3"/>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01974406"/>
              </p:ext>
            </p:extLst>
          </p:nvPr>
        </p:nvGraphicFramePr>
        <p:xfrm>
          <a:off x="357187" y="925379"/>
          <a:ext cx="11344276" cy="5779008"/>
        </p:xfrm>
        <a:graphic>
          <a:graphicData uri="http://schemas.openxmlformats.org/drawingml/2006/table">
            <a:tbl>
              <a:tblPr firstRow="1" firstCol="1" bandRow="1">
                <a:tableStyleId>{5C22544A-7EE6-4342-B048-85BDC9FD1C3A}</a:tableStyleId>
              </a:tblPr>
              <a:tblGrid>
                <a:gridCol w="745924"/>
                <a:gridCol w="2113455"/>
                <a:gridCol w="1414149"/>
                <a:gridCol w="1196589"/>
                <a:gridCol w="1165508"/>
                <a:gridCol w="1227666"/>
                <a:gridCol w="1103347"/>
                <a:gridCol w="1118888"/>
                <a:gridCol w="1258750"/>
              </a:tblGrid>
              <a:tr h="420624">
                <a:tc>
                  <a:txBody>
                    <a:bodyPr vert="horz" wrap="square"/>
                    <a:lstStyle/>
                    <a:p>
                      <a:pPr marL="0" marR="0" algn="ctr">
                        <a:spcBef>
                          <a:spcPct val="0"/>
                        </a:spcBef>
                        <a:spcAft>
                          <a:spcPct val="0"/>
                        </a:spcAft>
                      </a:pPr>
                      <a:r>
                        <a:rPr lang="en-US" sz="1600" b="1">
                          <a:effectLst/>
                          <a:latin typeface="Cambria" panose="02040503050406030204" pitchFamily="18" charset="0"/>
                        </a:rPr>
                        <a:t>S. No.</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smtClean="0">
                          <a:effectLst/>
                          <a:latin typeface="Cambria" panose="02040503050406030204" pitchFamily="18" charset="0"/>
                        </a:rPr>
                        <a:t>Parameter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Units of Measurements</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Roopnarayan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Damodar Kata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Mundeshwari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Damodar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Kanashabat River</a:t>
                      </a:r>
                      <a:endParaRPr lang="en-US" sz="1600" b="1">
                        <a:effectLst/>
                        <a:latin typeface="Cambria" panose="02040503050406030204" pitchFamily="18" charset="0"/>
                        <a:ea typeface="Times New Roman" panose="02020603050405020304" pitchFamily="18" charset="0"/>
                      </a:endParaRPr>
                    </a:p>
                  </a:txBody>
                  <a:tcPr marL="29604" marR="2960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Gaighata Khal</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26</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Chromium as Cr</a:t>
                      </a:r>
                      <a:r>
                        <a:rPr lang="en-US" sz="1600" b="1" baseline="30000">
                          <a:effectLst/>
                          <a:latin typeface="Cambria" panose="02040503050406030204" pitchFamily="18" charset="0"/>
                        </a:rPr>
                        <a:t>+6 </a:t>
                      </a:r>
                      <a:r>
                        <a:rPr lang="en-US" sz="1600" b="1">
                          <a:effectLst/>
                          <a:latin typeface="Cambria" panose="02040503050406030204" pitchFamily="18" charset="0"/>
                        </a:rPr>
                        <a:t> </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&lt;0.01</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27</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err="1">
                          <a:effectLst/>
                          <a:latin typeface="Cambria" panose="02040503050406030204" pitchFamily="18" charset="0"/>
                        </a:rPr>
                        <a:t>Aluminium as Al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0.018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0.045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0.028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0.015</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28</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Manganese as Mn</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0.007</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0.0052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29</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Boron as B</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0.564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&lt;0.1</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0.91</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30</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Iron as Fe</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0.076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0.094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0.062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0.066</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31</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Sodium as Na</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32</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Potassium as K</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33</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Dissolved Oxygen</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6.3</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6.5</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5.8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6.9</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6.2</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34</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BOD</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8</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13</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11</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35</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COD</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84</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110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76</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90</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36</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Total Coliform</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MPN/100ml</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1300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940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1090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1200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1480</a:t>
                      </a:r>
                      <a:endParaRPr lang="en-US" sz="1600" b="1">
                        <a:effectLst/>
                        <a:latin typeface="Cambria" panose="02040503050406030204" pitchFamily="18" charset="0"/>
                        <a:ea typeface="Times New Roman" panose="02020603050405020304" pitchFamily="18" charset="0"/>
                      </a:endParaRPr>
                    </a:p>
                  </a:txBody>
                  <a:tcPr marL="29604" marR="2960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1410</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37</a:t>
                      </a:r>
                      <a:endParaRPr lang="en-US" sz="1600" b="1">
                        <a:effectLst/>
                        <a:latin typeface="Cambria" panose="02040503050406030204" pitchFamily="18" charset="0"/>
                        <a:ea typeface="Times New Roman" panose="02020603050405020304" pitchFamily="18" charset="0"/>
                      </a:endParaRPr>
                    </a:p>
                  </a:txBody>
                  <a:tcPr marL="29604" marR="29604"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spcBef>
                          <a:spcPct val="0"/>
                        </a:spcBef>
                        <a:spcAft>
                          <a:spcPct val="0"/>
                        </a:spcAft>
                      </a:pPr>
                      <a:r>
                        <a:rPr lang="en-US" sz="1600" b="1">
                          <a:effectLst/>
                          <a:latin typeface="Cambria" panose="02040503050406030204" pitchFamily="18" charset="0"/>
                        </a:rPr>
                        <a:t>Faecal Coliform</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MPN/100ml</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790</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460</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490</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700</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840</a:t>
                      </a:r>
                      <a:endParaRPr lang="en-US" sz="1600" b="1">
                        <a:effectLst/>
                        <a:latin typeface="Cambria" panose="02040503050406030204" pitchFamily="18" charset="0"/>
                        <a:ea typeface="Times New Roman" panose="02020603050405020304" pitchFamily="18" charset="0"/>
                      </a:endParaRPr>
                    </a:p>
                  </a:txBody>
                  <a:tcPr marL="29604" marR="2960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630</a:t>
                      </a:r>
                      <a:endParaRPr lang="en-US" sz="1600" b="1">
                        <a:effectLst/>
                        <a:latin typeface="Cambria" panose="02040503050406030204" pitchFamily="18" charset="0"/>
                        <a:ea typeface="Times New Roman" panose="02020603050405020304" pitchFamily="18" charset="0"/>
                      </a:endParaRPr>
                    </a:p>
                  </a:txBody>
                  <a:tcPr marL="29604" marR="29604"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0" y="534955"/>
            <a:ext cx="12191999" cy="369332"/>
          </a:xfrm>
          <a:prstGeom prst="rect">
            <a:avLst/>
          </a:prstGeom>
        </p:spPr>
        <p:txBody>
          <a:bodyPr wrap="square">
            <a:spAutoFit/>
          </a:bodyPr>
          <a:lstStyle/>
          <a:p>
            <a:r>
              <a:rPr lang="en-US" b="1" u="sng">
                <a:latin typeface="Cambria" panose="02040503050406030204" pitchFamily="18" charset="0"/>
              </a:rPr>
              <a:t>BASELINE DATA OF SURFACE WATER </a:t>
            </a:r>
            <a:r>
              <a:rPr lang="en-US" b="1" u="sng" smtClean="0">
                <a:latin typeface="Cambria" panose="02040503050406030204" pitchFamily="18" charset="0"/>
              </a:rPr>
              <a:t>QUALITY (CONT.) :</a:t>
            </a:r>
            <a:endParaRPr lang="en-US" b="1" u="sng">
              <a:latin typeface="Cambria" panose="02040503050406030204" pitchFamily="18" charset="0"/>
            </a:endParaRPr>
          </a:p>
        </p:txBody>
      </p:sp>
      <p:sp>
        <p:nvSpPr>
          <p:cNvPr id="6" name="Rectangle 5"/>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907798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5" name="Rectangle 4"/>
          <p:cNvSpPr/>
          <p:nvPr/>
        </p:nvSpPr>
        <p:spPr>
          <a:xfrm>
            <a:off x="0" y="9493"/>
            <a:ext cx="12192000" cy="477054"/>
          </a:xfrm>
          <a:prstGeom prst="rect">
            <a:avLst/>
          </a:prstGeom>
          <a:solidFill>
            <a:schemeClr val="accent2">
              <a:lumMod val="75000"/>
            </a:schemeClr>
          </a:solidFill>
        </p:spPr>
        <p:txBody>
          <a:bodyPr wrap="square" anchor="ctr">
            <a:spAutoFit/>
          </a:bodyPr>
          <a:lstStyle/>
          <a:p>
            <a:pPr algn="ctr"/>
            <a:r>
              <a:rPr lang="en-US" sz="2500" b="1">
                <a:solidFill>
                  <a:schemeClr val="bg1"/>
                </a:solidFill>
                <a:latin typeface="Cambria" panose="02040503050406030204" pitchFamily="18" charset="0"/>
                <a:cs typeface="Arial" pitchFamily="34" charset="0"/>
                <a:sym typeface="Cambria"/>
              </a:rPr>
              <a:t>TOPOGRAPHICAL MAP</a:t>
            </a:r>
          </a:p>
        </p:txBody>
      </p:sp>
      <p:graphicFrame>
        <p:nvGraphicFramePr>
          <p:cNvPr id="7" name="Google Shape;265;p28"/>
          <p:cNvGraphicFramePr>
            <a:graphicFrameLocks noGrp="1"/>
          </p:cNvGraphicFramePr>
          <p:nvPr>
            <p:extLst>
              <p:ext uri="{D42A27DB-BD31-4B8C-83A1-F6EECF244321}">
                <p14:modId xmlns:p14="http://schemas.microsoft.com/office/powerpoint/2010/main" val="3700941080"/>
              </p:ext>
            </p:extLst>
          </p:nvPr>
        </p:nvGraphicFramePr>
        <p:xfrm>
          <a:off x="8190370" y="681395"/>
          <a:ext cx="3658194" cy="5102139"/>
        </p:xfrm>
        <a:graphic>
          <a:graphicData uri="http://schemas.openxmlformats.org/drawingml/2006/table">
            <a:tbl>
              <a:tblPr firstRow="1" bandRow="1">
                <a:noFill/>
              </a:tblPr>
              <a:tblGrid>
                <a:gridCol w="1338940">
                  <a:extLst>
                    <a:ext uri="{9D8B030D-6E8A-4147-A177-3AD203B41FA5}">
                      <a16:colId xmlns="" xmlns:a16="http://schemas.microsoft.com/office/drawing/2014/main" val="20000"/>
                    </a:ext>
                  </a:extLst>
                </a:gridCol>
                <a:gridCol w="2319254">
                  <a:extLst>
                    <a:ext uri="{9D8B030D-6E8A-4147-A177-3AD203B41FA5}">
                      <a16:colId xmlns="" xmlns:a16="http://schemas.microsoft.com/office/drawing/2014/main" val="20001"/>
                    </a:ext>
                  </a:extLst>
                </a:gridCol>
              </a:tblGrid>
              <a:tr h="621567">
                <a:tc>
                  <a:txBody>
                    <a:bodyPr vert="horz" wrap="square"/>
                    <a:lstStyle/>
                    <a:p>
                      <a:pPr marL="0" marR="0" lvl="0" indent="0" algn="l" rtl="0">
                        <a:spcBef>
                          <a:spcPct val="0"/>
                        </a:spcBef>
                        <a:spcAft>
                          <a:spcPct val="0"/>
                        </a:spcAft>
                        <a:buNone/>
                      </a:pPr>
                      <a:r>
                        <a:rPr lang="en-US" sz="1600" b="1">
                          <a:latin typeface="Cambria" panose="02040503050406030204" pitchFamily="18" charset="0"/>
                        </a:rPr>
                        <a:t>Particulars</a:t>
                      </a:r>
                      <a:endParaRPr sz="1600" b="1">
                        <a:latin typeface="Cambria" panose="02040503050406030204" pitchFamily="18" charset="0"/>
                      </a:endParaRPr>
                    </a:p>
                  </a:txBody>
                  <a:tcPr marL="91450" marR="91450" marT="45725" marB="45725"/>
                </a:tc>
                <a:tc>
                  <a:txBody>
                    <a:bodyPr vert="horz" wrap="square"/>
                    <a:lstStyle/>
                    <a:p>
                      <a:pPr marL="0" marR="0" lvl="0" indent="0" algn="l" rtl="0">
                        <a:spcBef>
                          <a:spcPct val="0"/>
                        </a:spcBef>
                        <a:spcAft>
                          <a:spcPct val="0"/>
                        </a:spcAft>
                        <a:buNone/>
                      </a:pPr>
                      <a:r>
                        <a:rPr lang="en-US" sz="1600" b="1">
                          <a:latin typeface="Cambria" panose="02040503050406030204" pitchFamily="18" charset="0"/>
                        </a:rPr>
                        <a:t>Details &amp; Direction</a:t>
                      </a:r>
                      <a:endParaRPr sz="1600" b="1">
                        <a:latin typeface="Cambria" panose="02040503050406030204" pitchFamily="18" charset="0"/>
                      </a:endParaRPr>
                    </a:p>
                  </a:txBody>
                  <a:tcPr marL="91450" marR="91450" marT="45725" marB="45725"/>
                </a:tc>
                <a:extLst>
                  <a:ext uri="{0D108BD9-81ED-4DB2-BD59-A6C34878D82A}">
                    <a16:rowId xmlns="" xmlns:a16="http://schemas.microsoft.com/office/drawing/2014/main" val="10000"/>
                  </a:ext>
                </a:extLst>
              </a:tr>
              <a:tr h="3976683">
                <a:tc>
                  <a:txBody>
                    <a:bodyPr vert="horz" wrap="square"/>
                    <a:lstStyle/>
                    <a:p>
                      <a:pPr marL="0" marR="0" lvl="0" indent="0" algn="l" rtl="0">
                        <a:spcBef>
                          <a:spcPct val="0"/>
                        </a:spcBef>
                        <a:spcAft>
                          <a:spcPct val="0"/>
                        </a:spcAft>
                        <a:buNone/>
                      </a:pPr>
                      <a:r>
                        <a:rPr lang="en-US" sz="1600">
                          <a:latin typeface="Cambria" panose="02040503050406030204" pitchFamily="18" charset="0"/>
                        </a:rPr>
                        <a:t>Water Bodies</a:t>
                      </a:r>
                      <a:endParaRPr sz="1600">
                        <a:latin typeface="Cambria" panose="02040503050406030204" pitchFamily="18" charset="0"/>
                      </a:endParaRPr>
                    </a:p>
                  </a:txBody>
                  <a:tcPr marL="91450" marR="91450" marT="45725" marB="45725"/>
                </a:tc>
                <a:tc>
                  <a:txBody>
                    <a:bodyPr vert="horz" wrap="square"/>
                    <a:lstStyle/>
                    <a:p>
                      <a:pPr marL="342900" marR="0" lvl="0" indent="-342900" algn="l" rtl="0">
                        <a:spcBef>
                          <a:spcPct val="0"/>
                        </a:spcBef>
                        <a:spcAft>
                          <a:spcPct val="0"/>
                        </a:spcAft>
                        <a:buFont typeface="+mj-lt"/>
                        <a:buAutoNum type="arabicPeriod"/>
                      </a:pPr>
                      <a:r>
                        <a:rPr lang="en-US" sz="1600" err="1" smtClean="0">
                          <a:solidFill>
                            <a:schemeClr val="dk1"/>
                          </a:solidFill>
                          <a:latin typeface="Cambria" panose="02040503050406030204" pitchFamily="18" charset="0"/>
                          <a:ea typeface="Century Schoolbook"/>
                          <a:cs typeface="Century Schoolbook"/>
                          <a:sym typeface="Century Schoolbook"/>
                        </a:rPr>
                        <a:t>Rupnarayan river- 3.6 Kms</a:t>
                      </a:r>
                      <a:endParaRPr lang="en-US" sz="1600" smtClean="0">
                        <a:solidFill>
                          <a:schemeClr val="dk1"/>
                        </a:solidFill>
                        <a:latin typeface="Cambria" panose="02040503050406030204" pitchFamily="18" charset="0"/>
                        <a:ea typeface="Century Schoolbook"/>
                        <a:cs typeface="Century Schoolbook"/>
                        <a:sym typeface="Century Schoolbook"/>
                      </a:endParaRPr>
                    </a:p>
                    <a:p>
                      <a:pPr marL="342900" marR="0" lvl="0" indent="-342900" algn="l" rtl="0">
                        <a:spcBef>
                          <a:spcPct val="0"/>
                        </a:spcBef>
                        <a:spcAft>
                          <a:spcPct val="0"/>
                        </a:spcAft>
                        <a:buFont typeface="+mj-lt"/>
                        <a:buAutoNum type="arabicPeriod"/>
                      </a:pPr>
                      <a:endParaRPr lang="en-US" sz="1600" smtClean="0">
                        <a:solidFill>
                          <a:schemeClr val="dk1"/>
                        </a:solidFill>
                        <a:latin typeface="Cambria" panose="02040503050406030204" pitchFamily="18" charset="0"/>
                        <a:ea typeface="Century Schoolbook"/>
                        <a:cs typeface="Century Schoolbook"/>
                        <a:sym typeface="Century Schoolbook"/>
                      </a:endParaRPr>
                    </a:p>
                    <a:p>
                      <a:pPr marL="342900" marR="0" lvl="0" indent="-342900" algn="l" rtl="0">
                        <a:spcBef>
                          <a:spcPct val="0"/>
                        </a:spcBef>
                        <a:spcAft>
                          <a:spcPct val="0"/>
                        </a:spcAft>
                        <a:buFont typeface="+mj-lt"/>
                        <a:buAutoNum type="arabicPeriod"/>
                      </a:pPr>
                      <a:r>
                        <a:rPr lang="en-US" sz="1600" err="1" smtClean="0">
                          <a:solidFill>
                            <a:schemeClr val="dk1"/>
                          </a:solidFill>
                          <a:latin typeface="Cambria" panose="02040503050406030204" pitchFamily="18" charset="0"/>
                          <a:ea typeface="Century Schoolbook"/>
                          <a:cs typeface="Century Schoolbook"/>
                          <a:sym typeface="Century Schoolbook"/>
                        </a:rPr>
                        <a:t>Damodar kata Nadi (Hurhur khal)-2.7 Kms</a:t>
                      </a:r>
                      <a:endParaRPr lang="en-US" sz="1600" smtClean="0">
                        <a:solidFill>
                          <a:schemeClr val="dk1"/>
                        </a:solidFill>
                        <a:latin typeface="Cambria" panose="02040503050406030204" pitchFamily="18" charset="0"/>
                        <a:ea typeface="Century Schoolbook"/>
                        <a:cs typeface="Century Schoolbook"/>
                        <a:sym typeface="Century Schoolbook"/>
                      </a:endParaRPr>
                    </a:p>
                    <a:p>
                      <a:pPr marL="342900" marR="0" lvl="0" indent="-342900" algn="l" rtl="0">
                        <a:spcBef>
                          <a:spcPct val="0"/>
                        </a:spcBef>
                        <a:spcAft>
                          <a:spcPct val="0"/>
                        </a:spcAft>
                        <a:buFont typeface="+mj-lt"/>
                        <a:buAutoNum type="arabicPeriod"/>
                      </a:pPr>
                      <a:endParaRPr lang="en-US" sz="1600" smtClean="0">
                        <a:solidFill>
                          <a:schemeClr val="dk1"/>
                        </a:solidFill>
                        <a:latin typeface="Cambria" panose="02040503050406030204" pitchFamily="18" charset="0"/>
                        <a:ea typeface="Century Schoolbook"/>
                        <a:cs typeface="Century Schoolbook"/>
                        <a:sym typeface="Century Schoolbook"/>
                      </a:endParaRPr>
                    </a:p>
                    <a:p>
                      <a:pPr marL="342900" marR="0" lvl="0" indent="-342900" algn="l" rtl="0">
                        <a:spcBef>
                          <a:spcPct val="0"/>
                        </a:spcBef>
                        <a:spcAft>
                          <a:spcPct val="0"/>
                        </a:spcAft>
                        <a:buFont typeface="+mj-lt"/>
                        <a:buAutoNum type="arabicPeriod"/>
                      </a:pPr>
                      <a:r>
                        <a:rPr lang="en-US" sz="1600" err="1" smtClean="0">
                          <a:solidFill>
                            <a:schemeClr val="dk1"/>
                          </a:solidFill>
                          <a:latin typeface="Cambria" panose="02040503050406030204" pitchFamily="18" charset="0"/>
                          <a:ea typeface="Century Schoolbook"/>
                          <a:cs typeface="Century Schoolbook"/>
                          <a:sym typeface="Century Schoolbook"/>
                        </a:rPr>
                        <a:t>Mendeshwari River-3.8 Kms</a:t>
                      </a:r>
                      <a:endParaRPr lang="en-US" sz="1600" smtClean="0">
                        <a:solidFill>
                          <a:schemeClr val="dk1"/>
                        </a:solidFill>
                        <a:latin typeface="Cambria" panose="02040503050406030204" pitchFamily="18" charset="0"/>
                        <a:ea typeface="Century Schoolbook"/>
                        <a:cs typeface="Century Schoolbook"/>
                        <a:sym typeface="Century Schoolbook"/>
                      </a:endParaRPr>
                    </a:p>
                    <a:p>
                      <a:pPr marL="342900" marR="0" lvl="0" indent="-342900" algn="l" rtl="0">
                        <a:spcBef>
                          <a:spcPct val="0"/>
                        </a:spcBef>
                        <a:spcAft>
                          <a:spcPct val="0"/>
                        </a:spcAft>
                        <a:buFont typeface="+mj-lt"/>
                        <a:buAutoNum type="arabicPeriod"/>
                      </a:pPr>
                      <a:endParaRPr lang="en-US" sz="1600" smtClean="0">
                        <a:solidFill>
                          <a:schemeClr val="dk1"/>
                        </a:solidFill>
                        <a:latin typeface="Cambria" panose="02040503050406030204" pitchFamily="18" charset="0"/>
                        <a:ea typeface="Century Schoolbook"/>
                        <a:cs typeface="Century Schoolbook"/>
                        <a:sym typeface="Century Schoolbook"/>
                      </a:endParaRPr>
                    </a:p>
                    <a:p>
                      <a:pPr marL="342900" marR="0" lvl="0" indent="-342900" algn="l" rtl="0">
                        <a:spcBef>
                          <a:spcPct val="0"/>
                        </a:spcBef>
                        <a:spcAft>
                          <a:spcPct val="0"/>
                        </a:spcAft>
                        <a:buFont typeface="+mj-lt"/>
                        <a:buAutoNum type="arabicPeriod"/>
                      </a:pPr>
                      <a:r>
                        <a:rPr lang="en-US" sz="1600" err="1" smtClean="0">
                          <a:solidFill>
                            <a:schemeClr val="dk1"/>
                          </a:solidFill>
                          <a:latin typeface="Cambria" panose="02040503050406030204" pitchFamily="18" charset="0"/>
                          <a:ea typeface="Century Schoolbook"/>
                          <a:cs typeface="Century Schoolbook"/>
                          <a:sym typeface="Century Schoolbook"/>
                        </a:rPr>
                        <a:t>Kanashabat Nadi- 49 Kms</a:t>
                      </a:r>
                      <a:endParaRPr lang="en-US" sz="1600" smtClean="0">
                        <a:solidFill>
                          <a:schemeClr val="dk1"/>
                        </a:solidFill>
                        <a:latin typeface="Cambria" panose="02040503050406030204" pitchFamily="18" charset="0"/>
                        <a:ea typeface="Century Schoolbook"/>
                        <a:cs typeface="Century Schoolbook"/>
                        <a:sym typeface="Century Schoolbook"/>
                      </a:endParaRPr>
                    </a:p>
                    <a:p>
                      <a:pPr marL="342900" marR="0" lvl="0" indent="-342900" algn="l" rtl="0">
                        <a:spcBef>
                          <a:spcPct val="0"/>
                        </a:spcBef>
                        <a:spcAft>
                          <a:spcPct val="0"/>
                        </a:spcAft>
                        <a:buFont typeface="+mj-lt"/>
                        <a:buAutoNum type="arabicPeriod"/>
                      </a:pPr>
                      <a:endParaRPr lang="en-US" sz="1600" smtClean="0">
                        <a:solidFill>
                          <a:schemeClr val="dk1"/>
                        </a:solidFill>
                        <a:latin typeface="Cambria" panose="02040503050406030204" pitchFamily="18" charset="0"/>
                        <a:ea typeface="Century Schoolbook"/>
                        <a:cs typeface="Century Schoolbook"/>
                        <a:sym typeface="Century Schoolbook"/>
                      </a:endParaRPr>
                    </a:p>
                    <a:p>
                      <a:pPr marL="342900" marR="0" lvl="0" indent="-342900" algn="l" rtl="0">
                        <a:spcBef>
                          <a:spcPct val="0"/>
                        </a:spcBef>
                        <a:spcAft>
                          <a:spcPct val="0"/>
                        </a:spcAft>
                        <a:buFont typeface="+mj-lt"/>
                        <a:buAutoNum type="arabicPeriod"/>
                      </a:pPr>
                      <a:r>
                        <a:rPr lang="en-US" sz="1600" err="1" smtClean="0">
                          <a:solidFill>
                            <a:schemeClr val="dk1"/>
                          </a:solidFill>
                          <a:latin typeface="Cambria" panose="02040503050406030204" pitchFamily="18" charset="0"/>
                          <a:ea typeface="Century Schoolbook"/>
                          <a:cs typeface="Century Schoolbook"/>
                          <a:sym typeface="Century Schoolbook"/>
                        </a:rPr>
                        <a:t>Damodar River- 4.0 Kms</a:t>
                      </a:r>
                      <a:endParaRPr lang="en-US" sz="1600" smtClean="0">
                        <a:solidFill>
                          <a:schemeClr val="dk1"/>
                        </a:solidFill>
                        <a:latin typeface="Cambria" panose="02040503050406030204" pitchFamily="18" charset="0"/>
                        <a:ea typeface="Century Schoolbook"/>
                        <a:cs typeface="Century Schoolbook"/>
                        <a:sym typeface="Century Schoolbook"/>
                      </a:endParaRPr>
                    </a:p>
                    <a:p>
                      <a:pPr marL="342900" marR="0" lvl="0" indent="-342900" algn="l" rtl="0">
                        <a:spcBef>
                          <a:spcPct val="0"/>
                        </a:spcBef>
                        <a:spcAft>
                          <a:spcPct val="0"/>
                        </a:spcAft>
                        <a:buFont typeface="+mj-lt"/>
                        <a:buAutoNum type="arabicPeriod"/>
                      </a:pPr>
                      <a:endParaRPr lang="en-US" sz="1600" smtClean="0">
                        <a:solidFill>
                          <a:schemeClr val="dk1"/>
                        </a:solidFill>
                        <a:latin typeface="Cambria" panose="02040503050406030204" pitchFamily="18" charset="0"/>
                        <a:ea typeface="Century Schoolbook"/>
                        <a:cs typeface="Century Schoolbook"/>
                        <a:sym typeface="Century Schoolbook"/>
                      </a:endParaRPr>
                    </a:p>
                    <a:p>
                      <a:pPr marL="342900" marR="0" lvl="0" indent="-342900" algn="l" rtl="0">
                        <a:spcBef>
                          <a:spcPct val="0"/>
                        </a:spcBef>
                        <a:spcAft>
                          <a:spcPct val="0"/>
                        </a:spcAft>
                        <a:buFont typeface="+mj-lt"/>
                        <a:buAutoNum type="arabicPeriod"/>
                      </a:pPr>
                      <a:r>
                        <a:rPr lang="en-US" sz="1600" err="1" smtClean="0">
                          <a:solidFill>
                            <a:schemeClr val="dk1"/>
                          </a:solidFill>
                          <a:latin typeface="Cambria" panose="02040503050406030204" pitchFamily="18" charset="0"/>
                          <a:ea typeface="Century Schoolbook"/>
                          <a:cs typeface="Century Schoolbook"/>
                          <a:sym typeface="Century Schoolbook"/>
                        </a:rPr>
                        <a:t>Gaighata Khal -1.1 Kms</a:t>
                      </a:r>
                      <a:endParaRPr lang="en-US" sz="1600" smtClean="0">
                        <a:solidFill>
                          <a:schemeClr val="dk1"/>
                        </a:solidFill>
                        <a:latin typeface="Cambria" panose="02040503050406030204" pitchFamily="18" charset="0"/>
                        <a:ea typeface="Century Schoolbook"/>
                        <a:cs typeface="Century Schoolbook"/>
                        <a:sym typeface="Century Schoolbook"/>
                      </a:endParaRPr>
                    </a:p>
                  </a:txBody>
                  <a:tcPr marL="91450" marR="91450" marT="45725" marB="45725"/>
                </a:tc>
                <a:extLst>
                  <a:ext uri="{0D108BD9-81ED-4DB2-BD59-A6C34878D82A}">
                    <a16:rowId xmlns=""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56313323"/>
              </p:ext>
            </p:extLst>
          </p:nvPr>
        </p:nvGraphicFramePr>
        <p:xfrm>
          <a:off x="8183105" y="5927447"/>
          <a:ext cx="3666518" cy="814316"/>
        </p:xfrm>
        <a:graphic>
          <a:graphicData uri="http://schemas.openxmlformats.org/drawingml/2006/table">
            <a:tbl>
              <a:tblPr firstRow="1" bandRow="1" bandCol="1">
                <a:tableStyleId>{5C22544A-7EE6-4342-B048-85BDC9FD1C3A}</a:tableStyleId>
              </a:tblPr>
              <a:tblGrid>
                <a:gridCol w="1833259"/>
                <a:gridCol w="1833259"/>
              </a:tblGrid>
              <a:tr h="814316">
                <a:tc>
                  <a:txBody>
                    <a:bodyPr vert="horz" wrap="square"/>
                    <a:lstStyle/>
                    <a:p>
                      <a:pPr marL="0" marR="57150" algn="just">
                        <a:lnSpc>
                          <a:spcPct val="115000"/>
                        </a:lnSpc>
                        <a:spcBef>
                          <a:spcPct val="0"/>
                        </a:spcBef>
                        <a:spcAft>
                          <a:spcPct val="0"/>
                        </a:spcAft>
                        <a:tabLst>
                          <a:tab pos="-57150"/>
                          <a:tab pos="443865"/>
                          <a:tab pos="697230"/>
                          <a:tab pos="5772150"/>
                          <a:tab pos="6057900"/>
                        </a:tabLst>
                      </a:pPr>
                      <a:r>
                        <a:rPr lang="en-US" sz="1600" b="1" err="1">
                          <a:effectLst/>
                          <a:latin typeface="Cambria" panose="02040503050406030204" pitchFamily="18" charset="0"/>
                          <a:ea typeface="Times New Roman" panose="02020603050405020304" pitchFamily="18" charset="0"/>
                          <a:cs typeface="Calibri" panose="020f0502020204030204" pitchFamily="34" charset="0"/>
                        </a:rPr>
                        <a:t>Toposheet (OSM) No.</a:t>
                      </a:r>
                      <a:endParaRPr lang="en-US" sz="16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57150" algn="just">
                        <a:lnSpc>
                          <a:spcPct val="115000"/>
                        </a:lnSpc>
                        <a:spcBef>
                          <a:spcPct val="0"/>
                        </a:spcBef>
                        <a:spcAft>
                          <a:spcPct val="0"/>
                        </a:spcAft>
                        <a:tabLst>
                          <a:tab pos="-57150"/>
                          <a:tab pos="57150"/>
                          <a:tab pos="205105"/>
                          <a:tab pos="5772150"/>
                          <a:tab pos="6057900"/>
                        </a:tabLst>
                      </a:pPr>
                      <a:r>
                        <a:rPr lang="en-US" sz="1600" smtClean="0">
                          <a:effectLst/>
                          <a:latin typeface="Cambria" panose="02040503050406030204" pitchFamily="18" charset="0"/>
                          <a:ea typeface="Times New Roman" panose="02020603050405020304" pitchFamily="18" charset="0"/>
                        </a:rPr>
                        <a:t>73N/14, 73N/15, 79B/2 &amp; 79B/3.</a:t>
                      </a:r>
                      <a:endParaRPr lang="en-US" sz="1600">
                        <a:effectLst/>
                        <a:latin typeface="Cambria" panose="020405030504060302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8" y="681395"/>
            <a:ext cx="7858125" cy="6060368"/>
          </a:xfrm>
          <a:prstGeom prst="rect">
            <a:avLst/>
          </a:prstGeom>
          <a:solidFill>
            <a:schemeClr val="bg1"/>
          </a:solidFill>
          <a:ln>
            <a:solidFill>
              <a:schemeClr val="tx1"/>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50"/>
            <a:ext cx="1828800" cy="465607"/>
          </a:xfrm>
          <a:prstGeom prst="rect">
            <a:avLst/>
          </a:prstGeom>
        </p:spPr>
      </p:pic>
    </p:spTree>
    <p:extLst>
      <p:ext uri="{BB962C8B-B14F-4D97-AF65-F5344CB8AC3E}">
        <p14:creationId xmlns:p14="http://schemas.microsoft.com/office/powerpoint/2010/main" val="3959841155"/>
      </p:ext>
    </p:extLst>
  </p:cSld>
  <p:clrMapOvr>
    <a:overrideClrMapping bg1="lt1" tx1="dk1" bg2="lt2" tx2="dk2" accent1="accent1" accent2="accent2" accent3="accent3" accent4="accent4" accent5="accent5" accent6="accent6" hlink="hlink" folHlink="folHlink"/>
  </p:clrMapOvr>
  <p:transition/>
  <p:timing/>
</p:sld>
</file>

<file path=ppt/slides/slide7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3" name="Rectangle 2"/>
          <p:cNvSpPr/>
          <p:nvPr/>
        </p:nvSpPr>
        <p:spPr>
          <a:xfrm>
            <a:off x="0" y="432591"/>
            <a:ext cx="12191999" cy="1846659"/>
          </a:xfrm>
          <a:prstGeom prst="rect">
            <a:avLst/>
          </a:prstGeom>
        </p:spPr>
        <p:txBody>
          <a:bodyPr wrap="square">
            <a:spAutoFit/>
          </a:bodyPr>
          <a:lstStyle/>
          <a:p>
            <a:r>
              <a:rPr lang="en-US" sz="16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ToR-6(V</a:t>
            </a:r>
            <a:r>
              <a:rPr lang="en-US" sz="16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):Whether the site falls near to polluted stretch of river identified by the CPCB/MoEF&amp;CC, if yes give details</a:t>
            </a:r>
          </a:p>
          <a:p>
            <a:r>
              <a:rPr lang="en-US" sz="1600" b="1">
                <a:solidFill>
                  <a:schemeClr val="accent5">
                    <a:lumMod val="75000"/>
                  </a:schemeClr>
                </a:solidFill>
                <a:latin typeface="Cambria" panose="02040503050406030204" pitchFamily="18" charset="0"/>
              </a:rPr>
              <a:t>Compliance</a:t>
            </a:r>
            <a:r>
              <a:rPr lang="en-US" sz="1600" b="1" smtClean="0">
                <a:solidFill>
                  <a:schemeClr val="accent5">
                    <a:lumMod val="75000"/>
                  </a:schemeClr>
                </a:solidFill>
                <a:latin typeface="Cambria" panose="02040503050406030204" pitchFamily="18" charset="0"/>
              </a:rPr>
              <a:t>: </a:t>
            </a:r>
            <a:r>
              <a:rPr lang="en-US" sz="1600" b="1" smtClean="0">
                <a:latin typeface="Cambria" panose="02040503050406030204" pitchFamily="18" charset="0"/>
              </a:rPr>
              <a:t>N/A.</a:t>
            </a:r>
          </a:p>
          <a:p>
            <a:endParaRPr lang="en-US" sz="1600" b="1">
              <a:latin typeface="Cambria" panose="02040503050406030204" pitchFamily="18" charset="0"/>
            </a:endParaRPr>
          </a:p>
          <a:p>
            <a:r>
              <a:rPr lang="en-US" sz="16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ToR-6(VI):Ground water monitoring at minimum at 8 locations shall be included</a:t>
            </a:r>
            <a:r>
              <a:rPr lang="en-US" sz="16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sz="1600" b="1">
                <a:solidFill>
                  <a:schemeClr val="accent5">
                    <a:lumMod val="75000"/>
                  </a:schemeClr>
                </a:solidFill>
                <a:latin typeface="Cambria" panose="02040503050406030204" pitchFamily="18" charset="0"/>
              </a:rPr>
              <a:t>Compliance: </a:t>
            </a:r>
            <a:r>
              <a:rPr lang="en-US" sz="1600" b="1">
                <a:latin typeface="Cambria" panose="02040503050406030204" pitchFamily="18" charset="0"/>
              </a:rPr>
              <a:t>Details of </a:t>
            </a:r>
            <a:r>
              <a:rPr lang="en-US" sz="1600" b="1" smtClean="0">
                <a:latin typeface="Cambria" panose="02040503050406030204" pitchFamily="18" charset="0"/>
              </a:rPr>
              <a:t>Ground </a:t>
            </a:r>
            <a:r>
              <a:rPr lang="en-US" sz="1600" b="1">
                <a:latin typeface="Cambria" panose="02040503050406030204" pitchFamily="18" charset="0"/>
              </a:rPr>
              <a:t>Water Quality Location is given in Slide no. </a:t>
            </a:r>
            <a:r>
              <a:rPr lang="en-US" sz="1600" b="1" smtClean="0">
                <a:latin typeface="Cambria" panose="02040503050406030204" pitchFamily="18" charset="0"/>
              </a:rPr>
              <a:t>17 </a:t>
            </a:r>
            <a:r>
              <a:rPr lang="en-US" sz="1600" b="1">
                <a:latin typeface="Cambria" panose="02040503050406030204" pitchFamily="18" charset="0"/>
              </a:rPr>
              <a:t>and</a:t>
            </a:r>
          </a:p>
          <a:p>
            <a:pPr marL="1200150"/>
            <a:r>
              <a:rPr lang="en-US" sz="1600" b="1">
                <a:latin typeface="Cambria" panose="02040503050406030204" pitchFamily="18" charset="0"/>
              </a:rPr>
              <a:t>Ground Water </a:t>
            </a:r>
            <a:r>
              <a:rPr lang="en-US" sz="1600" b="1" smtClean="0">
                <a:latin typeface="Cambria" panose="02040503050406030204" pitchFamily="18" charset="0"/>
              </a:rPr>
              <a:t>Monitoring </a:t>
            </a:r>
            <a:r>
              <a:rPr lang="en-US" sz="1600" b="1">
                <a:latin typeface="Cambria" panose="02040503050406030204" pitchFamily="18" charset="0"/>
              </a:rPr>
              <a:t>Location Map is given in Slide no. </a:t>
            </a:r>
            <a:r>
              <a:rPr lang="en-US" sz="1600" b="1" smtClean="0">
                <a:latin typeface="Cambria" panose="02040503050406030204" pitchFamily="18" charset="0"/>
              </a:rPr>
              <a:t>16 </a:t>
            </a:r>
            <a:endParaRPr lang="en-US" sz="1600" b="1">
              <a:latin typeface="Cambria" panose="02040503050406030204" pitchFamily="18" charset="0"/>
            </a:endParaRPr>
          </a:p>
          <a:p>
            <a:r>
              <a:rPr lang="en-US" sz="1600" b="1" u="sng">
                <a:latin typeface="Cambria" panose="02040503050406030204" pitchFamily="18" charset="0"/>
              </a:rPr>
              <a:t>BASELINE DATA OF </a:t>
            </a:r>
            <a:r>
              <a:rPr lang="en-US" sz="1600" b="1" u="sng" smtClean="0">
                <a:latin typeface="Cambria" panose="02040503050406030204" pitchFamily="18" charset="0"/>
              </a:rPr>
              <a:t>GROUND WATER </a:t>
            </a:r>
            <a:r>
              <a:rPr lang="en-US" sz="1600" b="1" u="sng">
                <a:latin typeface="Cambria" panose="02040503050406030204" pitchFamily="18" charset="0"/>
              </a:rPr>
              <a:t>QUALITY</a:t>
            </a:r>
            <a:r>
              <a:rPr lang="en-US" sz="1600" b="1" u="sng" smtClean="0">
                <a:latin typeface="Cambria" panose="02040503050406030204" pitchFamily="18" charset="0"/>
              </a:rPr>
              <a:t>:</a:t>
            </a:r>
            <a:endParaRPr lang="en-US" sz="1600" b="1" u="sng">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81552421"/>
              </p:ext>
            </p:extLst>
          </p:nvPr>
        </p:nvGraphicFramePr>
        <p:xfrm>
          <a:off x="57149" y="2317930"/>
          <a:ext cx="12091985" cy="4364736"/>
        </p:xfrm>
        <a:graphic>
          <a:graphicData uri="http://schemas.openxmlformats.org/drawingml/2006/table">
            <a:tbl>
              <a:tblPr firstRow="1" firstCol="1" bandRow="1">
                <a:tableStyleId>{5C22544A-7EE6-4342-B048-85BDC9FD1C3A}</a:tableStyleId>
              </a:tblPr>
              <a:tblGrid>
                <a:gridCol w="681657"/>
                <a:gridCol w="1732928"/>
                <a:gridCol w="814387"/>
                <a:gridCol w="1171574"/>
                <a:gridCol w="1171574"/>
                <a:gridCol w="1085849"/>
                <a:gridCol w="1157286"/>
                <a:gridCol w="1071562"/>
                <a:gridCol w="1028700"/>
                <a:gridCol w="1085849"/>
                <a:gridCol w="1090619"/>
              </a:tblGrid>
              <a:tr h="420624">
                <a:tc>
                  <a:txBody>
                    <a:bodyPr vert="horz" wrap="square"/>
                    <a:lstStyle/>
                    <a:p>
                      <a:pPr marL="0" marR="0" algn="ctr">
                        <a:spcBef>
                          <a:spcPct val="0"/>
                        </a:spcBef>
                        <a:spcAft>
                          <a:spcPct val="0"/>
                        </a:spcAft>
                      </a:pPr>
                      <a:r>
                        <a:rPr lang="en-US" sz="1600" b="1">
                          <a:effectLst/>
                          <a:latin typeface="Cambria" panose="02040503050406030204" pitchFamily="18" charset="0"/>
                        </a:rPr>
                        <a:t>S. No.</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Parameters</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Units of Measurements</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Project Site</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Khalna</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Malia West</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Mankur</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smtClean="0">
                          <a:effectLst/>
                          <a:latin typeface="Cambria" panose="02040503050406030204" pitchFamily="18" charset="0"/>
                        </a:rPr>
                        <a:t>Kalyanpur</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Bainan</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Udang</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smtClean="0">
                          <a:effectLst/>
                          <a:latin typeface="Cambria" panose="02040503050406030204" pitchFamily="18" charset="0"/>
                        </a:rPr>
                        <a:t>Bangalipr</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1</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Colour</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Hazen Units</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&lt;5</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2</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Odour</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Taste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Agreeable</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4</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pH</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7.65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7.52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7.72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7.43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7.30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7.41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7.32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7.39</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5</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Temperature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°C</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21</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6</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Conductivity</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µmhos/cm</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717</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1039</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866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762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756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793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739</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758</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7</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Alkalinity as CaCO</a:t>
                      </a:r>
                      <a:r>
                        <a:rPr lang="en-US" sz="1600" b="1" baseline="-25000">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246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374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298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254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276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284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266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272</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8</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spcBef>
                          <a:spcPct val="0"/>
                        </a:spcBef>
                        <a:spcAft>
                          <a:spcPct val="0"/>
                        </a:spcAft>
                      </a:pPr>
                      <a:r>
                        <a:rPr lang="en-US" sz="1600" b="1">
                          <a:effectLst/>
                          <a:latin typeface="Cambria" panose="02040503050406030204" pitchFamily="18" charset="0"/>
                        </a:rPr>
                        <a:t>Total Dissolved Solids</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466</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675</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563</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495</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492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516</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480</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492</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699972856"/>
      </p:ext>
    </p:extLst>
  </p:cSld>
  <p:clrMapOvr>
    <a:masterClrMapping/>
  </p:clrMapOvr>
  <p:transition/>
  <p:timing/>
</p:sld>
</file>

<file path=ppt/slides/slide7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3" name="Rectangle 2"/>
          <p:cNvSpPr/>
          <p:nvPr/>
        </p:nvSpPr>
        <p:spPr>
          <a:xfrm>
            <a:off x="0" y="432591"/>
            <a:ext cx="12191999" cy="677108"/>
          </a:xfrm>
          <a:prstGeom prst="rect">
            <a:avLst/>
          </a:prstGeom>
        </p:spPr>
        <p:txBody>
          <a:bodyPr wrap="square">
            <a:spAutoFit/>
          </a:bodyPr>
          <a:lstStyle/>
          <a:p>
            <a:r>
              <a:rPr lang="en-US" sz="2000" b="1" u="sng" smtClean="0">
                <a:latin typeface="Cambria" panose="02040503050406030204" pitchFamily="18" charset="0"/>
              </a:rPr>
              <a:t>BASELINE DATA OF GROUND WATER QUALITY (CONT.) :</a:t>
            </a:r>
          </a:p>
          <a:p>
            <a:endParaRPr lang="en-US" b="1">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67281669"/>
              </p:ext>
            </p:extLst>
          </p:nvPr>
        </p:nvGraphicFramePr>
        <p:xfrm>
          <a:off x="85726" y="814383"/>
          <a:ext cx="11958642" cy="5857876"/>
        </p:xfrm>
        <a:graphic>
          <a:graphicData uri="http://schemas.openxmlformats.org/drawingml/2006/table">
            <a:tbl>
              <a:tblPr firstRow="1" firstCol="1" bandRow="1">
                <a:tableStyleId>{5C22544A-7EE6-4342-B048-85BDC9FD1C3A}</a:tableStyleId>
              </a:tblPr>
              <a:tblGrid>
                <a:gridCol w="806914"/>
                <a:gridCol w="1936285"/>
                <a:gridCol w="1500188"/>
                <a:gridCol w="800100"/>
                <a:gridCol w="895900"/>
                <a:gridCol w="1004159"/>
                <a:gridCol w="990303"/>
                <a:gridCol w="1018018"/>
                <a:gridCol w="1024535"/>
                <a:gridCol w="880271"/>
                <a:gridCol w="1101969"/>
              </a:tblGrid>
              <a:tr h="498013">
                <a:tc>
                  <a:txBody>
                    <a:bodyPr vert="horz" wrap="square"/>
                    <a:lstStyle/>
                    <a:p>
                      <a:pPr marL="0" marR="0" algn="ctr">
                        <a:spcBef>
                          <a:spcPct val="0"/>
                        </a:spcBef>
                        <a:spcAft>
                          <a:spcPct val="0"/>
                        </a:spcAft>
                      </a:pPr>
                      <a:r>
                        <a:rPr lang="en-US" sz="1600" b="1">
                          <a:effectLst/>
                          <a:latin typeface="Cambria" panose="02040503050406030204" pitchFamily="18" charset="0"/>
                        </a:rPr>
                        <a:t>S. No.</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Parameters</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Units of Measurements</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Project Site</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Khalna</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Malia West</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Mankur</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Kalyan pur</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Bainan</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Udang</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Bangalipur</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98013">
                <a:tc>
                  <a:txBody>
                    <a:bodyPr vert="horz" wrap="square"/>
                    <a:lstStyle/>
                    <a:p>
                      <a:pPr marL="0" marR="0" algn="ctr">
                        <a:spcBef>
                          <a:spcPct val="0"/>
                        </a:spcBef>
                        <a:spcAft>
                          <a:spcPct val="0"/>
                        </a:spcAft>
                      </a:pPr>
                      <a:r>
                        <a:rPr lang="en-US" sz="1600" b="1">
                          <a:effectLst/>
                          <a:latin typeface="Cambria" panose="02040503050406030204" pitchFamily="18" charset="0"/>
                        </a:rPr>
                        <a:t>9</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Total Hardness as CaCO</a:t>
                      </a:r>
                      <a:r>
                        <a:rPr lang="en-US" sz="1600" b="1" baseline="-25000">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354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510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428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360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368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388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352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378</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9536">
                <a:tc>
                  <a:txBody>
                    <a:bodyPr vert="horz" wrap="square"/>
                    <a:lstStyle/>
                    <a:p>
                      <a:pPr marL="0" marR="0" algn="ctr">
                        <a:spcBef>
                          <a:spcPct val="0"/>
                        </a:spcBef>
                        <a:spcAft>
                          <a:spcPct val="0"/>
                        </a:spcAft>
                      </a:pPr>
                      <a:r>
                        <a:rPr lang="en-US" sz="1600" b="1">
                          <a:effectLst/>
                          <a:latin typeface="Cambria" panose="02040503050406030204" pitchFamily="18" charset="0"/>
                        </a:rPr>
                        <a:t>10</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Calcium as Ca</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96.8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144.8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120.0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100.8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101.6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104.0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95.2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104.8</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9536">
                <a:tc>
                  <a:txBody>
                    <a:bodyPr vert="horz" wrap="square"/>
                    <a:lstStyle/>
                    <a:p>
                      <a:pPr marL="0" marR="0" algn="ctr">
                        <a:spcBef>
                          <a:spcPct val="0"/>
                        </a:spcBef>
                        <a:spcAft>
                          <a:spcPct val="0"/>
                        </a:spcAft>
                      </a:pPr>
                      <a:r>
                        <a:rPr lang="en-US" sz="1600" b="1">
                          <a:effectLst/>
                          <a:latin typeface="Cambria" panose="02040503050406030204" pitchFamily="18" charset="0"/>
                        </a:rPr>
                        <a:t>11</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Magnesium as Mg</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27.21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35.96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31.10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26.24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27.70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31.10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27.70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28.18</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9536">
                <a:tc>
                  <a:txBody>
                    <a:bodyPr vert="horz" wrap="square"/>
                    <a:lstStyle/>
                    <a:p>
                      <a:pPr marL="0" marR="0" algn="ctr">
                        <a:spcBef>
                          <a:spcPct val="0"/>
                        </a:spcBef>
                        <a:spcAft>
                          <a:spcPct val="0"/>
                        </a:spcAft>
                      </a:pPr>
                      <a:r>
                        <a:rPr lang="en-US" sz="1600" b="1">
                          <a:effectLst/>
                          <a:latin typeface="Cambria" panose="02040503050406030204" pitchFamily="18" charset="0"/>
                        </a:rPr>
                        <a:t>12</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Chloride as Cl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136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120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110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100</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9536">
                <a:tc>
                  <a:txBody>
                    <a:bodyPr vert="horz" wrap="square"/>
                    <a:lstStyle/>
                    <a:p>
                      <a:pPr marL="0" marR="0" algn="ctr">
                        <a:spcBef>
                          <a:spcPct val="0"/>
                        </a:spcBef>
                        <a:spcAft>
                          <a:spcPct val="0"/>
                        </a:spcAft>
                      </a:pPr>
                      <a:r>
                        <a:rPr lang="en-US" sz="1600" b="1">
                          <a:effectLst/>
                          <a:latin typeface="Cambria" panose="02040503050406030204" pitchFamily="18" charset="0"/>
                        </a:rPr>
                        <a:t>13</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Phosphate as PO</a:t>
                      </a:r>
                      <a:r>
                        <a:rPr lang="en-US" sz="1600" b="1" baseline="-25000">
                          <a:effectLst/>
                          <a:latin typeface="Cambria" panose="02040503050406030204" pitchFamily="18" charset="0"/>
                        </a:rPr>
                        <a:t>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0.47</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0.62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0.56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0.38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0.53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0.61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0.55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0.52</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9536">
                <a:tc>
                  <a:txBody>
                    <a:bodyPr vert="horz" wrap="square"/>
                    <a:lstStyle/>
                    <a:p>
                      <a:pPr marL="0" marR="0" algn="ctr">
                        <a:spcBef>
                          <a:spcPct val="0"/>
                        </a:spcBef>
                        <a:spcAft>
                          <a:spcPct val="0"/>
                        </a:spcAft>
                      </a:pPr>
                      <a:r>
                        <a:rPr lang="en-US" sz="1600" b="1">
                          <a:effectLst/>
                          <a:latin typeface="Cambria" panose="02040503050406030204" pitchFamily="18" charset="0"/>
                        </a:rPr>
                        <a:t>14</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Nitrate as NO</a:t>
                      </a:r>
                      <a:r>
                        <a:rPr lang="en-US" sz="1600" b="1" baseline="-25000">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8.6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8.8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8.6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8.4</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9536">
                <a:tc>
                  <a:txBody>
                    <a:bodyPr vert="horz" wrap="square"/>
                    <a:lstStyle/>
                    <a:p>
                      <a:pPr marL="0" marR="0" algn="ctr">
                        <a:spcBef>
                          <a:spcPct val="0"/>
                        </a:spcBef>
                        <a:spcAft>
                          <a:spcPct val="0"/>
                        </a:spcAft>
                      </a:pPr>
                      <a:r>
                        <a:rPr lang="en-US" sz="1600" b="1">
                          <a:effectLst/>
                          <a:latin typeface="Cambria" panose="02040503050406030204" pitchFamily="18" charset="0"/>
                        </a:rPr>
                        <a:t>15</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err="1">
                          <a:effectLst/>
                          <a:latin typeface="Cambria" panose="02040503050406030204" pitchFamily="18" charset="0"/>
                        </a:rPr>
                        <a:t>Sulphate as SO</a:t>
                      </a:r>
                      <a:r>
                        <a:rPr lang="en-US" sz="1600" b="1" baseline="-25000">
                          <a:effectLst/>
                          <a:latin typeface="Cambria" panose="02040503050406030204" pitchFamily="18" charset="0"/>
                        </a:rPr>
                        <a:t>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28</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9536">
                <a:tc>
                  <a:txBody>
                    <a:bodyPr vert="horz" wrap="square"/>
                    <a:lstStyle/>
                    <a:p>
                      <a:pPr marL="0" marR="0" algn="ctr">
                        <a:spcBef>
                          <a:spcPct val="0"/>
                        </a:spcBef>
                        <a:spcAft>
                          <a:spcPct val="0"/>
                        </a:spcAft>
                      </a:pPr>
                      <a:r>
                        <a:rPr lang="en-US" sz="1600" b="1">
                          <a:effectLst/>
                          <a:latin typeface="Cambria" panose="02040503050406030204" pitchFamily="18" charset="0"/>
                        </a:rPr>
                        <a:t>16</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Fluoride as F</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0.34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0.42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0.37</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0.39</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0.33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0.28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0.43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0.32</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98013">
                <a:tc>
                  <a:txBody>
                    <a:bodyPr vert="horz" wrap="square"/>
                    <a:lstStyle/>
                    <a:p>
                      <a:pPr marL="0" marR="0" algn="ctr">
                        <a:spcBef>
                          <a:spcPct val="0"/>
                        </a:spcBef>
                        <a:spcAft>
                          <a:spcPct val="0"/>
                        </a:spcAft>
                      </a:pPr>
                      <a:r>
                        <a:rPr lang="en-US" sz="1600" b="1">
                          <a:effectLst/>
                          <a:latin typeface="Cambria" panose="02040503050406030204" pitchFamily="18" charset="0"/>
                        </a:rPr>
                        <a:t>17</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Phenolic Compound</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&lt;0.001</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9536">
                <a:tc>
                  <a:txBody>
                    <a:bodyPr vert="horz" wrap="square"/>
                    <a:lstStyle/>
                    <a:p>
                      <a:pPr marL="0" marR="0" algn="ctr">
                        <a:spcBef>
                          <a:spcPct val="0"/>
                        </a:spcBef>
                        <a:spcAft>
                          <a:spcPct val="0"/>
                        </a:spcAft>
                      </a:pPr>
                      <a:r>
                        <a:rPr lang="en-US" sz="1600" b="1">
                          <a:effectLst/>
                          <a:latin typeface="Cambria" panose="02040503050406030204" pitchFamily="18" charset="0"/>
                        </a:rPr>
                        <a:t>18</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Copper as Cu</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0.0057</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0.0061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0.0054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98013">
                <a:tc>
                  <a:txBody>
                    <a:bodyPr vert="horz" wrap="square"/>
                    <a:lstStyle/>
                    <a:p>
                      <a:pPr marL="0" marR="0" algn="ctr">
                        <a:spcBef>
                          <a:spcPct val="0"/>
                        </a:spcBef>
                        <a:spcAft>
                          <a:spcPct val="0"/>
                        </a:spcAft>
                      </a:pPr>
                      <a:r>
                        <a:rPr lang="en-US" sz="1600" b="1">
                          <a:effectLst/>
                          <a:latin typeface="Cambria" panose="02040503050406030204" pitchFamily="18" charset="0"/>
                        </a:rPr>
                        <a:t>19</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Mercury as Hg</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&lt;0.0005</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29536">
                <a:tc>
                  <a:txBody>
                    <a:bodyPr vert="horz" wrap="square"/>
                    <a:lstStyle/>
                    <a:p>
                      <a:pPr marL="0" marR="0" algn="ctr">
                        <a:spcBef>
                          <a:spcPct val="0"/>
                        </a:spcBef>
                        <a:spcAft>
                          <a:spcPct val="0"/>
                        </a:spcAft>
                      </a:pPr>
                      <a:r>
                        <a:rPr lang="en-US" sz="1600" b="1">
                          <a:effectLst/>
                          <a:latin typeface="Cambria" panose="02040503050406030204" pitchFamily="18" charset="0"/>
                        </a:rPr>
                        <a:t>20</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spcBef>
                          <a:spcPct val="0"/>
                        </a:spcBef>
                        <a:spcAft>
                          <a:spcPct val="0"/>
                        </a:spcAft>
                      </a:pPr>
                      <a:r>
                        <a:rPr lang="en-US" sz="1600" b="1">
                          <a:effectLst/>
                          <a:latin typeface="Cambria" panose="02040503050406030204" pitchFamily="18" charset="0"/>
                        </a:rPr>
                        <a:t>Cadmium as Cd</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&lt;0.002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&lt;0.002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&lt;0.002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&lt;0.002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0.0025</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&lt;0.002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&lt;0.002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0.0029</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622706081"/>
      </p:ext>
    </p:extLst>
  </p:cSld>
  <p:clrMapOvr>
    <a:masterClrMapping/>
  </p:clrMapOvr>
  <p:transition/>
  <p:timing/>
</p:sld>
</file>

<file path=ppt/slides/slide7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3" name="Rectangle 2"/>
          <p:cNvSpPr/>
          <p:nvPr/>
        </p:nvSpPr>
        <p:spPr>
          <a:xfrm>
            <a:off x="0" y="432591"/>
            <a:ext cx="12191999" cy="707886"/>
          </a:xfrm>
          <a:prstGeom prst="rect">
            <a:avLst/>
          </a:prstGeom>
        </p:spPr>
        <p:txBody>
          <a:bodyPr wrap="square">
            <a:spAutoFit/>
          </a:bodyPr>
          <a:lstStyle/>
          <a:p>
            <a:r>
              <a:rPr lang="en-US" sz="2000" b="1" u="sng" smtClean="0">
                <a:latin typeface="Cambria" panose="02040503050406030204" pitchFamily="18" charset="0"/>
              </a:rPr>
              <a:t>BASELINE DATA OF GROUND WATER QUALITY (CONT.) :</a:t>
            </a:r>
          </a:p>
          <a:p>
            <a:endParaRPr lang="en-US" sz="2000" b="1">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50384801"/>
              </p:ext>
            </p:extLst>
          </p:nvPr>
        </p:nvGraphicFramePr>
        <p:xfrm>
          <a:off x="142872" y="867989"/>
          <a:ext cx="11872917" cy="4839557"/>
        </p:xfrm>
        <a:graphic>
          <a:graphicData uri="http://schemas.openxmlformats.org/drawingml/2006/table">
            <a:tbl>
              <a:tblPr firstRow="1" firstCol="1" bandRow="1">
                <a:tableStyleId>{5C22544A-7EE6-4342-B048-85BDC9FD1C3A}</a:tableStyleId>
              </a:tblPr>
              <a:tblGrid>
                <a:gridCol w="801130"/>
                <a:gridCol w="1742048"/>
                <a:gridCol w="1514475"/>
                <a:gridCol w="868898"/>
                <a:gridCol w="970259"/>
                <a:gridCol w="996960"/>
                <a:gridCol w="983204"/>
                <a:gridCol w="1095582"/>
                <a:gridCol w="932330"/>
                <a:gridCol w="753595"/>
                <a:gridCol w="1214436"/>
              </a:tblGrid>
              <a:tr h="575050">
                <a:tc>
                  <a:txBody>
                    <a:bodyPr vert="horz" wrap="square"/>
                    <a:lstStyle/>
                    <a:p>
                      <a:pPr marL="0" marR="0" algn="ctr">
                        <a:spcBef>
                          <a:spcPct val="0"/>
                        </a:spcBef>
                        <a:spcAft>
                          <a:spcPct val="0"/>
                        </a:spcAft>
                      </a:pPr>
                      <a:r>
                        <a:rPr lang="en-US" sz="1600" b="1">
                          <a:effectLst/>
                          <a:latin typeface="Cambria" panose="02040503050406030204" pitchFamily="18" charset="0"/>
                        </a:rPr>
                        <a:t>S. No.</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Parameters</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Units of Measurements</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Project Site</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Khalna</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Malia West</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Mankur</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smtClean="0">
                          <a:effectLst/>
                          <a:latin typeface="Cambria" panose="02040503050406030204" pitchFamily="18" charset="0"/>
                        </a:rPr>
                        <a:t>Kalyanpur</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Bainan</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Udang</a:t>
                      </a:r>
                      <a:endParaRPr lang="en-US" sz="1600" b="1">
                        <a:effectLst/>
                        <a:latin typeface="Cambria" panose="02040503050406030204" pitchFamily="18" charset="0"/>
                        <a:ea typeface="Times New Roman" panose="02020603050405020304" pitchFamily="18" charset="0"/>
                      </a:endParaRPr>
                    </a:p>
                  </a:txBody>
                  <a:tcPr marL="33562" marR="33562"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Bangalipur</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71500">
                <a:tc>
                  <a:txBody>
                    <a:bodyPr vert="horz" wrap="square"/>
                    <a:lstStyle/>
                    <a:p>
                      <a:pPr marL="0" marR="0" algn="ctr">
                        <a:spcBef>
                          <a:spcPct val="0"/>
                        </a:spcBef>
                        <a:spcAft>
                          <a:spcPct val="0"/>
                        </a:spcAft>
                      </a:pPr>
                      <a:r>
                        <a:rPr lang="en-US" sz="1600" b="1">
                          <a:effectLst/>
                          <a:latin typeface="Cambria" panose="02040503050406030204" pitchFamily="18" charset="0"/>
                        </a:rPr>
                        <a:t>21</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Total Arsenic as As</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0.0052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0.0057</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0.0055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585788">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Lead as Pb</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0.0067</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0.0059</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0.0062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0.0055</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542925">
                <a:tc>
                  <a:txBody>
                    <a:bodyPr vert="horz" wrap="square"/>
                    <a:lstStyle/>
                    <a:p>
                      <a:pPr marL="0" marR="0" algn="ctr">
                        <a:spcBef>
                          <a:spcPct val="0"/>
                        </a:spcBef>
                        <a:spcAft>
                          <a:spcPct val="0"/>
                        </a:spcAft>
                      </a:pPr>
                      <a:r>
                        <a:rPr lang="en-US" sz="1600" b="1">
                          <a:effectLst/>
                          <a:latin typeface="Cambria" panose="02040503050406030204" pitchFamily="18" charset="0"/>
                        </a:rPr>
                        <a:t>23</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Total Chromium as Cr</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0.0051</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0.0064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&lt;0.005</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542925">
                <a:tc>
                  <a:txBody>
                    <a:bodyPr vert="horz" wrap="square"/>
                    <a:lstStyle/>
                    <a:p>
                      <a:pPr marL="0" marR="0" algn="ctr">
                        <a:spcBef>
                          <a:spcPct val="0"/>
                        </a:spcBef>
                        <a:spcAft>
                          <a:spcPct val="0"/>
                        </a:spcAft>
                      </a:pPr>
                      <a:r>
                        <a:rPr lang="en-US" sz="1600" b="1">
                          <a:effectLst/>
                          <a:latin typeface="Cambria" panose="02040503050406030204" pitchFamily="18" charset="0"/>
                        </a:rPr>
                        <a:t>24</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Iron as Fe</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0.026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0.037</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&lt;0.02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0.045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0.038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0.052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0.029</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514350">
                <a:tc>
                  <a:txBody>
                    <a:bodyPr vert="horz" wrap="square"/>
                    <a:lstStyle/>
                    <a:p>
                      <a:pPr marL="0" marR="0" algn="ctr">
                        <a:spcBef>
                          <a:spcPct val="0"/>
                        </a:spcBef>
                        <a:spcAft>
                          <a:spcPct val="0"/>
                        </a:spcAft>
                      </a:pPr>
                      <a:r>
                        <a:rPr lang="en-US" sz="1600" b="1">
                          <a:effectLst/>
                          <a:latin typeface="Cambria" panose="02040503050406030204" pitchFamily="18" charset="0"/>
                        </a:rPr>
                        <a:t>25</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Sodium as Na</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20</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26</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28</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85775">
                <a:tc>
                  <a:txBody>
                    <a:bodyPr vert="horz" wrap="square"/>
                    <a:lstStyle/>
                    <a:p>
                      <a:pPr marL="0" marR="0" algn="ctr">
                        <a:spcBef>
                          <a:spcPct val="0"/>
                        </a:spcBef>
                        <a:spcAft>
                          <a:spcPct val="0"/>
                        </a:spcAft>
                      </a:pPr>
                      <a:r>
                        <a:rPr lang="en-US" sz="1600" b="1">
                          <a:effectLst/>
                          <a:latin typeface="Cambria" panose="02040503050406030204" pitchFamily="18" charset="0"/>
                        </a:rPr>
                        <a:t>26</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Potassium as K</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4</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5</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542925">
                <a:tc>
                  <a:txBody>
                    <a:bodyPr vert="horz" wrap="square"/>
                    <a:lstStyle/>
                    <a:p>
                      <a:pPr marL="0" marR="0" algn="ctr">
                        <a:spcBef>
                          <a:spcPct val="0"/>
                        </a:spcBef>
                        <a:spcAft>
                          <a:spcPct val="0"/>
                        </a:spcAft>
                      </a:pPr>
                      <a:r>
                        <a:rPr lang="en-US" sz="1600" b="1">
                          <a:effectLst/>
                          <a:latin typeface="Cambria" panose="02040503050406030204" pitchFamily="18" charset="0"/>
                        </a:rPr>
                        <a:t>30</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Total Coliform</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MPN/100ml</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tcPr>
                </a:tc>
              </a:tr>
              <a:tr h="478319">
                <a:tc>
                  <a:txBody>
                    <a:bodyPr vert="horz" wrap="square"/>
                    <a:lstStyle/>
                    <a:p>
                      <a:pPr marL="0" marR="0" algn="ctr">
                        <a:spcBef>
                          <a:spcPct val="0"/>
                        </a:spcBef>
                        <a:spcAft>
                          <a:spcPct val="0"/>
                        </a:spcAft>
                      </a:pPr>
                      <a:r>
                        <a:rPr lang="en-US" sz="1600" b="1">
                          <a:effectLst/>
                          <a:latin typeface="Cambria" panose="02040503050406030204" pitchFamily="18" charset="0"/>
                        </a:rPr>
                        <a:t>31</a:t>
                      </a:r>
                      <a:endParaRPr lang="en-US" sz="1600" b="1">
                        <a:effectLst/>
                        <a:latin typeface="Cambria" panose="02040503050406030204" pitchFamily="18" charset="0"/>
                        <a:ea typeface="Times New Roman" panose="02020603050405020304" pitchFamily="18" charset="0"/>
                      </a:endParaRPr>
                    </a:p>
                  </a:txBody>
                  <a:tcPr marL="33562" marR="3356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spcBef>
                          <a:spcPct val="0"/>
                        </a:spcBef>
                        <a:spcAft>
                          <a:spcPct val="0"/>
                        </a:spcAft>
                      </a:pPr>
                      <a:r>
                        <a:rPr lang="en-US" sz="1600" b="1">
                          <a:effectLst/>
                          <a:latin typeface="Cambria" panose="02040503050406030204" pitchFamily="18" charset="0"/>
                        </a:rPr>
                        <a:t>Faecal Coliform</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MPN/100ml</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&lt;2</a:t>
                      </a:r>
                      <a:endParaRPr lang="en-US" sz="1600" b="1">
                        <a:effectLst/>
                        <a:latin typeface="Cambria" panose="02040503050406030204" pitchFamily="18" charset="0"/>
                        <a:ea typeface="Times New Roman" panose="02020603050405020304" pitchFamily="18" charset="0"/>
                      </a:endParaRPr>
                    </a:p>
                  </a:txBody>
                  <a:tcPr marL="33562" marR="3356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927444543"/>
      </p:ext>
    </p:extLst>
  </p:cSld>
  <p:clrMapOvr>
    <a:masterClrMapping/>
  </p:clrMapOvr>
  <p:transition/>
  <p:timing/>
</p:sld>
</file>

<file path=ppt/slides/slide7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0" y="432591"/>
            <a:ext cx="12191999" cy="1231106"/>
          </a:xfrm>
          <a:prstGeom prst="rect">
            <a:avLst/>
          </a:prstGeom>
        </p:spPr>
        <p:txBody>
          <a:bodyPr wrap="square">
            <a:spAutoFit/>
          </a:bodyPr>
          <a:lstStyle/>
          <a:p>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ToR-6(VII):Noise levels monitoring at 8 locations within the study area</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smtClean="0">
                <a:solidFill>
                  <a:schemeClr val="accent5">
                    <a:lumMod val="75000"/>
                  </a:schemeClr>
                </a:solidFill>
                <a:latin typeface="Cambria" panose="02040503050406030204" pitchFamily="18" charset="0"/>
              </a:rPr>
              <a:t>Compliance</a:t>
            </a:r>
            <a:r>
              <a:rPr lang="en-US" b="1" smtClean="0">
                <a:latin typeface="Cambria" panose="02040503050406030204" pitchFamily="18" charset="0"/>
              </a:rPr>
              <a:t>: Details </a:t>
            </a:r>
            <a:r>
              <a:rPr lang="en-US" b="1">
                <a:latin typeface="Cambria" panose="02040503050406030204" pitchFamily="18" charset="0"/>
              </a:rPr>
              <a:t>of </a:t>
            </a:r>
            <a:r>
              <a:rPr lang="en-US" b="1" smtClean="0">
                <a:latin typeface="Cambria" panose="02040503050406030204" pitchFamily="18" charset="0"/>
              </a:rPr>
              <a:t>Noise Monitoring Location </a:t>
            </a:r>
            <a:r>
              <a:rPr lang="en-US" b="1">
                <a:latin typeface="Cambria" panose="02040503050406030204" pitchFamily="18" charset="0"/>
              </a:rPr>
              <a:t>is given in Slide no. </a:t>
            </a:r>
            <a:r>
              <a:rPr lang="en-US" b="1" smtClean="0">
                <a:latin typeface="Cambria" panose="02040503050406030204" pitchFamily="18" charset="0"/>
              </a:rPr>
              <a:t>15 </a:t>
            </a:r>
            <a:r>
              <a:rPr lang="en-US" b="1">
                <a:latin typeface="Cambria" panose="02040503050406030204" pitchFamily="18" charset="0"/>
              </a:rPr>
              <a:t>and</a:t>
            </a:r>
          </a:p>
          <a:p>
            <a:pPr marL="1371600"/>
            <a:r>
              <a:rPr lang="en-US" b="1">
                <a:latin typeface="Cambria" panose="02040503050406030204" pitchFamily="18" charset="0"/>
              </a:rPr>
              <a:t>Noise Monitoring Location </a:t>
            </a:r>
            <a:r>
              <a:rPr lang="en-US" b="1" smtClean="0">
                <a:latin typeface="Cambria" panose="02040503050406030204" pitchFamily="18" charset="0"/>
              </a:rPr>
              <a:t>Map </a:t>
            </a:r>
            <a:r>
              <a:rPr lang="en-US" b="1">
                <a:latin typeface="Cambria" panose="02040503050406030204" pitchFamily="18" charset="0"/>
              </a:rPr>
              <a:t>is given in Slide no. </a:t>
            </a:r>
            <a:r>
              <a:rPr lang="en-US" b="1" smtClean="0">
                <a:latin typeface="Cambria" panose="02040503050406030204" pitchFamily="18" charset="0"/>
              </a:rPr>
              <a:t>14</a:t>
            </a:r>
            <a:endParaRPr lang="en-US" b="1">
              <a:latin typeface="Cambria" panose="02040503050406030204" pitchFamily="18" charset="0"/>
            </a:endParaRPr>
          </a:p>
          <a:p>
            <a:r>
              <a:rPr lang="en-US" sz="2000" b="1" u="sng">
                <a:latin typeface="Cambria" panose="02040503050406030204" pitchFamily="18" charset="0"/>
              </a:rPr>
              <a:t>BASELINE DATA OF </a:t>
            </a:r>
            <a:r>
              <a:rPr lang="en-US" sz="2000" b="1" u="sng" smtClean="0">
                <a:latin typeface="Cambria" panose="02040503050406030204" pitchFamily="18" charset="0"/>
              </a:rPr>
              <a:t>NOISE QUALITY MONITORING</a:t>
            </a:r>
            <a:r>
              <a:rPr lang="en-US" b="1" u="sng" smtClean="0">
                <a:latin typeface="Cambria" panose="02040503050406030204" pitchFamily="18" charset="0"/>
              </a:rPr>
              <a:t>:</a:t>
            </a:r>
            <a:endParaRPr lang="en-US" b="1" u="sng">
              <a:latin typeface="Cambria" panose="02040503050406030204" pitchFamily="18" charset="0"/>
            </a:endParaRPr>
          </a:p>
        </p:txBody>
      </p:sp>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64269642"/>
              </p:ext>
            </p:extLst>
          </p:nvPr>
        </p:nvGraphicFramePr>
        <p:xfrm>
          <a:off x="142874" y="1760534"/>
          <a:ext cx="11572876" cy="4912197"/>
        </p:xfrm>
        <a:graphic>
          <a:graphicData uri="http://schemas.openxmlformats.org/drawingml/2006/table">
            <a:tbl>
              <a:tblPr firstRow="1" firstCol="1" bandRow="1">
                <a:tableStyleId>{5C22544A-7EE6-4342-B048-85BDC9FD1C3A}</a:tableStyleId>
              </a:tblPr>
              <a:tblGrid>
                <a:gridCol w="1410977"/>
                <a:gridCol w="1579703"/>
                <a:gridCol w="1653522"/>
                <a:gridCol w="1410977"/>
                <a:gridCol w="1474249"/>
                <a:gridCol w="1474249"/>
                <a:gridCol w="1259124"/>
                <a:gridCol w="1310075"/>
              </a:tblGrid>
              <a:tr h="696916">
                <a:tc rowSpan="2">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 </a:t>
                      </a:r>
                    </a:p>
                    <a:p>
                      <a:pPr marL="0" marR="0" algn="ctr">
                        <a:lnSpc>
                          <a:spcPct val="115000"/>
                        </a:lnSpc>
                        <a:spcBef>
                          <a:spcPct val="0"/>
                        </a:spcBef>
                        <a:spcAft>
                          <a:spcPct val="0"/>
                        </a:spcAft>
                      </a:pPr>
                      <a:r>
                        <a:rPr lang="en-US" sz="1600" b="1">
                          <a:effectLst/>
                          <a:latin typeface="Cambria" panose="02040503050406030204" pitchFamily="18" charset="0"/>
                        </a:rPr>
                        <a:t>S. No.</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Noise</a:t>
                      </a:r>
                    </a:p>
                    <a:p>
                      <a:pPr marL="0" marR="0" algn="ctr">
                        <a:lnSpc>
                          <a:spcPct val="115000"/>
                        </a:lnSpc>
                        <a:spcBef>
                          <a:spcPct val="0"/>
                        </a:spcBef>
                        <a:spcAft>
                          <a:spcPct val="0"/>
                        </a:spcAft>
                      </a:pPr>
                      <a:r>
                        <a:rPr lang="en-US" sz="1600" b="1">
                          <a:effectLst/>
                          <a:latin typeface="Cambria" panose="02040503050406030204" pitchFamily="18" charset="0"/>
                        </a:rPr>
                        <a:t>Location</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vert="horz" wrap="square"/>
                    <a:lstStyle/>
                    <a:p>
                      <a:pPr marL="0" marR="0" algn="ctr">
                        <a:lnSpc>
                          <a:spcPct val="115000"/>
                        </a:lnSpc>
                        <a:spcBef>
                          <a:spcPct val="0"/>
                        </a:spcBef>
                        <a:spcAft>
                          <a:spcPct val="0"/>
                        </a:spcAft>
                      </a:pPr>
                      <a:r>
                        <a:rPr lang="en-US" sz="1600" b="1" smtClean="0">
                          <a:effectLst/>
                          <a:latin typeface="Cambria" panose="02040503050406030204" pitchFamily="18" charset="0"/>
                        </a:rPr>
                        <a:t>DOS</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Standards of Noise Level</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c hMerge="1">
                  <a:txBody>
                    <a:bodyPr vert="horz" wrap="square"/>
                    <a:lstStyle/>
                    <a:p>
                      <a:endParaRPr lang="en-US"/>
                    </a:p>
                  </a:txBody>
                  <a:tcPr/>
                </a:tc>
                <a:tc gridSpan="2">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Noise Level db(A)</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r>
              <a:tr h="657225">
                <a:tc vMerge="1">
                  <a:txBody>
                    <a:bodyPr vert="horz" wrap="square"/>
                    <a:lstStyle/>
                    <a:p>
                      <a:endParaRPr lang="en-US"/>
                    </a:p>
                  </a:txBody>
                  <a:tcPr/>
                </a:tc>
                <a:tc vMerge="1">
                  <a:txBody>
                    <a:bodyPr vert="horz" wrap="square"/>
                    <a:lstStyle/>
                    <a:p>
                      <a:endParaRPr lang="en-US"/>
                    </a:p>
                  </a:txBody>
                  <a:tcPr/>
                </a:tc>
                <a:tc v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b="1">
                          <a:solidFill>
                            <a:schemeClr val="bg1"/>
                          </a:solidFill>
                          <a:effectLst/>
                          <a:latin typeface="Cambria" panose="02040503050406030204" pitchFamily="18" charset="0"/>
                        </a:rPr>
                        <a:t>Category of Area</a:t>
                      </a:r>
                      <a:endParaRPr lang="en-US" sz="1600" b="1">
                        <a:solidFill>
                          <a:schemeClr val="bg1"/>
                        </a:solidFill>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marL="0" marR="0" algn="ctr">
                        <a:lnSpc>
                          <a:spcPct val="115000"/>
                        </a:lnSpc>
                        <a:spcBef>
                          <a:spcPct val="0"/>
                        </a:spcBef>
                        <a:spcAft>
                          <a:spcPct val="0"/>
                        </a:spcAft>
                      </a:pPr>
                      <a:r>
                        <a:rPr lang="en-US" sz="1600" b="1">
                          <a:solidFill>
                            <a:schemeClr val="bg1"/>
                          </a:solidFill>
                          <a:effectLst/>
                          <a:latin typeface="Cambria" panose="02040503050406030204" pitchFamily="18" charset="0"/>
                        </a:rPr>
                        <a:t>Day dB (A)</a:t>
                      </a:r>
                      <a:endParaRPr lang="en-US" sz="1600" b="1">
                        <a:solidFill>
                          <a:schemeClr val="bg1"/>
                        </a:solidFill>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marL="0" marR="0" algn="ctr">
                        <a:lnSpc>
                          <a:spcPct val="115000"/>
                        </a:lnSpc>
                        <a:spcBef>
                          <a:spcPct val="0"/>
                        </a:spcBef>
                        <a:spcAft>
                          <a:spcPct val="0"/>
                        </a:spcAft>
                      </a:pPr>
                      <a:r>
                        <a:rPr lang="en-US" sz="1600" b="1">
                          <a:solidFill>
                            <a:schemeClr val="bg1"/>
                          </a:solidFill>
                          <a:effectLst/>
                          <a:latin typeface="Cambria" panose="02040503050406030204" pitchFamily="18" charset="0"/>
                        </a:rPr>
                        <a:t>Night dB (A)</a:t>
                      </a:r>
                      <a:endParaRPr lang="en-US" sz="1600" b="1">
                        <a:solidFill>
                          <a:schemeClr val="bg1"/>
                        </a:solidFill>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marL="0" marR="0" algn="ctr">
                        <a:lnSpc>
                          <a:spcPct val="115000"/>
                        </a:lnSpc>
                        <a:spcBef>
                          <a:spcPct val="0"/>
                        </a:spcBef>
                        <a:spcAft>
                          <a:spcPct val="0"/>
                        </a:spcAft>
                      </a:pPr>
                      <a:r>
                        <a:rPr lang="en-US" sz="1600" b="1">
                          <a:solidFill>
                            <a:schemeClr val="bg1"/>
                          </a:solidFill>
                          <a:effectLst/>
                          <a:latin typeface="Cambria" panose="02040503050406030204" pitchFamily="18" charset="0"/>
                        </a:rPr>
                        <a:t>Day (Ld)</a:t>
                      </a:r>
                      <a:endParaRPr lang="en-US" sz="1600" b="1">
                        <a:solidFill>
                          <a:schemeClr val="bg1"/>
                        </a:solidFill>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vert="horz" wrap="square"/>
                    <a:lstStyle/>
                    <a:p>
                      <a:pPr marL="0" marR="0" algn="ctr">
                        <a:lnSpc>
                          <a:spcPct val="115000"/>
                        </a:lnSpc>
                        <a:spcBef>
                          <a:spcPct val="0"/>
                        </a:spcBef>
                        <a:spcAft>
                          <a:spcPct val="0"/>
                        </a:spcAft>
                      </a:pPr>
                      <a:r>
                        <a:rPr lang="en-US" sz="1600" b="1">
                          <a:solidFill>
                            <a:schemeClr val="bg1"/>
                          </a:solidFill>
                          <a:effectLst/>
                          <a:latin typeface="Cambria" panose="02040503050406030204" pitchFamily="18" charset="0"/>
                        </a:rPr>
                        <a:t>Night (Ln)</a:t>
                      </a:r>
                      <a:endParaRPr lang="en-US" sz="1600" b="1">
                        <a:solidFill>
                          <a:schemeClr val="bg1"/>
                        </a:solidFill>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44757">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1</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Project Site</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01.02.2024</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Industrial</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75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70</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62.3</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48.6</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757">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2</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Khalna</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04.02.2024</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Residential</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55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42.5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39.7</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757">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err="1">
                          <a:effectLst/>
                          <a:latin typeface="Cambria" panose="02040503050406030204" pitchFamily="18" charset="0"/>
                        </a:rPr>
                        <a:t>Malia West</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08.02.2024</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Residential</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55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50.4</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46.5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757">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Mankur</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02.02.2024</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Residential</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55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52.3</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41.8</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757">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Kalyanpur</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05.02.2024</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Residential</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55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46.7</a:t>
                      </a:r>
                      <a:endParaRPr lang="en-US" sz="1600" b="1">
                        <a:effectLst/>
                        <a:latin typeface="Cambria" panose="02040503050406030204" pitchFamily="18" charset="0"/>
                        <a:ea typeface="Times New Roman" panose="02020603050405020304" pitchFamily="18" charset="0"/>
                      </a:endParaRPr>
                    </a:p>
                  </a:txBody>
                  <a:tcPr marL="36088" marR="36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38.2</a:t>
                      </a:r>
                      <a:endParaRPr lang="en-US" sz="1600" b="1">
                        <a:effectLst/>
                        <a:latin typeface="Cambria" panose="02040503050406030204" pitchFamily="18" charset="0"/>
                        <a:ea typeface="Times New Roman" panose="02020603050405020304" pitchFamily="18" charset="0"/>
                      </a:endParaRPr>
                    </a:p>
                  </a:txBody>
                  <a:tcPr marL="36088" marR="36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757">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6</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Bainan</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09.02.2024</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Residential</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55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52.8</a:t>
                      </a:r>
                      <a:endParaRPr lang="en-US" sz="1600" b="1">
                        <a:effectLst/>
                        <a:latin typeface="Cambria" panose="02040503050406030204" pitchFamily="18" charset="0"/>
                        <a:ea typeface="Times New Roman" panose="02020603050405020304" pitchFamily="18" charset="0"/>
                      </a:endParaRPr>
                    </a:p>
                  </a:txBody>
                  <a:tcPr marL="36088" marR="36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42.6</a:t>
                      </a:r>
                      <a:endParaRPr lang="en-US" sz="1600" b="1">
                        <a:effectLst/>
                        <a:latin typeface="Cambria" panose="02040503050406030204" pitchFamily="18" charset="0"/>
                        <a:ea typeface="Times New Roman" panose="02020603050405020304" pitchFamily="18" charset="0"/>
                      </a:endParaRPr>
                    </a:p>
                  </a:txBody>
                  <a:tcPr marL="36088" marR="36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757">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7</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Udang</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03.02.2024</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Residential</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55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46.2</a:t>
                      </a:r>
                      <a:endParaRPr lang="en-US" sz="1600" b="1">
                        <a:effectLst/>
                        <a:latin typeface="Cambria" panose="02040503050406030204" pitchFamily="18" charset="0"/>
                        <a:ea typeface="Times New Roman" panose="02020603050405020304" pitchFamily="18" charset="0"/>
                      </a:endParaRPr>
                    </a:p>
                  </a:txBody>
                  <a:tcPr marL="36088" marR="36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39.2</a:t>
                      </a:r>
                      <a:endParaRPr lang="en-US" sz="1600" b="1">
                        <a:effectLst/>
                        <a:latin typeface="Cambria" panose="02040503050406030204" pitchFamily="18" charset="0"/>
                        <a:ea typeface="Times New Roman" panose="02020603050405020304" pitchFamily="18" charset="0"/>
                      </a:endParaRPr>
                    </a:p>
                  </a:txBody>
                  <a:tcPr marL="36088" marR="36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757">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8</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Bangalipur</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06.02.2024</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Residential</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55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45</a:t>
                      </a:r>
                      <a:endParaRPr lang="en-US" sz="1600" b="1">
                        <a:effectLst/>
                        <a:latin typeface="Cambria" panose="02040503050406030204" pitchFamily="18" charset="0"/>
                        <a:ea typeface="Times New Roman" panose="02020603050405020304" pitchFamily="18" charset="0"/>
                      </a:endParaRPr>
                    </a:p>
                  </a:txBody>
                  <a:tcPr marL="36088" marR="360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44.5</a:t>
                      </a:r>
                      <a:endParaRPr lang="en-US" sz="1600" b="1">
                        <a:effectLst/>
                        <a:latin typeface="Cambria" panose="02040503050406030204" pitchFamily="18" charset="0"/>
                        <a:ea typeface="Times New Roman" panose="02020603050405020304" pitchFamily="18" charset="0"/>
                      </a:endParaRPr>
                    </a:p>
                  </a:txBody>
                  <a:tcPr marL="36088" marR="36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38.1</a:t>
                      </a:r>
                      <a:endParaRPr lang="en-US" sz="1600" b="1">
                        <a:effectLst/>
                        <a:latin typeface="Cambria" panose="02040503050406030204" pitchFamily="18" charset="0"/>
                        <a:ea typeface="Times New Roman" panose="02020603050405020304" pitchFamily="18" charset="0"/>
                      </a:endParaRPr>
                    </a:p>
                  </a:txBody>
                  <a:tcPr marL="36088" marR="36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002927588"/>
      </p:ext>
    </p:extLst>
  </p:cSld>
  <p:clrMapOvr>
    <a:masterClrMapping/>
  </p:clrMapOvr>
  <p:transition/>
  <p:timing/>
</p:sld>
</file>

<file path=ppt/slides/slide7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0" y="432591"/>
            <a:ext cx="12191999" cy="1815882"/>
          </a:xfrm>
          <a:prstGeom prst="rect">
            <a:avLst/>
          </a:prstGeom>
        </p:spPr>
        <p:txBody>
          <a:bodyPr wrap="square">
            <a:spAutoFit/>
          </a:bodyPr>
          <a:lstStyle/>
          <a:p>
            <a:r>
              <a:rPr lang="en-US" sz="16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ToR-6(VII):Soil Characteristic as per CPCB guidelines</a:t>
            </a:r>
            <a:r>
              <a:rPr lang="en-US" sz="16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sz="1600" b="1" smtClean="0">
                <a:solidFill>
                  <a:schemeClr val="accent5">
                    <a:lumMod val="75000"/>
                  </a:schemeClr>
                </a:solidFill>
                <a:latin typeface="Cambria" panose="02040503050406030204" pitchFamily="18" charset="0"/>
              </a:rPr>
              <a:t>Compliance</a:t>
            </a:r>
            <a:r>
              <a:rPr lang="en-US" sz="1600" b="1">
                <a:solidFill>
                  <a:schemeClr val="accent5">
                    <a:lumMod val="75000"/>
                  </a:schemeClr>
                </a:solidFill>
                <a:latin typeface="Cambria" panose="02040503050406030204" pitchFamily="18" charset="0"/>
              </a:rPr>
              <a:t>: </a:t>
            </a:r>
            <a:r>
              <a:rPr lang="en-US" sz="1600">
                <a:latin typeface="Cambria" panose="02040503050406030204" pitchFamily="18" charset="0"/>
              </a:rPr>
              <a:t>For studying the soil types and soil characteristics, 8 sampling locations were selected to assess the existing soil conditions representing various land use conditions and geological features and soil quality monitoring results. </a:t>
            </a:r>
            <a:r>
              <a:rPr lang="en-US" sz="1600" smtClean="0">
                <a:latin typeface="Cambria" panose="02040503050406030204" pitchFamily="18" charset="0"/>
              </a:rPr>
              <a:t>Soil </a:t>
            </a:r>
            <a:r>
              <a:rPr lang="en-US" sz="1600">
                <a:latin typeface="Cambria" panose="02040503050406030204" pitchFamily="18" charset="0"/>
              </a:rPr>
              <a:t>samples collected from the 8 locations during February </a:t>
            </a:r>
            <a:r>
              <a:rPr lang="en-US" sz="1600" smtClean="0">
                <a:latin typeface="Cambria" panose="02040503050406030204" pitchFamily="18" charset="0"/>
              </a:rPr>
              <a:t>2024</a:t>
            </a:r>
            <a:r>
              <a:rPr lang="en-US" sz="1600" b="1" smtClean="0">
                <a:latin typeface="Cambria" panose="02040503050406030204" pitchFamily="18" charset="0"/>
              </a:rPr>
              <a:t>.</a:t>
            </a:r>
          </a:p>
          <a:p>
            <a:r>
              <a:rPr lang="en-US" sz="1600" b="1" smtClean="0">
                <a:latin typeface="Cambria" panose="02040503050406030204" pitchFamily="18" charset="0"/>
              </a:rPr>
              <a:t>Details of Soil Sampling Location is given in Slide no. 20 and</a:t>
            </a:r>
          </a:p>
          <a:p>
            <a:r>
              <a:rPr lang="en-US" sz="1600" b="1" smtClean="0">
                <a:latin typeface="Cambria" panose="02040503050406030204" pitchFamily="18" charset="0"/>
              </a:rPr>
              <a:t>Soil </a:t>
            </a:r>
            <a:r>
              <a:rPr lang="en-US" sz="1600" b="1">
                <a:latin typeface="Cambria" panose="02040503050406030204" pitchFamily="18" charset="0"/>
              </a:rPr>
              <a:t>Sampling </a:t>
            </a:r>
            <a:r>
              <a:rPr lang="en-US" sz="1600" b="1" smtClean="0">
                <a:latin typeface="Cambria" panose="02040503050406030204" pitchFamily="18" charset="0"/>
              </a:rPr>
              <a:t>Location Map </a:t>
            </a:r>
            <a:r>
              <a:rPr lang="en-US" sz="1600" b="1">
                <a:latin typeface="Cambria" panose="02040503050406030204" pitchFamily="18" charset="0"/>
              </a:rPr>
              <a:t>is given in Slide no. </a:t>
            </a:r>
            <a:r>
              <a:rPr lang="en-US" sz="1600" b="1" smtClean="0">
                <a:latin typeface="Cambria" panose="02040503050406030204" pitchFamily="18" charset="0"/>
              </a:rPr>
              <a:t>19</a:t>
            </a:r>
            <a:endParaRPr lang="en-US" sz="1600" b="1">
              <a:latin typeface="Cambria" panose="02040503050406030204" pitchFamily="18" charset="0"/>
            </a:endParaRPr>
          </a:p>
          <a:p>
            <a:r>
              <a:rPr lang="en-US" sz="1600" b="1" u="sng">
                <a:latin typeface="Cambria" panose="02040503050406030204" pitchFamily="18" charset="0"/>
              </a:rPr>
              <a:t>BASELINE DATA OF </a:t>
            </a:r>
            <a:r>
              <a:rPr lang="en-US" sz="1600" b="1" u="sng" smtClean="0">
                <a:latin typeface="Cambria" panose="02040503050406030204" pitchFamily="18" charset="0"/>
              </a:rPr>
              <a:t>SOIL SAMPLING RESULTS :</a:t>
            </a:r>
            <a:endParaRPr lang="en-US" sz="1600" b="1" u="sng">
              <a:latin typeface="Cambria" panose="02040503050406030204" pitchFamily="18" charset="0"/>
            </a:endParaRPr>
          </a:p>
        </p:txBody>
      </p:sp>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04136970"/>
              </p:ext>
            </p:extLst>
          </p:nvPr>
        </p:nvGraphicFramePr>
        <p:xfrm>
          <a:off x="100782" y="2248473"/>
          <a:ext cx="11672118" cy="4407408"/>
        </p:xfrm>
        <a:graphic>
          <a:graphicData uri="http://schemas.openxmlformats.org/drawingml/2006/table">
            <a:tbl>
              <a:tblPr firstRow="1" firstCol="1" bandRow="1">
                <a:tableStyleId>{5C22544A-7EE6-4342-B048-85BDC9FD1C3A}</a:tableStyleId>
              </a:tblPr>
              <a:tblGrid>
                <a:gridCol w="701192"/>
                <a:gridCol w="1390089"/>
                <a:gridCol w="1050616"/>
                <a:gridCol w="1084032"/>
                <a:gridCol w="1069339"/>
                <a:gridCol w="1128112"/>
                <a:gridCol w="995872"/>
                <a:gridCol w="1172192"/>
                <a:gridCol w="995872"/>
                <a:gridCol w="1039135"/>
                <a:gridCol w="1045667"/>
              </a:tblGrid>
              <a:tr h="420624">
                <a:tc>
                  <a:txBody>
                    <a:bodyPr vert="horz" wrap="square"/>
                    <a:lstStyle/>
                    <a:p>
                      <a:endParaRPr lang="en-US" sz="1600" b="1">
                        <a:effectLst/>
                        <a:latin typeface="Cambria" panose="02040503050406030204" pitchFamily="18" charset="0"/>
                      </a:endParaRPr>
                    </a:p>
                  </a:txBody>
                  <a:tcPr marL="60264" marR="602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endParaRPr lang="en-US" sz="1600" b="1">
                        <a:effectLst/>
                        <a:latin typeface="Cambria" panose="020405030504060302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Location</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Project Site</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Khalna</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Malia West</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Mankur</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Kalyanpur</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Bagnan</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Udang</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Bangalpur</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S. No.</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lgn="ctr">
                        <a:spcBef>
                          <a:spcPct val="0"/>
                        </a:spcBef>
                        <a:spcAft>
                          <a:spcPct val="0"/>
                        </a:spcAft>
                      </a:pPr>
                      <a:r>
                        <a:rPr lang="en-US" sz="1600" b="1">
                          <a:effectLst/>
                          <a:latin typeface="Cambria" panose="02040503050406030204" pitchFamily="18" charset="0"/>
                        </a:rPr>
                        <a:t>Parameters</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Units</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1</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pH</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7.31</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7.25</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7.48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7.32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7.61</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7.42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7.38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7.56</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2</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Bulk Density</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err="1">
                          <a:effectLst/>
                          <a:latin typeface="Cambria" panose="02040503050406030204" pitchFamily="18" charset="0"/>
                        </a:rPr>
                        <a:t>gm/cm3</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1.84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2.14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2.08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1.96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2.26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2.12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1.98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2.32</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Conductivity</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Micro mhos/cm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324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258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286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348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250</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308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412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264</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4</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Moisture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5.4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6.3</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5.6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6.1</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5.8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5.2</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5</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Texture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Sandy Loam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Sandy Loam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Sandy Loam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Sandy Loam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Sandy Loam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Sandy Loam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Sandy Loam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Sandy Loam</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6</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Sand</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60</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58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60</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58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62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smtClean="0">
                          <a:effectLst/>
                          <a:latin typeface="Cambria" panose="02040503050406030204" pitchFamily="18" charset="0"/>
                        </a:rPr>
                        <a:t>60</a:t>
                      </a:r>
                    </a:p>
                  </a:txBody>
                  <a:tcPr marL="60264" marR="6026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7</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Clay</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20</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24</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420624">
                <a:tc>
                  <a:txBody>
                    <a:bodyPr vert="horz" wrap="square"/>
                    <a:lstStyle/>
                    <a:p>
                      <a:pPr marL="0" marR="0" algn="ctr">
                        <a:spcBef>
                          <a:spcPct val="0"/>
                        </a:spcBef>
                        <a:spcAft>
                          <a:spcPct val="0"/>
                        </a:spcAft>
                      </a:pPr>
                      <a:r>
                        <a:rPr lang="en-US" sz="1600" b="1">
                          <a:effectLst/>
                          <a:latin typeface="Cambria" panose="02040503050406030204" pitchFamily="18" charset="0"/>
                        </a:rPr>
                        <a:t>8</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spcBef>
                          <a:spcPct val="0"/>
                        </a:spcBef>
                        <a:spcAft>
                          <a:spcPct val="0"/>
                        </a:spcAft>
                      </a:pPr>
                      <a:r>
                        <a:rPr lang="en-US" sz="1600" b="1">
                          <a:effectLst/>
                          <a:latin typeface="Cambria" panose="02040503050406030204" pitchFamily="18" charset="0"/>
                        </a:rPr>
                        <a:t>Silt</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18</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16</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20</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20</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18</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22</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16</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247010630"/>
      </p:ext>
    </p:extLst>
  </p:cSld>
  <p:clrMapOvr>
    <a:masterClrMapping/>
  </p:clrMapOvr>
  <p:transition/>
  <p:timing/>
</p:sld>
</file>

<file path=ppt/slides/slide7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aphicFrame>
        <p:nvGraphicFramePr>
          <p:cNvPr id="2" name="Table 1"/>
          <p:cNvGraphicFramePr>
            <a:graphicFrameLocks noGrp="1"/>
          </p:cNvGraphicFramePr>
          <p:nvPr>
            <p:extLst>
              <p:ext uri="{D42A27DB-BD31-4B8C-83A1-F6EECF244321}">
                <p14:modId xmlns:p14="http://schemas.microsoft.com/office/powerpoint/2010/main" val="3395339183"/>
              </p:ext>
            </p:extLst>
          </p:nvPr>
        </p:nvGraphicFramePr>
        <p:xfrm>
          <a:off x="143693" y="946153"/>
          <a:ext cx="11957820" cy="5568950"/>
        </p:xfrm>
        <a:graphic>
          <a:graphicData uri="http://schemas.openxmlformats.org/drawingml/2006/table">
            <a:tbl>
              <a:tblPr firstRow="1" firstCol="1" bandRow="1">
                <a:tableStyleId>{5C22544A-7EE6-4342-B048-85BDC9FD1C3A}</a:tableStyleId>
              </a:tblPr>
              <a:tblGrid>
                <a:gridCol w="711759"/>
                <a:gridCol w="1359111"/>
                <a:gridCol w="1271587"/>
                <a:gridCol w="947157"/>
                <a:gridCol w="1085453"/>
                <a:gridCol w="1145111"/>
                <a:gridCol w="1010879"/>
                <a:gridCol w="1189856"/>
                <a:gridCol w="1010879"/>
                <a:gridCol w="1054795"/>
                <a:gridCol w="1171233"/>
              </a:tblGrid>
              <a:tr h="505602">
                <a:tc>
                  <a:txBody>
                    <a:bodyPr vert="horz" wrap="square"/>
                    <a:lstStyle/>
                    <a:p>
                      <a:endParaRPr lang="en-US" sz="1600" b="1">
                        <a:effectLst/>
                        <a:latin typeface="Cambria" panose="02040503050406030204" pitchFamily="18" charset="0"/>
                      </a:endParaRPr>
                    </a:p>
                  </a:txBody>
                  <a:tcPr marL="60264" marR="602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endParaRPr lang="en-US" sz="1600" b="1">
                        <a:effectLst/>
                        <a:latin typeface="Cambria" panose="020405030504060302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Location</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Project Site</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Khalna</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Malia West</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Mankur</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Kalyanpur</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Bagnan</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Udang</a:t>
                      </a:r>
                      <a:endParaRPr lang="en-US" sz="1600" b="1">
                        <a:effectLst/>
                        <a:latin typeface="Cambria" panose="02040503050406030204" pitchFamily="18" charset="0"/>
                        <a:ea typeface="Times New Roman" panose="02020603050405020304" pitchFamily="18" charset="0"/>
                      </a:endParaRPr>
                    </a:p>
                  </a:txBody>
                  <a:tcPr marL="60264" marR="60264" marT="0" marB="0" anchor="ctr">
                    <a:lnT w="12700" cap="flat" cmpd="sng" algn="ctr">
                      <a:solidFill>
                        <a:schemeClr val="tx1"/>
                      </a:solidFill>
                      <a:prstDash val="solid"/>
                      <a:round/>
                      <a:headEnd type="none" w="med" len="med"/>
                      <a:tailEnd type="none" w="med" len="med"/>
                    </a:lnT>
                  </a:tcPr>
                </a:tc>
                <a:tc>
                  <a:txBody>
                    <a:bodyPr vert="horz" wrap="square"/>
                    <a:lstStyle/>
                    <a:p>
                      <a:pPr marL="0" marR="0" algn="ctr">
                        <a:spcBef>
                          <a:spcPct val="0"/>
                        </a:spcBef>
                        <a:spcAft>
                          <a:spcPct val="0"/>
                        </a:spcAft>
                      </a:pPr>
                      <a:r>
                        <a:rPr lang="en-US" sz="1600" b="1">
                          <a:effectLst/>
                          <a:latin typeface="Cambria" panose="02040503050406030204" pitchFamily="18" charset="0"/>
                        </a:rPr>
                        <a:t>Bangalpur</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05602">
                <a:tc>
                  <a:txBody>
                    <a:bodyPr vert="horz" wrap="square"/>
                    <a:lstStyle/>
                    <a:p>
                      <a:pPr marL="0" marR="0" algn="ctr">
                        <a:spcBef>
                          <a:spcPct val="0"/>
                        </a:spcBef>
                        <a:spcAft>
                          <a:spcPct val="0"/>
                        </a:spcAft>
                      </a:pPr>
                      <a:r>
                        <a:rPr lang="en-US" sz="1600" b="1">
                          <a:effectLst/>
                          <a:latin typeface="Cambria" panose="02040503050406030204" pitchFamily="18" charset="0"/>
                        </a:rPr>
                        <a:t>S. No.</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lgn="ctr">
                        <a:spcBef>
                          <a:spcPct val="0"/>
                        </a:spcBef>
                        <a:spcAft>
                          <a:spcPct val="0"/>
                        </a:spcAft>
                      </a:pPr>
                      <a:r>
                        <a:rPr lang="en-US" sz="1600" b="1">
                          <a:effectLst/>
                          <a:latin typeface="Cambria" panose="02040503050406030204" pitchFamily="18" charset="0"/>
                        </a:rPr>
                        <a:t>Parameters</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Units</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Value</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505602">
                <a:tc>
                  <a:txBody>
                    <a:bodyPr vert="horz" wrap="square"/>
                    <a:lstStyle/>
                    <a:p>
                      <a:pPr marL="0" marR="0" algn="ctr">
                        <a:spcBef>
                          <a:spcPct val="0"/>
                        </a:spcBef>
                        <a:spcAft>
                          <a:spcPct val="0"/>
                        </a:spcAft>
                      </a:pPr>
                      <a:r>
                        <a:rPr lang="en-US" sz="1600" b="1">
                          <a:effectLst/>
                          <a:latin typeface="Cambria" panose="02040503050406030204" pitchFamily="18" charset="0"/>
                        </a:rPr>
                        <a:t>9</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CEC</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err="1" smtClean="0">
                          <a:effectLst/>
                          <a:latin typeface="Cambria" panose="02040503050406030204" pitchFamily="18" charset="0"/>
                        </a:rPr>
                        <a:t>meq/100gm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13.88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15.76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14.36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16.34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12.92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17.64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13.08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17.52</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505602">
                <a:tc>
                  <a:txBody>
                    <a:bodyPr vert="horz" wrap="square"/>
                    <a:lstStyle/>
                    <a:p>
                      <a:pPr marL="0" marR="0" algn="ctr">
                        <a:spcBef>
                          <a:spcPct val="0"/>
                        </a:spcBef>
                        <a:spcAft>
                          <a:spcPct val="0"/>
                        </a:spcAft>
                      </a:pPr>
                      <a:r>
                        <a:rPr lang="en-US" sz="1600" b="1">
                          <a:effectLst/>
                          <a:latin typeface="Cambria" panose="02040503050406030204" pitchFamily="18" charset="0"/>
                        </a:rPr>
                        <a:t>10</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Nitrogen</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mg/100gm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14.49</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14.36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14.62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13.91</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14.22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14.58</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505602">
                <a:tc>
                  <a:txBody>
                    <a:bodyPr vert="horz" wrap="square"/>
                    <a:lstStyle/>
                    <a:p>
                      <a:pPr marL="0" marR="0" algn="ctr">
                        <a:spcBef>
                          <a:spcPct val="0"/>
                        </a:spcBef>
                        <a:spcAft>
                          <a:spcPct val="0"/>
                        </a:spcAft>
                      </a:pPr>
                      <a:r>
                        <a:rPr lang="en-US" sz="1600" b="1">
                          <a:effectLst/>
                          <a:latin typeface="Cambria" panose="02040503050406030204" pitchFamily="18" charset="0"/>
                        </a:rPr>
                        <a:t>11</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Phosphorous</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mg/100gm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0.76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0.93</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0.67</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0.84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0.71</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0.93</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505602">
                <a:tc>
                  <a:txBody>
                    <a:bodyPr vert="horz" wrap="square"/>
                    <a:lstStyle/>
                    <a:p>
                      <a:pPr marL="0" marR="0" algn="ctr">
                        <a:spcBef>
                          <a:spcPct val="0"/>
                        </a:spcBef>
                        <a:spcAft>
                          <a:spcPct val="0"/>
                        </a:spcAft>
                      </a:pPr>
                      <a:r>
                        <a:rPr lang="en-US" sz="1600" b="1">
                          <a:effectLst/>
                          <a:latin typeface="Cambria" panose="02040503050406030204" pitchFamily="18" charset="0"/>
                        </a:rPr>
                        <a:t>12</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Potassium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mg/100gm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9.81</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9.72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10.16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9.63</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9.9</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9.99</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10.07</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10.21</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505602">
                <a:tc>
                  <a:txBody>
                    <a:bodyPr vert="horz" wrap="square"/>
                    <a:lstStyle/>
                    <a:p>
                      <a:pPr marL="0" marR="0" algn="ctr">
                        <a:spcBef>
                          <a:spcPct val="0"/>
                        </a:spcBef>
                        <a:spcAft>
                          <a:spcPct val="0"/>
                        </a:spcAft>
                      </a:pPr>
                      <a:r>
                        <a:rPr lang="en-US" sz="1600" b="1">
                          <a:effectLst/>
                          <a:latin typeface="Cambria" panose="02040503050406030204" pitchFamily="18" charset="0"/>
                        </a:rPr>
                        <a:t>13</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Sodium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mg/100gm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4.2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4.6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4.3</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4.5</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3.7</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4.1</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512930">
                <a:tc>
                  <a:txBody>
                    <a:bodyPr vert="horz" wrap="square"/>
                    <a:lstStyle/>
                    <a:p>
                      <a:pPr marL="0" marR="0" algn="ctr">
                        <a:spcBef>
                          <a:spcPct val="0"/>
                        </a:spcBef>
                        <a:spcAft>
                          <a:spcPct val="0"/>
                        </a:spcAft>
                      </a:pPr>
                      <a:r>
                        <a:rPr lang="en-US" sz="1600" b="1">
                          <a:effectLst/>
                          <a:latin typeface="Cambria" panose="02040503050406030204" pitchFamily="18" charset="0"/>
                        </a:rPr>
                        <a:t>14</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Organic Matter</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2.44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2.38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2.18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2.67</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1.96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2.82</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2.54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2.76</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505602">
                <a:tc>
                  <a:txBody>
                    <a:bodyPr vert="horz" wrap="square"/>
                    <a:lstStyle/>
                    <a:p>
                      <a:pPr marL="0" marR="0" algn="ctr">
                        <a:spcBef>
                          <a:spcPct val="0"/>
                        </a:spcBef>
                        <a:spcAft>
                          <a:spcPct val="0"/>
                        </a:spcAft>
                      </a:pPr>
                      <a:r>
                        <a:rPr lang="en-US" sz="1600" b="1">
                          <a:effectLst/>
                          <a:latin typeface="Cambria" panose="02040503050406030204" pitchFamily="18" charset="0"/>
                        </a:rPr>
                        <a:t>15</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Ca</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meq/100gm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3.1</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2.7</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3.6</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3.1</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3.2</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505602">
                <a:tc>
                  <a:txBody>
                    <a:bodyPr vert="horz" wrap="square"/>
                    <a:lstStyle/>
                    <a:p>
                      <a:pPr marL="0" marR="0" algn="ctr">
                        <a:spcBef>
                          <a:spcPct val="0"/>
                        </a:spcBef>
                        <a:spcAft>
                          <a:spcPct val="0"/>
                        </a:spcAft>
                      </a:pPr>
                      <a:r>
                        <a:rPr lang="en-US" sz="1600" b="1">
                          <a:effectLst/>
                          <a:latin typeface="Cambria" panose="02040503050406030204" pitchFamily="18" charset="0"/>
                        </a:rPr>
                        <a:t>16</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tcPr>
                </a:tc>
                <a:tc>
                  <a:txBody>
                    <a:bodyPr vert="horz" wrap="square"/>
                    <a:lstStyle/>
                    <a:p>
                      <a:pPr marL="0" marR="0">
                        <a:spcBef>
                          <a:spcPct val="0"/>
                        </a:spcBef>
                        <a:spcAft>
                          <a:spcPct val="0"/>
                        </a:spcAft>
                      </a:pPr>
                      <a:r>
                        <a:rPr lang="en-US" sz="1600" b="1">
                          <a:effectLst/>
                          <a:latin typeface="Cambria" panose="02040503050406030204" pitchFamily="18" charset="0"/>
                        </a:rPr>
                        <a:t>Mg</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meq/100gm</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2.08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1.88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1.64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1.77</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1.68</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1.54</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1.81</a:t>
                      </a:r>
                      <a:endParaRPr lang="en-US" sz="1600" b="1">
                        <a:effectLst/>
                        <a:latin typeface="Cambria" panose="02040503050406030204" pitchFamily="18" charset="0"/>
                        <a:ea typeface="Times New Roman" panose="02020603050405020304" pitchFamily="18" charset="0"/>
                      </a:endParaRPr>
                    </a:p>
                  </a:txBody>
                  <a:tcPr marL="60264" marR="60264" marT="0" marB="0" anchor="ctr"/>
                </a:tc>
                <a:tc>
                  <a:txBody>
                    <a:bodyPr vert="horz" wrap="square"/>
                    <a:lstStyle/>
                    <a:p>
                      <a:pPr marL="0" marR="0" algn="ctr">
                        <a:spcBef>
                          <a:spcPct val="0"/>
                        </a:spcBef>
                        <a:spcAft>
                          <a:spcPct val="0"/>
                        </a:spcAft>
                      </a:pPr>
                      <a:r>
                        <a:rPr lang="en-US" sz="1600" b="1">
                          <a:effectLst/>
                          <a:latin typeface="Cambria" panose="02040503050406030204" pitchFamily="18" charset="0"/>
                        </a:rPr>
                        <a:t>2.14</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tcPr>
                </a:tc>
              </a:tr>
              <a:tr h="505602">
                <a:tc>
                  <a:txBody>
                    <a:bodyPr vert="horz" wrap="square"/>
                    <a:lstStyle/>
                    <a:p>
                      <a:pPr marL="0" marR="0" algn="ctr">
                        <a:spcBef>
                          <a:spcPct val="0"/>
                        </a:spcBef>
                        <a:spcAft>
                          <a:spcPct val="0"/>
                        </a:spcAft>
                      </a:pPr>
                      <a:r>
                        <a:rPr lang="en-US" sz="1600" b="1">
                          <a:effectLst/>
                          <a:latin typeface="Cambria" panose="02040503050406030204" pitchFamily="18" charset="0"/>
                        </a:rPr>
                        <a:t>17</a:t>
                      </a:r>
                      <a:endParaRPr lang="en-US" sz="1600" b="1">
                        <a:effectLst/>
                        <a:latin typeface="Cambria" panose="02040503050406030204" pitchFamily="18" charset="0"/>
                        <a:ea typeface="Times New Roman" panose="02020603050405020304" pitchFamily="18" charset="0"/>
                      </a:endParaRPr>
                    </a:p>
                  </a:txBody>
                  <a:tcPr marL="60264" marR="60264"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spcBef>
                          <a:spcPct val="0"/>
                        </a:spcBef>
                        <a:spcAft>
                          <a:spcPct val="0"/>
                        </a:spcAft>
                      </a:pPr>
                      <a:r>
                        <a:rPr lang="en-US" sz="1600" b="1">
                          <a:effectLst/>
                          <a:latin typeface="Cambria" panose="02040503050406030204" pitchFamily="18" charset="0"/>
                        </a:rPr>
                        <a:t>SAR</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0.41</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0.47</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0.42</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0.49</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0.49</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0.52</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0.4</a:t>
                      </a:r>
                      <a:endParaRPr lang="en-US" sz="1600" b="1">
                        <a:effectLst/>
                        <a:latin typeface="Cambria" panose="02040503050406030204" pitchFamily="18" charset="0"/>
                        <a:ea typeface="Times New Roman" panose="02020603050405020304" pitchFamily="18" charset="0"/>
                      </a:endParaRPr>
                    </a:p>
                  </a:txBody>
                  <a:tcPr marL="60264" marR="60264" marT="0" marB="0" anchor="ctr">
                    <a:lnB w="12700" cap="flat" cmpd="sng" algn="ctr">
                      <a:solidFill>
                        <a:schemeClr val="tx1"/>
                      </a:solidFill>
                      <a:prstDash val="solid"/>
                      <a:round/>
                      <a:headEnd type="none" w="med" len="med"/>
                      <a:tailEnd type="none" w="med" len="med"/>
                    </a:lnB>
                  </a:tcPr>
                </a:tc>
                <a:tc>
                  <a:txBody>
                    <a:bodyPr vert="horz" wrap="square"/>
                    <a:lstStyle/>
                    <a:p>
                      <a:pPr marL="0" marR="0" algn="ctr">
                        <a:spcBef>
                          <a:spcPct val="0"/>
                        </a:spcBef>
                        <a:spcAft>
                          <a:spcPct val="0"/>
                        </a:spcAft>
                      </a:pPr>
                      <a:r>
                        <a:rPr lang="en-US" sz="1600" b="1">
                          <a:effectLst/>
                          <a:latin typeface="Cambria" panose="02040503050406030204" pitchFamily="18" charset="0"/>
                        </a:rPr>
                        <a:t>0.43</a:t>
                      </a:r>
                      <a:endParaRPr lang="en-US" sz="1600" b="1">
                        <a:effectLst/>
                        <a:latin typeface="Cambria" panose="02040503050406030204" pitchFamily="18" charset="0"/>
                        <a:ea typeface="Times New Roman" panose="02020603050405020304" pitchFamily="18" charset="0"/>
                      </a:endParaRPr>
                    </a:p>
                  </a:txBody>
                  <a:tcPr marL="60264" marR="60264"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4" name="Rectangle 3"/>
          <p:cNvSpPr/>
          <p:nvPr/>
        </p:nvSpPr>
        <p:spPr>
          <a:xfrm>
            <a:off x="0" y="534955"/>
            <a:ext cx="12191999" cy="400110"/>
          </a:xfrm>
          <a:prstGeom prst="rect">
            <a:avLst/>
          </a:prstGeom>
        </p:spPr>
        <p:txBody>
          <a:bodyPr wrap="square">
            <a:spAutoFit/>
          </a:bodyPr>
          <a:lstStyle/>
          <a:p>
            <a:r>
              <a:rPr lang="en-US" sz="2000" b="1" u="sng">
                <a:latin typeface="Cambria" panose="02040503050406030204" pitchFamily="18" charset="0"/>
              </a:rPr>
              <a:t>BASELINE DATA OF SOIL SAMPLING </a:t>
            </a:r>
            <a:r>
              <a:rPr lang="en-US" sz="2000" b="1" u="sng" smtClean="0">
                <a:latin typeface="Cambria" panose="02040503050406030204" pitchFamily="18" charset="0"/>
              </a:rPr>
              <a:t>RESULTS (CONT.) </a:t>
            </a:r>
            <a:r>
              <a:rPr lang="en-US" sz="2000" b="1" u="sng">
                <a:latin typeface="Cambria" panose="02040503050406030204" pitchFamily="18" charset="0"/>
              </a:rPr>
              <a:t>:</a:t>
            </a:r>
          </a:p>
        </p:txBody>
      </p:sp>
      <p:sp>
        <p:nvSpPr>
          <p:cNvPr id="5" name="Rectangle 4"/>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337411980"/>
      </p:ext>
    </p:extLst>
  </p:cSld>
  <p:clrMapOvr>
    <a:masterClrMapping/>
  </p:clrMapOvr>
  <p:transition/>
  <p:timing/>
</p:sld>
</file>

<file path=ppt/slides/slide7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0" y="489743"/>
            <a:ext cx="12191999" cy="923330"/>
          </a:xfrm>
          <a:prstGeom prst="rect">
            <a:avLst/>
          </a:prstGeom>
        </p:spPr>
        <p:txBody>
          <a:bodyPr wrap="square">
            <a:spAutoFit/>
          </a:bodyPr>
          <a:lstStyle/>
          <a:p>
            <a:pPr algn="just"/>
            <a:r>
              <a:rPr lang="en-US" b="1">
                <a:ln w="0"/>
                <a:solidFill>
                  <a:schemeClr val="accent1">
                    <a:lumMod val="75000"/>
                  </a:schemeClr>
                </a:solidFill>
                <a:latin typeface="Cambria" panose="02040503050406030204" pitchFamily="18" charset="0"/>
              </a:rPr>
              <a:t>ToR-6(IX):Traffic study of the area, type of vehicles, frequency of vehicles for transportation of materials, additional traffic due to proposed project, parking arrangement etc</a:t>
            </a:r>
            <a:r>
              <a:rPr lang="en-US" b="1" smtClean="0">
                <a:ln w="0"/>
                <a:solidFill>
                  <a:schemeClr val="accent1">
                    <a:lumMod val="75000"/>
                  </a:schemeClr>
                </a:solidFill>
                <a:latin typeface="Cambria" panose="02040503050406030204" pitchFamily="18" charset="0"/>
              </a:rPr>
              <a:t>.</a:t>
            </a:r>
          </a:p>
          <a:p>
            <a:pPr algn="just"/>
            <a:r>
              <a:rPr lang="en-US" b="1" smtClean="0">
                <a:solidFill>
                  <a:schemeClr val="accent5">
                    <a:lumMod val="75000"/>
                  </a:schemeClr>
                </a:solidFill>
                <a:latin typeface="Cambria" panose="02040503050406030204" pitchFamily="18" charset="0"/>
              </a:rPr>
              <a:t>Compliance: </a:t>
            </a:r>
            <a:r>
              <a:rPr lang="en-US" b="1" smtClean="0">
                <a:latin typeface="Cambria" panose="02040503050406030204" pitchFamily="18" charset="0"/>
              </a:rPr>
              <a:t>Traffic Study Data of project site is given as follows:</a:t>
            </a:r>
            <a:endParaRPr lang="en-US" b="1" u="sng">
              <a:latin typeface="Cambria" panose="02040503050406030204" pitchFamily="18" charset="0"/>
            </a:endParaRPr>
          </a:p>
        </p:txBody>
      </p:sp>
      <p:sp>
        <p:nvSpPr>
          <p:cNvPr id="3" name="Rectangle 2"/>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45028318"/>
              </p:ext>
            </p:extLst>
          </p:nvPr>
        </p:nvGraphicFramePr>
        <p:xfrm>
          <a:off x="1434895" y="1498803"/>
          <a:ext cx="9094992" cy="2484557"/>
        </p:xfrm>
        <a:graphic>
          <a:graphicData uri="http://schemas.openxmlformats.org/drawingml/2006/table">
            <a:tbl>
              <a:tblPr firstRow="1" firstCol="1" bandRow="1">
                <a:tableStyleId>{5C22544A-7EE6-4342-B048-85BDC9FD1C3A}</a:tableStyleId>
              </a:tblPr>
              <a:tblGrid>
                <a:gridCol w="760408"/>
                <a:gridCol w="1361684"/>
                <a:gridCol w="1942672"/>
                <a:gridCol w="666425"/>
                <a:gridCol w="2146658"/>
                <a:gridCol w="2217145"/>
              </a:tblGrid>
              <a:tr h="682562">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S. No.</a:t>
                      </a:r>
                      <a:endParaRPr lang="en-US" sz="1600" b="1">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Type of Vehicle</a:t>
                      </a:r>
                      <a:endParaRPr lang="en-US" sz="1600" b="1">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Additional Vehicle per day</a:t>
                      </a:r>
                      <a:endParaRPr lang="en-US" sz="1600" b="1">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PCU</a:t>
                      </a:r>
                      <a:endParaRPr lang="en-US" sz="1600" b="1">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Total Number of</a:t>
                      </a:r>
                    </a:p>
                    <a:p>
                      <a:pPr marL="0" marR="0" algn="ctr">
                        <a:lnSpc>
                          <a:spcPct val="115000"/>
                        </a:lnSpc>
                        <a:spcBef>
                          <a:spcPct val="0"/>
                        </a:spcBef>
                        <a:spcAft>
                          <a:spcPct val="0"/>
                        </a:spcAft>
                      </a:pPr>
                      <a:r>
                        <a:rPr lang="en-US" sz="1600" b="1">
                          <a:effectLst/>
                          <a:latin typeface="Cambria" panose="02040503050406030204" pitchFamily="18" charset="0"/>
                        </a:rPr>
                        <a:t>Vehicle in PCU/day</a:t>
                      </a:r>
                      <a:endParaRPr lang="en-US" sz="1600" b="1">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Total Number of</a:t>
                      </a:r>
                    </a:p>
                    <a:p>
                      <a:pPr marL="0" marR="0" algn="ctr">
                        <a:lnSpc>
                          <a:spcPct val="115000"/>
                        </a:lnSpc>
                        <a:spcBef>
                          <a:spcPct val="0"/>
                        </a:spcBef>
                        <a:spcAft>
                          <a:spcPct val="0"/>
                        </a:spcAft>
                      </a:pPr>
                      <a:r>
                        <a:rPr lang="en-US" sz="1600" b="1">
                          <a:effectLst/>
                          <a:latin typeface="Cambria" panose="02040503050406030204" pitchFamily="18" charset="0"/>
                        </a:rPr>
                        <a:t>Vehicle in PCU/hour</a:t>
                      </a:r>
                      <a:endParaRPr lang="en-US" sz="1600" b="1">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0399">
                <a:tc>
                  <a:txBody>
                    <a:bodyPr vert="horz" wrap="square"/>
                    <a:lstStyle/>
                    <a:p>
                      <a:pPr marL="0" marR="0" lvl="0" indent="0" algn="ctr">
                        <a:lnSpc>
                          <a:spcPct val="115000"/>
                        </a:lnSpc>
                        <a:spcBef>
                          <a:spcPct val="0"/>
                        </a:spcBef>
                        <a:spcAft>
                          <a:spcPct val="0"/>
                        </a:spcAft>
                        <a:buFont typeface="+mj-lt"/>
                        <a:buNone/>
                      </a:pPr>
                      <a:r>
                        <a:rPr lang="en-US" sz="1600" b="1" spc="-150" smtClean="0">
                          <a:effectLst/>
                          <a:latin typeface="Cambria" panose="02040503050406030204" pitchFamily="18" charset="0"/>
                        </a:rPr>
                        <a:t>1.</a:t>
                      </a:r>
                      <a:endParaRPr lang="en-US" sz="1600" b="1" spc="-15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Truck</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42</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126</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5.25</a:t>
                      </a:r>
                      <a:endParaRPr lang="en-US" sz="1600" b="1">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60399">
                <a:tc>
                  <a:txBody>
                    <a:bodyPr vert="horz" wrap="square"/>
                    <a:lstStyle/>
                    <a:p>
                      <a:pPr marL="0" marR="0" lvl="0" indent="0" algn="ctr">
                        <a:lnSpc>
                          <a:spcPct val="115000"/>
                        </a:lnSpc>
                        <a:spcBef>
                          <a:spcPct val="0"/>
                        </a:spcBef>
                        <a:spcAft>
                          <a:spcPct val="0"/>
                        </a:spcAft>
                        <a:buFont typeface="+mj-lt"/>
                        <a:buNone/>
                      </a:pPr>
                      <a:r>
                        <a:rPr lang="en-US" sz="1600" b="1" spc="-150" smtClean="0">
                          <a:effectLst/>
                          <a:latin typeface="Cambria" panose="02040503050406030204" pitchFamily="18" charset="0"/>
                        </a:rPr>
                        <a:t>2</a:t>
                      </a:r>
                      <a:endParaRPr lang="en-US" sz="1600" b="1" spc="-15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2 Wheeler</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24</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0.5</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12</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0.5</a:t>
                      </a:r>
                      <a:endParaRPr lang="en-US" sz="1600" b="1">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60399">
                <a:tc>
                  <a:txBody>
                    <a:bodyPr vert="horz" wrap="square"/>
                    <a:lstStyle/>
                    <a:p>
                      <a:pPr marL="0" marR="0" lvl="0" indent="0" algn="ctr">
                        <a:lnSpc>
                          <a:spcPct val="115000"/>
                        </a:lnSpc>
                        <a:spcBef>
                          <a:spcPct val="0"/>
                        </a:spcBef>
                        <a:spcAft>
                          <a:spcPct val="0"/>
                        </a:spcAft>
                        <a:buFont typeface="+mj-lt"/>
                        <a:buNone/>
                      </a:pPr>
                      <a:r>
                        <a:rPr lang="en-US" sz="1600" b="1" spc="-150" smtClean="0">
                          <a:effectLst/>
                          <a:latin typeface="Cambria" panose="02040503050406030204" pitchFamily="18" charset="0"/>
                        </a:rPr>
                        <a:t>3.</a:t>
                      </a:r>
                      <a:endParaRPr lang="en-US" sz="1600" b="1" spc="-150">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Bus</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4</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12</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0.5</a:t>
                      </a:r>
                      <a:endParaRPr lang="en-US" sz="1600" b="1">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60399">
                <a:tc>
                  <a:txBody>
                    <a:bodyPr vert="horz" wrap="square"/>
                    <a:lstStyle/>
                    <a:p>
                      <a:pPr marL="0" marR="0" lvl="0" indent="0" algn="ctr">
                        <a:lnSpc>
                          <a:spcPct val="115000"/>
                        </a:lnSpc>
                        <a:spcBef>
                          <a:spcPct val="0"/>
                        </a:spcBef>
                        <a:spcAft>
                          <a:spcPct val="0"/>
                        </a:spcAft>
                        <a:buFont typeface="+mj-lt"/>
                        <a:buNone/>
                      </a:pPr>
                      <a:r>
                        <a:rPr lang="en-US" sz="1600" b="1" spc="-150" smtClean="0">
                          <a:effectLst/>
                          <a:latin typeface="Cambria" panose="02040503050406030204" pitchFamily="18" charset="0"/>
                          <a:ea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Car</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30</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1</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30</a:t>
                      </a:r>
                      <a:endParaRPr lang="en-US" sz="16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1.25</a:t>
                      </a:r>
                      <a:endParaRPr lang="en-US" sz="1600" b="1">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360399">
                <a:tc gridSpan="4">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Total</a:t>
                      </a:r>
                      <a:endParaRPr lang="en-US" sz="1600" b="1">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c hMerge="1">
                  <a:txBody>
                    <a:bodyPr vert="horz" wrap="square"/>
                    <a:lstStyle/>
                    <a:p>
                      <a:endParaRPr lang="en-US"/>
                    </a:p>
                  </a:txBody>
                  <a:tcPr/>
                </a:tc>
                <a:tc h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180</a:t>
                      </a:r>
                      <a:endParaRPr lang="en-US" sz="1600" b="1">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7.5 or say 8</a:t>
                      </a:r>
                      <a:endParaRPr lang="en-US" sz="1600" b="1">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1" y="4293394"/>
            <a:ext cx="12192001" cy="2031325"/>
          </a:xfrm>
          <a:prstGeom prst="rect">
            <a:avLst/>
          </a:prstGeom>
        </p:spPr>
        <p:txBody>
          <a:bodyPr wrap="square">
            <a:spAutoFit/>
          </a:bodyPr>
          <a:lstStyle/>
          <a:p>
            <a:pPr algn="just"/>
            <a:r>
              <a:rPr lang="en-US" b="1" smtClean="0">
                <a:ln w="0"/>
                <a:solidFill>
                  <a:schemeClr val="accent1">
                    <a:lumMod val="75000"/>
                  </a:schemeClr>
                </a:solidFill>
                <a:latin typeface="Cambria" panose="02040503050406030204" pitchFamily="18" charset="0"/>
              </a:rPr>
              <a:t>ToR-6(X): Detailed </a:t>
            </a:r>
            <a:r>
              <a:rPr lang="en-US" b="1">
                <a:ln w="0"/>
                <a:solidFill>
                  <a:schemeClr val="accent1">
                    <a:lumMod val="75000"/>
                  </a:schemeClr>
                </a:solidFill>
                <a:latin typeface="Cambria" panose="02040503050406030204" pitchFamily="18" charset="0"/>
              </a:rPr>
              <a:t>description of flora and fauna (terrestrial and aquatic) existing in the study area shall be given with special reference to rare, endemic and endangered species. </a:t>
            </a:r>
          </a:p>
          <a:p>
            <a:pPr algn="just"/>
            <a:r>
              <a:rPr lang="en-US" b="1">
                <a:solidFill>
                  <a:schemeClr val="accent5">
                    <a:lumMod val="75000"/>
                  </a:schemeClr>
                </a:solidFill>
                <a:latin typeface="Cambria" panose="02040503050406030204" pitchFamily="18" charset="0"/>
              </a:rPr>
              <a:t>Compliance: </a:t>
            </a:r>
            <a:r>
              <a:rPr lang="en-US">
                <a:latin typeface="Cambria" panose="02040503050406030204" pitchFamily="18" charset="0"/>
              </a:rPr>
              <a:t>Based on the information gathered, an inventory of the terrestrial vasculars plants belonging to the area has been </a:t>
            </a:r>
            <a:r>
              <a:rPr lang="en-US" smtClean="0">
                <a:latin typeface="Cambria" panose="02040503050406030204" pitchFamily="18" charset="0"/>
              </a:rPr>
              <a:t>made </a:t>
            </a:r>
            <a:r>
              <a:rPr lang="en-US">
                <a:latin typeface="Cambria" panose="02040503050406030204" pitchFamily="18" charset="0"/>
              </a:rPr>
              <a:t>that includes </a:t>
            </a:r>
            <a:r>
              <a:rPr lang="en-US" b="1">
                <a:latin typeface="Cambria" panose="02040503050406030204" pitchFamily="18" charset="0"/>
              </a:rPr>
              <a:t>132 species (32 trees, 26 shrubs, 17 climbers, 15 grasses and 42 herbs) under 55 families</a:t>
            </a:r>
            <a:r>
              <a:rPr lang="en-US">
                <a:latin typeface="Cambria" panose="02040503050406030204" pitchFamily="18" charset="0"/>
              </a:rPr>
              <a:t>. On the basis of number of species and genera, </a:t>
            </a:r>
            <a:r>
              <a:rPr lang="en-US" b="1">
                <a:latin typeface="Cambria" panose="02040503050406030204" pitchFamily="18" charset="0"/>
              </a:rPr>
              <a:t>most diverse families include Fabaceae, Asteraceae, Euphorbiaceae, Poaceae, Moraceae, Acanthaceae, Malvaceae, Rutaceae and Convolvulaceae etc</a:t>
            </a:r>
            <a:r>
              <a:rPr lang="en-US" b="1" smtClean="0">
                <a:latin typeface="Cambria" panose="02040503050406030204" pitchFamily="18" charset="0"/>
              </a:rPr>
              <a:t>.</a:t>
            </a:r>
          </a:p>
          <a:p>
            <a:pPr algn="just"/>
            <a:endParaRPr lang="en-US" b="1" u="sng">
              <a:latin typeface="Cambria" panose="02040503050406030204" pitchFamily="18" charset="0"/>
            </a:endParaRPr>
          </a:p>
        </p:txBody>
      </p:sp>
      <p:sp>
        <p:nvSpPr>
          <p:cNvPr id="6" name="Rectangle 5"/>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184270391"/>
      </p:ext>
    </p:extLst>
  </p:cSld>
  <p:clrMapOvr>
    <a:masterClrMapping/>
  </p:clrMapOvr>
  <p:transition/>
  <p:timing/>
</p:sld>
</file>

<file path=ppt/slides/slide7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3" name="Rectangle 2"/>
          <p:cNvSpPr/>
          <p:nvPr/>
        </p:nvSpPr>
        <p:spPr>
          <a:xfrm>
            <a:off x="0" y="514680"/>
            <a:ext cx="12192000" cy="3970318"/>
          </a:xfrm>
          <a:prstGeom prst="rect">
            <a:avLst/>
          </a:prstGeom>
        </p:spPr>
        <p:txBody>
          <a:bodyPr wrap="square">
            <a:spAutoFit/>
          </a:bodyPr>
          <a:lstStyle/>
          <a:p>
            <a:pPr algn="just"/>
            <a:r>
              <a:rPr lang="en-US" b="1" smtClean="0">
                <a:ln w="0"/>
                <a:solidFill>
                  <a:schemeClr val="accent1">
                    <a:lumMod val="75000"/>
                  </a:schemeClr>
                </a:solidFill>
                <a:latin typeface="Cambria" panose="02040503050406030204" pitchFamily="18" charset="0"/>
              </a:rPr>
              <a:t>ToR-6(XI): </a:t>
            </a:r>
            <a:r>
              <a:rPr lang="en-US" b="1">
                <a:ln w="0"/>
                <a:solidFill>
                  <a:schemeClr val="accent1">
                    <a:lumMod val="75000"/>
                  </a:schemeClr>
                </a:solidFill>
                <a:latin typeface="Cambria" panose="02040503050406030204" pitchFamily="18" charset="0"/>
              </a:rPr>
              <a:t>Socio-economic status of the study area</a:t>
            </a:r>
            <a:r>
              <a:rPr lang="en-US" b="1" smtClean="0">
                <a:ln w="0"/>
                <a:solidFill>
                  <a:schemeClr val="accent1">
                    <a:lumMod val="75000"/>
                  </a:schemeClr>
                </a:solidFill>
                <a:latin typeface="Cambria" panose="02040503050406030204" pitchFamily="18" charset="0"/>
              </a:rPr>
              <a:t>.</a:t>
            </a:r>
          </a:p>
          <a:p>
            <a:pPr algn="just"/>
            <a:r>
              <a:rPr lang="en-US" b="1" smtClean="0">
                <a:solidFill>
                  <a:schemeClr val="accent5">
                    <a:lumMod val="75000"/>
                  </a:schemeClr>
                </a:solidFill>
                <a:latin typeface="Cambria" panose="02040503050406030204" pitchFamily="18" charset="0"/>
              </a:rPr>
              <a:t>Compliance: </a:t>
            </a:r>
            <a:r>
              <a:rPr lang="en-US">
                <a:latin typeface="Cambria" panose="02040503050406030204" pitchFamily="18" charset="0"/>
              </a:rPr>
              <a:t>Socioeconomic status has been studied through </a:t>
            </a:r>
            <a:r>
              <a:rPr lang="en-US" b="1">
                <a:latin typeface="Cambria" panose="02040503050406030204" pitchFamily="18" charset="0"/>
              </a:rPr>
              <a:t>secondary sources and by site visits</a:t>
            </a:r>
            <a:r>
              <a:rPr lang="en-US">
                <a:latin typeface="Cambria" panose="02040503050406030204" pitchFamily="18" charset="0"/>
              </a:rPr>
              <a:t>. The social requirements identified such as Drinking water requirement, Promotion of Educational institutions and Medical facilities to the villagers (especially Senior Citizens and infants or pregnant ladies). Community centers, recreation facilities </a:t>
            </a:r>
            <a:r>
              <a:rPr lang="en-US" smtClean="0">
                <a:latin typeface="Cambria" panose="02040503050406030204" pitchFamily="18" charset="0"/>
              </a:rPr>
              <a:t>etc. will </a:t>
            </a:r>
            <a:r>
              <a:rPr lang="en-US">
                <a:latin typeface="Cambria" panose="02040503050406030204" pitchFamily="18" charset="0"/>
              </a:rPr>
              <a:t>also be developed as part of social responsibility</a:t>
            </a:r>
            <a:r>
              <a:rPr lang="en-US" smtClean="0">
                <a:latin typeface="Cambria" panose="02040503050406030204" pitchFamily="18" charset="0"/>
              </a:rPr>
              <a:t>.</a:t>
            </a:r>
          </a:p>
          <a:p>
            <a:pPr algn="just"/>
            <a:endParaRPr lang="en-US">
              <a:latin typeface="Cambria" panose="02040503050406030204" pitchFamily="18" charset="0"/>
            </a:endParaRPr>
          </a:p>
          <a:p>
            <a:pPr algn="just"/>
            <a:r>
              <a:rPr lang="en-US" b="1" smtClean="0">
                <a:ln w="0"/>
                <a:solidFill>
                  <a:schemeClr val="accent1">
                    <a:lumMod val="75000"/>
                  </a:schemeClr>
                </a:solidFill>
                <a:latin typeface="Cambria" panose="02040503050406030204" pitchFamily="18" charset="0"/>
              </a:rPr>
              <a:t>ToR-7: </a:t>
            </a:r>
            <a:r>
              <a:rPr lang="en-US" b="1">
                <a:ln w="0"/>
                <a:solidFill>
                  <a:schemeClr val="accent1">
                    <a:lumMod val="75000"/>
                  </a:schemeClr>
                </a:solidFill>
                <a:latin typeface="Cambria" panose="02040503050406030204" pitchFamily="18" charset="0"/>
              </a:rPr>
              <a:t>Impact and Environment Management Plan. </a:t>
            </a:r>
            <a:endParaRPr lang="en-US" b="1" smtClean="0">
              <a:ln w="0"/>
              <a:solidFill>
                <a:schemeClr val="accent1">
                  <a:lumMod val="75000"/>
                </a:schemeClr>
              </a:solidFill>
              <a:latin typeface="Cambria" panose="02040503050406030204" pitchFamily="18" charset="0"/>
            </a:endParaRPr>
          </a:p>
          <a:p>
            <a:pPr algn="just"/>
            <a:r>
              <a:rPr lang="en-US" b="1" smtClean="0">
                <a:ln w="0"/>
                <a:solidFill>
                  <a:schemeClr val="accent1">
                    <a:lumMod val="75000"/>
                  </a:schemeClr>
                </a:solidFill>
                <a:latin typeface="Cambria" panose="02040503050406030204" pitchFamily="18" charset="0"/>
              </a:rPr>
              <a:t>(I) Assessment </a:t>
            </a:r>
            <a:r>
              <a:rPr lang="en-US" b="1">
                <a:ln w="0"/>
                <a:solidFill>
                  <a:schemeClr val="accent1">
                    <a:lumMod val="75000"/>
                  </a:schemeClr>
                </a:solidFill>
                <a:latin typeface="Cambria" panose="02040503050406030204" pitchFamily="18" charset="0"/>
              </a:rPr>
              <a:t>of ground level concentration of pollutants from the stack emission based on site-specific meteorological features. Cumulative impact of all sources of emissions (including transportation) on the AAQ of the area shall be assessed. Details of the model used and the input data used for modeling shall also be provided. The air quality contours shall be plotted on a location map showing the location of project site, habitation nearby, sensitive receptors, if any.</a:t>
            </a:r>
            <a:endParaRPr lang="en-US" b="1" smtClean="0">
              <a:ln w="0"/>
              <a:solidFill>
                <a:schemeClr val="accent1">
                  <a:lumMod val="75000"/>
                </a:schemeClr>
              </a:solidFill>
              <a:latin typeface="Cambria" panose="02040503050406030204" pitchFamily="18" charset="0"/>
            </a:endParaRPr>
          </a:p>
          <a:p>
            <a:pPr algn="just"/>
            <a:r>
              <a:rPr lang="en-US" b="1" smtClean="0">
                <a:solidFill>
                  <a:schemeClr val="accent5">
                    <a:lumMod val="75000"/>
                  </a:schemeClr>
                </a:solidFill>
                <a:latin typeface="Cambria" panose="02040503050406030204" pitchFamily="18" charset="0"/>
              </a:rPr>
              <a:t>Compliance</a:t>
            </a:r>
            <a:r>
              <a:rPr lang="en-US" b="1">
                <a:solidFill>
                  <a:schemeClr val="accent5">
                    <a:lumMod val="75000"/>
                  </a:schemeClr>
                </a:solidFill>
                <a:latin typeface="Cambria" panose="02040503050406030204" pitchFamily="18" charset="0"/>
              </a:rPr>
              <a:t>: </a:t>
            </a:r>
            <a:r>
              <a:rPr lang="en-US">
                <a:latin typeface="Cambria" panose="02040503050406030204" pitchFamily="18" charset="0"/>
              </a:rPr>
              <a:t>U.S. EPA AERMOD dispersion </a:t>
            </a:r>
            <a:r>
              <a:rPr lang="en-US" smtClean="0">
                <a:latin typeface="Cambria" panose="02040503050406030204" pitchFamily="18" charset="0"/>
              </a:rPr>
              <a:t>model, has </a:t>
            </a:r>
            <a:r>
              <a:rPr lang="en-US">
                <a:latin typeface="Cambria" panose="02040503050406030204" pitchFamily="18" charset="0"/>
              </a:rPr>
              <a:t>been used for this report</a:t>
            </a:r>
            <a:r>
              <a:rPr lang="en-US" smtClean="0">
                <a:latin typeface="Cambria" panose="02040503050406030204" pitchFamily="18" charset="0"/>
              </a:rPr>
              <a:t>.</a:t>
            </a:r>
            <a:r>
              <a:rPr lang="en-US" b="1" smtClean="0">
                <a:solidFill>
                  <a:schemeClr val="accent5">
                    <a:lumMod val="75000"/>
                  </a:schemeClr>
                </a:solidFill>
                <a:latin typeface="Cambria" panose="02040503050406030204" pitchFamily="18" charset="0"/>
              </a:rPr>
              <a:t> </a:t>
            </a:r>
            <a:r>
              <a:rPr lang="en-US" b="1" smtClean="0">
                <a:latin typeface="Cambria" panose="02040503050406030204" pitchFamily="18" charset="0"/>
              </a:rPr>
              <a:t>Isopleths of No</a:t>
            </a:r>
            <a:r>
              <a:rPr lang="en-US" sz="1600" b="1" smtClean="0">
                <a:latin typeface="Cambria" panose="02040503050406030204" pitchFamily="18" charset="0"/>
              </a:rPr>
              <a:t>x</a:t>
            </a:r>
            <a:r>
              <a:rPr lang="en-US" b="1" smtClean="0">
                <a:latin typeface="Cambria" panose="02040503050406030204" pitchFamily="18" charset="0"/>
              </a:rPr>
              <a:t>, Sox and PM</a:t>
            </a:r>
            <a:r>
              <a:rPr lang="en-US" sz="1200" b="1" smtClean="0">
                <a:latin typeface="Cambria" panose="02040503050406030204" pitchFamily="18" charset="0"/>
              </a:rPr>
              <a:t>10</a:t>
            </a:r>
            <a:r>
              <a:rPr lang="en-US" b="1" smtClean="0">
                <a:latin typeface="Cambria" panose="02040503050406030204" pitchFamily="18" charset="0"/>
              </a:rPr>
              <a:t> are given in the next slide.</a:t>
            </a:r>
            <a:endParaRPr lang="en-US">
              <a:latin typeface="Cambria" panose="02040503050406030204" pitchFamily="18" charset="0"/>
            </a:endParaRPr>
          </a:p>
        </p:txBody>
      </p:sp>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847026733"/>
      </p:ext>
    </p:extLst>
  </p:cSld>
  <p:clrMapOvr>
    <a:masterClrMapping/>
  </p:clrMapOvr>
  <p:transition/>
  <p:timing/>
</p:sld>
</file>

<file path=ppt/slides/slide7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l="9080" t="6503" r="8889" b="6686"/>
          <a:stretch>
            <a:fillRect/>
          </a:stretch>
        </p:blipFill>
        <p:spPr>
          <a:xfrm>
            <a:off x="5729289" y="485643"/>
            <a:ext cx="6232862" cy="6372357"/>
          </a:xfrm>
          <a:prstGeom prst="rect">
            <a:avLst/>
          </a:prstGeom>
          <a:ln>
            <a:solidFill>
              <a:schemeClr val="tx1"/>
            </a:solidFill>
          </a:ln>
        </p:spPr>
      </p:pic>
      <p:sp>
        <p:nvSpPr>
          <p:cNvPr id="5" name="TextBox 4"/>
          <p:cNvSpPr txBox="1"/>
          <p:nvPr/>
        </p:nvSpPr>
        <p:spPr>
          <a:xfrm>
            <a:off x="674558" y="839448"/>
            <a:ext cx="4886793" cy="477054"/>
          </a:xfrm>
          <a:prstGeom prst="rect">
            <a:avLst/>
          </a:prstGeom>
          <a:noFill/>
        </p:spPr>
        <p:txBody>
          <a:bodyPr wrap="square" rtlCol="0">
            <a:spAutoFit/>
          </a:bodyPr>
          <a:lstStyle/>
          <a:p>
            <a:pPr marL="342900" indent="-342900">
              <a:buFont typeface="Wingdings" panose="05000000000000000000" pitchFamily="2" charset="2"/>
              <a:buChar char="v"/>
            </a:pPr>
            <a:r>
              <a:rPr lang="en-US" sz="2500" b="1" u="sng" smtClean="0">
                <a:latin typeface="Cambria" panose="02040503050406030204" pitchFamily="18" charset="0"/>
              </a:rPr>
              <a:t>ISOPLETH OF NOX:</a:t>
            </a:r>
            <a:endParaRPr lang="en-US" sz="2500" b="1" u="sng">
              <a:latin typeface="Cambria" panose="02040503050406030204" pitchFamily="18" charset="0"/>
            </a:endParaRPr>
          </a:p>
        </p:txBody>
      </p:sp>
    </p:spTree>
    <p:extLst>
      <p:ext uri="{BB962C8B-B14F-4D97-AF65-F5344CB8AC3E}">
        <p14:creationId xmlns:p14="http://schemas.microsoft.com/office/powerpoint/2010/main" val="3232503869"/>
      </p:ext>
    </p:extLst>
  </p:cSld>
  <p:clrMapOvr>
    <a:masterClrMapping/>
  </p:clrMapOvr>
  <p:transition/>
  <p:timing/>
</p:sld>
</file>

<file path=ppt/slides/slide7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l="8512" t="6994" r="8607" b="6449"/>
          <a:stretch>
            <a:fillRect/>
          </a:stretch>
        </p:blipFill>
        <p:spPr>
          <a:xfrm>
            <a:off x="5800725" y="485642"/>
            <a:ext cx="6391276" cy="6372357"/>
          </a:xfrm>
          <a:prstGeom prst="rect">
            <a:avLst/>
          </a:prstGeom>
          <a:ln>
            <a:solidFill>
              <a:schemeClr val="tx1"/>
            </a:solidFill>
          </a:ln>
        </p:spPr>
      </p:pic>
      <p:sp>
        <p:nvSpPr>
          <p:cNvPr id="6" name="TextBox 5"/>
          <p:cNvSpPr txBox="1"/>
          <p:nvPr/>
        </p:nvSpPr>
        <p:spPr>
          <a:xfrm>
            <a:off x="674558" y="839448"/>
            <a:ext cx="4886793" cy="477054"/>
          </a:xfrm>
          <a:prstGeom prst="rect">
            <a:avLst/>
          </a:prstGeom>
          <a:noFill/>
        </p:spPr>
        <p:txBody>
          <a:bodyPr wrap="square" rtlCol="0">
            <a:spAutoFit/>
          </a:bodyPr>
          <a:lstStyle/>
          <a:p>
            <a:pPr marL="342900" indent="-342900">
              <a:buFont typeface="Wingdings" panose="05000000000000000000" pitchFamily="2" charset="2"/>
              <a:buChar char="v"/>
            </a:pPr>
            <a:r>
              <a:rPr lang="en-US" sz="2500" b="1" u="sng" smtClean="0">
                <a:latin typeface="Cambria" panose="02040503050406030204" pitchFamily="18" charset="0"/>
              </a:rPr>
              <a:t>ISOPLETH OF SO2:</a:t>
            </a:r>
            <a:endParaRPr lang="en-US" sz="2500" b="1" u="sng">
              <a:latin typeface="Cambria" panose="02040503050406030204" pitchFamily="18" charset="0"/>
            </a:endParaRPr>
          </a:p>
        </p:txBody>
      </p:sp>
    </p:spTree>
    <p:extLst>
      <p:ext uri="{BB962C8B-B14F-4D97-AF65-F5344CB8AC3E}">
        <p14:creationId xmlns:p14="http://schemas.microsoft.com/office/powerpoint/2010/main" val="2964290570"/>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4" name="Rectangle 3"/>
          <p:cNvSpPr/>
          <p:nvPr/>
        </p:nvSpPr>
        <p:spPr>
          <a:xfrm>
            <a:off x="0" y="9493"/>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rPr>
              <a:t>CONNECTIVITY OF PROJECT SITE </a:t>
            </a:r>
          </a:p>
        </p:txBody>
      </p:sp>
      <p:graphicFrame>
        <p:nvGraphicFramePr>
          <p:cNvPr id="5" name="Table 4"/>
          <p:cNvGraphicFramePr>
            <a:graphicFrameLocks noGrp="1"/>
          </p:cNvGraphicFramePr>
          <p:nvPr>
            <p:extLst>
              <p:ext uri="{D42A27DB-BD31-4B8C-83A1-F6EECF244321}">
                <p14:modId xmlns:p14="http://schemas.microsoft.com/office/powerpoint/2010/main" val="2184088760"/>
              </p:ext>
            </p:extLst>
          </p:nvPr>
        </p:nvGraphicFramePr>
        <p:xfrm>
          <a:off x="821381" y="672819"/>
          <a:ext cx="10692332" cy="6048665"/>
        </p:xfrm>
        <a:graphic>
          <a:graphicData uri="http://schemas.openxmlformats.org/drawingml/2006/table">
            <a:tbl>
              <a:tblPr firstRow="1" bandRow="1">
                <a:tableStyleId>{5C22544A-7EE6-4342-B048-85BDC9FD1C3A}</a:tableStyleId>
              </a:tblPr>
              <a:tblGrid>
                <a:gridCol w="5346166"/>
                <a:gridCol w="5346166"/>
              </a:tblGrid>
              <a:tr h="653705">
                <a:tc>
                  <a:txBody>
                    <a:bodyPr vert="horz" wrap="square"/>
                    <a:lstStyle/>
                    <a:p>
                      <a:r>
                        <a:rPr lang="en-US" sz="1600" b="1" kern="1200" smtClean="0">
                          <a:solidFill>
                            <a:schemeClr val="tx1"/>
                          </a:solidFill>
                          <a:effectLst/>
                          <a:latin typeface="Cambria" panose="02040503050406030204" pitchFamily="18" charset="0"/>
                          <a:ea typeface="+mn-ea"/>
                          <a:cs typeface="+mn-cs"/>
                        </a:rPr>
                        <a:t>Nearest Airport</a:t>
                      </a:r>
                      <a:endParaRPr lang="en-US" sz="1600" b="1">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r>
                        <a:rPr lang="en-US" sz="1600" b="0" kern="1200" err="1" smtClean="0">
                          <a:solidFill>
                            <a:schemeClr val="tx1"/>
                          </a:solidFill>
                          <a:effectLst/>
                          <a:latin typeface="Cambria" panose="02040503050406030204" pitchFamily="18" charset="0"/>
                          <a:ea typeface="+mn-ea"/>
                          <a:cs typeface="+mn-cs"/>
                        </a:rPr>
                        <a:t>Netaji Subhash Chandra Bose International Airport~ 54 Km, E</a:t>
                      </a:r>
                      <a:endParaRPr lang="en-US" sz="1600" b="0">
                        <a:solidFill>
                          <a:schemeClr val="tx1"/>
                        </a:solidFill>
                        <a:latin typeface="Cambria" panose="020405030504060302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37882">
                <a:tc>
                  <a:txBody>
                    <a:bodyPr vert="horz" wrap="square"/>
                    <a:lstStyle/>
                    <a:p>
                      <a:r>
                        <a:rPr lang="en-US" sz="1600" b="1" kern="1200" smtClean="0">
                          <a:solidFill>
                            <a:schemeClr val="dk1"/>
                          </a:solidFill>
                          <a:effectLst/>
                          <a:latin typeface="Cambria" panose="02040503050406030204" pitchFamily="18" charset="0"/>
                          <a:ea typeface="+mn-ea"/>
                          <a:cs typeface="+mn-cs"/>
                        </a:rPr>
                        <a:t>Nearest Railway Station</a:t>
                      </a:r>
                      <a:endParaRPr lang="en-US" sz="1600" b="1">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tcPr>
                </a:tc>
                <a:tc>
                  <a:txBody>
                    <a:bodyPr vert="horz" wrap="square"/>
                    <a:lstStyle/>
                    <a:p>
                      <a:r>
                        <a:rPr lang="en-US" sz="1600" kern="1200" smtClean="0">
                          <a:solidFill>
                            <a:schemeClr val="dk1"/>
                          </a:solidFill>
                          <a:effectLst/>
                          <a:latin typeface="Cambria" panose="02040503050406030204" pitchFamily="18" charset="0"/>
                          <a:ea typeface="+mn-ea"/>
                          <a:cs typeface="+mn-cs"/>
                        </a:rPr>
                        <a:t>Bagnan~ 8.7 Km, SE</a:t>
                      </a:r>
                      <a:endParaRPr lang="en-US" sz="1600">
                        <a:latin typeface="Cambria" panose="02040503050406030204" pitchFamily="18" charset="0"/>
                      </a:endParaRPr>
                    </a:p>
                  </a:txBody>
                  <a:tcPr anchor="ctr">
                    <a:lnR w="12700" cap="flat" cmpd="sng" algn="ctr">
                      <a:solidFill>
                        <a:schemeClr val="tx1"/>
                      </a:solidFill>
                      <a:prstDash val="solid"/>
                      <a:round/>
                      <a:headEnd type="none" w="med" len="med"/>
                      <a:tailEnd type="none" w="med" len="med"/>
                    </a:lnR>
                  </a:tcPr>
                </a:tc>
              </a:tr>
              <a:tr h="708338">
                <a:tc>
                  <a:txBody>
                    <a:bodyPr vert="horz" wrap="square"/>
                    <a:lstStyle/>
                    <a:p>
                      <a:r>
                        <a:rPr lang="en-US" sz="1600" b="1" kern="1200" smtClean="0">
                          <a:solidFill>
                            <a:schemeClr val="dk1"/>
                          </a:solidFill>
                          <a:effectLst/>
                          <a:latin typeface="Cambria" panose="02040503050406030204" pitchFamily="18" charset="0"/>
                          <a:ea typeface="+mn-ea"/>
                          <a:cs typeface="+mn-cs"/>
                        </a:rPr>
                        <a:t>Nearest State Highway/ National Highway</a:t>
                      </a:r>
                      <a:endParaRPr lang="en-US" sz="1600" b="1">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tcPr>
                </a:tc>
                <a:tc>
                  <a:txBody>
                    <a:bodyPr vert="horz" wrap="square"/>
                    <a:lstStyle/>
                    <a:p>
                      <a:r>
                        <a:rPr lang="en-US" sz="1600" kern="1200" smtClean="0">
                          <a:solidFill>
                            <a:schemeClr val="dk1"/>
                          </a:solidFill>
                          <a:effectLst/>
                          <a:latin typeface="Cambria" panose="02040503050406030204" pitchFamily="18" charset="0"/>
                          <a:ea typeface="+mn-ea"/>
                          <a:cs typeface="+mn-cs"/>
                        </a:rPr>
                        <a:t>NH-16 ~7.4 Km, SE</a:t>
                      </a:r>
                    </a:p>
                    <a:p>
                      <a:r>
                        <a:rPr lang="en-US" sz="1600" kern="1200" smtClean="0">
                          <a:solidFill>
                            <a:schemeClr val="dk1"/>
                          </a:solidFill>
                          <a:effectLst/>
                          <a:latin typeface="Cambria" panose="02040503050406030204" pitchFamily="18" charset="0"/>
                          <a:ea typeface="+mn-ea"/>
                          <a:cs typeface="+mn-cs"/>
                        </a:rPr>
                        <a:t>SH-15 ~5.7 Km, SE</a:t>
                      </a:r>
                      <a:endParaRPr lang="en-US" sz="1600">
                        <a:latin typeface="Cambria" panose="02040503050406030204" pitchFamily="18" charset="0"/>
                      </a:endParaRPr>
                    </a:p>
                  </a:txBody>
                  <a:tcPr anchor="ctr">
                    <a:lnR w="12700" cap="flat" cmpd="sng" algn="ctr">
                      <a:solidFill>
                        <a:schemeClr val="tx1"/>
                      </a:solidFill>
                      <a:prstDash val="solid"/>
                      <a:round/>
                      <a:headEnd type="none" w="med" len="med"/>
                      <a:tailEnd type="none" w="med" len="med"/>
                    </a:lnR>
                  </a:tcPr>
                </a:tc>
              </a:tr>
              <a:tr h="437881">
                <a:tc>
                  <a:txBody>
                    <a:bodyPr vert="horz" wrap="square"/>
                    <a:lstStyle/>
                    <a:p>
                      <a:r>
                        <a:rPr lang="en-US" sz="1600" b="1" kern="1200" smtClean="0">
                          <a:solidFill>
                            <a:schemeClr val="dk1"/>
                          </a:solidFill>
                          <a:effectLst/>
                          <a:latin typeface="Cambria" panose="02040503050406030204" pitchFamily="18" charset="0"/>
                          <a:ea typeface="+mn-ea"/>
                          <a:cs typeface="+mn-cs"/>
                        </a:rPr>
                        <a:t>Seismic Zone</a:t>
                      </a:r>
                      <a:endParaRPr lang="en-US" sz="1600" b="1">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tcPr>
                </a:tc>
                <a:tc>
                  <a:txBody>
                    <a:bodyPr vert="horz" wrap="square"/>
                    <a:lstStyle/>
                    <a:p>
                      <a:r>
                        <a:rPr lang="en-US" sz="1600" kern="1200" smtClean="0">
                          <a:solidFill>
                            <a:schemeClr val="dk1"/>
                          </a:solidFill>
                          <a:effectLst/>
                          <a:latin typeface="Cambria" panose="02040503050406030204" pitchFamily="18" charset="0"/>
                          <a:ea typeface="+mn-ea"/>
                          <a:cs typeface="+mn-cs"/>
                        </a:rPr>
                        <a:t>Zone II</a:t>
                      </a:r>
                      <a:endParaRPr lang="en-US" sz="1600">
                        <a:latin typeface="Cambria" panose="02040503050406030204" pitchFamily="18" charset="0"/>
                      </a:endParaRPr>
                    </a:p>
                  </a:txBody>
                  <a:tcPr anchor="ctr">
                    <a:lnR w="12700" cap="flat" cmpd="sng" algn="ctr">
                      <a:solidFill>
                        <a:schemeClr val="tx1"/>
                      </a:solidFill>
                      <a:prstDash val="solid"/>
                      <a:round/>
                      <a:headEnd type="none" w="med" len="med"/>
                      <a:tailEnd type="none" w="med" len="med"/>
                    </a:lnR>
                  </a:tcPr>
                </a:tc>
              </a:tr>
              <a:tr h="1622738">
                <a:tc>
                  <a:txBody>
                    <a:bodyPr vert="horz" wrap="square"/>
                    <a:lstStyle/>
                    <a:p>
                      <a:r>
                        <a:rPr lang="en-US" sz="1600" b="1" kern="1200" smtClean="0">
                          <a:solidFill>
                            <a:schemeClr val="dk1"/>
                          </a:solidFill>
                          <a:effectLst/>
                          <a:latin typeface="Cambria" panose="02040503050406030204" pitchFamily="18" charset="0"/>
                          <a:ea typeface="+mn-ea"/>
                          <a:cs typeface="+mn-cs"/>
                        </a:rPr>
                        <a:t>Water Body</a:t>
                      </a:r>
                      <a:endParaRPr lang="en-US" sz="1600" b="1">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tcPr>
                </a:tc>
                <a:tc>
                  <a:txBody>
                    <a:bodyPr vert="horz" wrap="square"/>
                    <a:lstStyle/>
                    <a:p>
                      <a:r>
                        <a:rPr lang="en-US" sz="1600" kern="1200" err="1" smtClean="0">
                          <a:solidFill>
                            <a:schemeClr val="dk1"/>
                          </a:solidFill>
                          <a:effectLst/>
                          <a:latin typeface="Cambria" panose="02040503050406030204" pitchFamily="18" charset="0"/>
                          <a:ea typeface="+mn-ea"/>
                          <a:cs typeface="+mn-cs"/>
                        </a:rPr>
                        <a:t>Rupnarayan River- 3.6 Kms</a:t>
                      </a:r>
                      <a:endParaRPr lang="en-US" sz="1600" kern="1200" smtClean="0">
                        <a:solidFill>
                          <a:schemeClr val="dk1"/>
                        </a:solidFill>
                        <a:effectLst/>
                        <a:latin typeface="Cambria" panose="02040503050406030204" pitchFamily="18" charset="0"/>
                        <a:ea typeface="+mn-ea"/>
                        <a:cs typeface="+mn-cs"/>
                      </a:endParaRPr>
                    </a:p>
                    <a:p>
                      <a:r>
                        <a:rPr lang="en-US" sz="1600" kern="1200" err="1" smtClean="0">
                          <a:solidFill>
                            <a:schemeClr val="dk1"/>
                          </a:solidFill>
                          <a:effectLst/>
                          <a:latin typeface="Cambria" panose="02040503050406030204" pitchFamily="18" charset="0"/>
                          <a:ea typeface="+mn-ea"/>
                          <a:cs typeface="+mn-cs"/>
                        </a:rPr>
                        <a:t>Damodar Kata Nadi (Hurhur Khal)-2.7 Kms</a:t>
                      </a:r>
                      <a:endParaRPr lang="en-US" sz="1600" kern="1200" smtClean="0">
                        <a:solidFill>
                          <a:schemeClr val="dk1"/>
                        </a:solidFill>
                        <a:effectLst/>
                        <a:latin typeface="Cambria" panose="02040503050406030204" pitchFamily="18" charset="0"/>
                        <a:ea typeface="+mn-ea"/>
                        <a:cs typeface="+mn-cs"/>
                      </a:endParaRPr>
                    </a:p>
                    <a:p>
                      <a:r>
                        <a:rPr lang="en-US" sz="1600" kern="1200" err="1" smtClean="0">
                          <a:solidFill>
                            <a:schemeClr val="dk1"/>
                          </a:solidFill>
                          <a:effectLst/>
                          <a:latin typeface="Cambria" panose="02040503050406030204" pitchFamily="18" charset="0"/>
                          <a:ea typeface="+mn-ea"/>
                          <a:cs typeface="+mn-cs"/>
                        </a:rPr>
                        <a:t>Mendeshwari River-3.8 Kms</a:t>
                      </a:r>
                      <a:endParaRPr lang="en-US" sz="1600" kern="1200" smtClean="0">
                        <a:solidFill>
                          <a:schemeClr val="dk1"/>
                        </a:solidFill>
                        <a:effectLst/>
                        <a:latin typeface="Cambria" panose="02040503050406030204" pitchFamily="18" charset="0"/>
                        <a:ea typeface="+mn-ea"/>
                        <a:cs typeface="+mn-cs"/>
                      </a:endParaRPr>
                    </a:p>
                    <a:p>
                      <a:r>
                        <a:rPr lang="en-US" sz="1600" kern="1200" err="1" smtClean="0">
                          <a:solidFill>
                            <a:schemeClr val="dk1"/>
                          </a:solidFill>
                          <a:effectLst/>
                          <a:latin typeface="Cambria" panose="02040503050406030204" pitchFamily="18" charset="0"/>
                          <a:ea typeface="+mn-ea"/>
                          <a:cs typeface="+mn-cs"/>
                        </a:rPr>
                        <a:t>Kanashabat Nadi- 49 Kms</a:t>
                      </a:r>
                      <a:endParaRPr lang="en-US" sz="1600" kern="1200" smtClean="0">
                        <a:solidFill>
                          <a:schemeClr val="dk1"/>
                        </a:solidFill>
                        <a:effectLst/>
                        <a:latin typeface="Cambria" panose="02040503050406030204" pitchFamily="18" charset="0"/>
                        <a:ea typeface="+mn-ea"/>
                        <a:cs typeface="+mn-cs"/>
                      </a:endParaRPr>
                    </a:p>
                    <a:p>
                      <a:r>
                        <a:rPr lang="en-US" sz="1600" kern="1200" err="1" smtClean="0">
                          <a:solidFill>
                            <a:schemeClr val="dk1"/>
                          </a:solidFill>
                          <a:effectLst/>
                          <a:latin typeface="Cambria" panose="02040503050406030204" pitchFamily="18" charset="0"/>
                          <a:ea typeface="+mn-ea"/>
                          <a:cs typeface="+mn-cs"/>
                        </a:rPr>
                        <a:t>Damodar River- 4.0 Kms</a:t>
                      </a:r>
                      <a:endParaRPr lang="en-US" sz="1600" kern="1200" smtClean="0">
                        <a:solidFill>
                          <a:schemeClr val="dk1"/>
                        </a:solidFill>
                        <a:effectLst/>
                        <a:latin typeface="Cambria" panose="02040503050406030204" pitchFamily="18" charset="0"/>
                        <a:ea typeface="+mn-ea"/>
                        <a:cs typeface="+mn-cs"/>
                      </a:endParaRPr>
                    </a:p>
                    <a:p>
                      <a:r>
                        <a:rPr lang="en-US" sz="1600" kern="1200" err="1" smtClean="0">
                          <a:solidFill>
                            <a:schemeClr val="dk1"/>
                          </a:solidFill>
                          <a:effectLst/>
                          <a:latin typeface="Cambria" panose="02040503050406030204" pitchFamily="18" charset="0"/>
                          <a:ea typeface="+mn-ea"/>
                          <a:cs typeface="+mn-cs"/>
                        </a:rPr>
                        <a:t>Gaighata Khal -1.1 Km</a:t>
                      </a:r>
                      <a:endParaRPr lang="en-US" sz="1600">
                        <a:latin typeface="Cambria" panose="02040503050406030204" pitchFamily="18" charset="0"/>
                      </a:endParaRPr>
                    </a:p>
                  </a:txBody>
                  <a:tcPr anchor="ctr">
                    <a:lnR w="12700" cap="flat" cmpd="sng" algn="ctr">
                      <a:solidFill>
                        <a:schemeClr val="tx1"/>
                      </a:solidFill>
                      <a:prstDash val="solid"/>
                      <a:round/>
                      <a:headEnd type="none" w="med" len="med"/>
                      <a:tailEnd type="none" w="med" len="med"/>
                    </a:lnR>
                  </a:tcPr>
                </a:tc>
              </a:tr>
              <a:tr h="493261">
                <a:tc>
                  <a:txBody>
                    <a:bodyPr vert="horz" wrap="square"/>
                    <a:lstStyle/>
                    <a:p>
                      <a:r>
                        <a:rPr lang="en-US" sz="1600" b="1" kern="1200" smtClean="0">
                          <a:solidFill>
                            <a:schemeClr val="dk1"/>
                          </a:solidFill>
                          <a:effectLst/>
                          <a:latin typeface="Cambria" panose="02040503050406030204" pitchFamily="18" charset="0"/>
                          <a:ea typeface="+mn-ea"/>
                          <a:cs typeface="+mn-cs"/>
                        </a:rPr>
                        <a:t>Nearest Town/ Major City with 200000 population</a:t>
                      </a:r>
                      <a:endParaRPr lang="en-US" sz="1600" b="1">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tcPr>
                </a:tc>
                <a:tc>
                  <a:txBody>
                    <a:bodyPr vert="horz" wrap="square"/>
                    <a:lstStyle/>
                    <a:p>
                      <a:r>
                        <a:rPr lang="en-US" sz="1600" kern="1200" smtClean="0">
                          <a:solidFill>
                            <a:schemeClr val="dk1"/>
                          </a:solidFill>
                          <a:effectLst/>
                          <a:latin typeface="Cambria" panose="02040503050406030204" pitchFamily="18" charset="0"/>
                          <a:ea typeface="+mn-ea"/>
                          <a:cs typeface="+mn-cs"/>
                        </a:rPr>
                        <a:t>Bagnan~7.4 Km, SE</a:t>
                      </a:r>
                      <a:endParaRPr lang="en-US" sz="1600">
                        <a:latin typeface="Cambria" panose="02040503050406030204" pitchFamily="18" charset="0"/>
                      </a:endParaRPr>
                    </a:p>
                  </a:txBody>
                  <a:tcPr anchor="ctr">
                    <a:lnR w="12700" cap="flat" cmpd="sng" algn="ctr">
                      <a:solidFill>
                        <a:schemeClr val="tx1"/>
                      </a:solidFill>
                      <a:prstDash val="solid"/>
                      <a:round/>
                      <a:headEnd type="none" w="med" len="med"/>
                      <a:tailEnd type="none" w="med" len="med"/>
                    </a:lnR>
                  </a:tcPr>
                </a:tc>
              </a:tr>
              <a:tr h="416417">
                <a:tc>
                  <a:txBody>
                    <a:bodyPr vert="horz" wrap="square"/>
                    <a:lstStyle/>
                    <a:p>
                      <a:r>
                        <a:rPr lang="en-US" sz="1600" b="1" kern="1200" smtClean="0">
                          <a:solidFill>
                            <a:schemeClr val="dk1"/>
                          </a:solidFill>
                          <a:effectLst/>
                          <a:latin typeface="Cambria" panose="02040503050406030204" pitchFamily="18" charset="0"/>
                          <a:ea typeface="+mn-ea"/>
                          <a:cs typeface="+mn-cs"/>
                        </a:rPr>
                        <a:t>Medical Facilities</a:t>
                      </a:r>
                      <a:endParaRPr lang="en-US" sz="1600" b="1">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tcPr>
                </a:tc>
                <a:tc>
                  <a:txBody>
                    <a:bodyPr vert="horz" wrap="square"/>
                    <a:lstStyle/>
                    <a:p>
                      <a:r>
                        <a:rPr lang="en-US" sz="1600" kern="1200" smtClean="0">
                          <a:solidFill>
                            <a:schemeClr val="dk1"/>
                          </a:solidFill>
                          <a:effectLst/>
                          <a:latin typeface="Cambria" panose="02040503050406030204" pitchFamily="18" charset="0"/>
                          <a:ea typeface="+mn-ea"/>
                          <a:cs typeface="+mn-cs"/>
                        </a:rPr>
                        <a:t>Rural Hospital, Bagnan~7.8, SE</a:t>
                      </a:r>
                      <a:endParaRPr lang="en-US" sz="1600">
                        <a:latin typeface="Cambria" panose="02040503050406030204" pitchFamily="18" charset="0"/>
                      </a:endParaRPr>
                    </a:p>
                  </a:txBody>
                  <a:tcPr anchor="ctr">
                    <a:lnR w="12700" cap="flat" cmpd="sng" algn="ctr">
                      <a:solidFill>
                        <a:schemeClr val="tx1"/>
                      </a:solidFill>
                      <a:prstDash val="solid"/>
                      <a:round/>
                      <a:headEnd type="none" w="med" len="med"/>
                      <a:tailEnd type="none" w="med" len="med"/>
                    </a:lnR>
                  </a:tcPr>
                </a:tc>
              </a:tr>
              <a:tr h="455483">
                <a:tc>
                  <a:txBody>
                    <a:bodyPr vert="horz" wrap="square"/>
                    <a:lstStyle/>
                    <a:p>
                      <a:r>
                        <a:rPr lang="en-US" sz="1600" b="1" kern="1200" smtClean="0">
                          <a:solidFill>
                            <a:schemeClr val="dk1"/>
                          </a:solidFill>
                          <a:effectLst/>
                          <a:latin typeface="Cambria" panose="02040503050406030204" pitchFamily="18" charset="0"/>
                          <a:ea typeface="+mn-ea"/>
                          <a:cs typeface="+mn-cs"/>
                        </a:rPr>
                        <a:t>Education Facilities</a:t>
                      </a:r>
                      <a:endParaRPr lang="en-US" sz="1600" b="1">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tcPr>
                </a:tc>
                <a:tc>
                  <a:txBody>
                    <a:bodyPr vert="horz" wrap="square"/>
                    <a:lstStyle/>
                    <a:p>
                      <a:r>
                        <a:rPr lang="en-US" sz="1600" kern="1200" smtClean="0">
                          <a:solidFill>
                            <a:schemeClr val="dk1"/>
                          </a:solidFill>
                          <a:effectLst/>
                          <a:latin typeface="Cambria" panose="02040503050406030204" pitchFamily="18" charset="0"/>
                          <a:ea typeface="+mn-ea"/>
                          <a:cs typeface="+mn-cs"/>
                        </a:rPr>
                        <a:t>DMB high school, Mankur~1.90km, SW</a:t>
                      </a:r>
                      <a:endParaRPr lang="en-US" sz="1600">
                        <a:latin typeface="Cambria" panose="02040503050406030204" pitchFamily="18" charset="0"/>
                      </a:endParaRPr>
                    </a:p>
                  </a:txBody>
                  <a:tcPr anchor="ctr">
                    <a:lnR w="12700" cap="flat" cmpd="sng" algn="ctr">
                      <a:solidFill>
                        <a:schemeClr val="tx1"/>
                      </a:solidFill>
                      <a:prstDash val="solid"/>
                      <a:round/>
                      <a:headEnd type="none" w="med" len="med"/>
                      <a:tailEnd type="none" w="med" len="med"/>
                    </a:lnR>
                  </a:tcPr>
                </a:tc>
              </a:tr>
              <a:tr h="580634">
                <a:tc>
                  <a:txBody>
                    <a:bodyPr vert="horz" wrap="square"/>
                    <a:lstStyle/>
                    <a:p>
                      <a:r>
                        <a:rPr lang="en-US" sz="1600" b="1" kern="1200" smtClean="0">
                          <a:solidFill>
                            <a:schemeClr val="dk1"/>
                          </a:solidFill>
                          <a:effectLst/>
                          <a:latin typeface="Cambria" panose="02040503050406030204" pitchFamily="18" charset="0"/>
                          <a:ea typeface="+mn-ea"/>
                          <a:cs typeface="+mn-cs"/>
                        </a:rPr>
                        <a:t>List of industries/ Project activities within 10 Km radius</a:t>
                      </a:r>
                      <a:endParaRPr lang="en-US" sz="1600" b="1">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r>
                        <a:rPr lang="en-US" sz="1600" kern="1200" smtClean="0">
                          <a:solidFill>
                            <a:schemeClr val="dk1"/>
                          </a:solidFill>
                          <a:effectLst/>
                          <a:latin typeface="Cambria" panose="02040503050406030204" pitchFamily="18" charset="0"/>
                          <a:ea typeface="+mn-ea"/>
                          <a:cs typeface="+mn-cs"/>
                        </a:rPr>
                        <a:t>M/s. Tandhan Cotton Mills Private Limited- Textile</a:t>
                      </a:r>
                    </a:p>
                    <a:p>
                      <a:r>
                        <a:rPr lang="en-US" sz="1600" kern="1200" smtClean="0">
                          <a:solidFill>
                            <a:schemeClr val="dk1"/>
                          </a:solidFill>
                          <a:effectLst/>
                          <a:latin typeface="Cambria" panose="02040503050406030204" pitchFamily="18" charset="0"/>
                          <a:ea typeface="+mn-ea"/>
                          <a:cs typeface="+mn-cs"/>
                        </a:rPr>
                        <a:t>M/s. Tandhan biochemical Private Limited</a:t>
                      </a:r>
                    </a:p>
                    <a:p>
                      <a:r>
                        <a:rPr lang="en-US" sz="1600" kern="1200" smtClean="0">
                          <a:solidFill>
                            <a:schemeClr val="dk1"/>
                          </a:solidFill>
                          <a:effectLst/>
                          <a:latin typeface="Cambria" panose="02040503050406030204" pitchFamily="18" charset="0"/>
                          <a:ea typeface="+mn-ea"/>
                          <a:cs typeface="+mn-cs"/>
                        </a:rPr>
                        <a:t>M/s Mohan Boards Pvt Ltd</a:t>
                      </a:r>
                      <a:endParaRPr lang="en-US" sz="1600">
                        <a:latin typeface="Cambria" panose="02040503050406030204" pitchFamily="18"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50"/>
            <a:ext cx="1828800" cy="465607"/>
          </a:xfrm>
          <a:prstGeom prst="rect">
            <a:avLst/>
          </a:prstGeom>
        </p:spPr>
      </p:pic>
    </p:spTree>
    <p:extLst>
      <p:ext uri="{BB962C8B-B14F-4D97-AF65-F5344CB8AC3E}">
        <p14:creationId xmlns:p14="http://schemas.microsoft.com/office/powerpoint/2010/main" val="2406071356"/>
      </p:ext>
    </p:extLst>
  </p:cSld>
  <p:clrMapOvr>
    <a:masterClrMapping/>
  </p:clrMapOvr>
  <p:transition/>
  <p:timing/>
</p:sld>
</file>

<file path=ppt/slides/slide8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4" name="TextBox 3"/>
          <p:cNvSpPr txBox="1"/>
          <p:nvPr/>
        </p:nvSpPr>
        <p:spPr>
          <a:xfrm>
            <a:off x="674558" y="839448"/>
            <a:ext cx="4886793" cy="477054"/>
          </a:xfrm>
          <a:prstGeom prst="rect">
            <a:avLst/>
          </a:prstGeom>
          <a:noFill/>
        </p:spPr>
        <p:txBody>
          <a:bodyPr wrap="square" rtlCol="0">
            <a:spAutoFit/>
          </a:bodyPr>
          <a:lstStyle/>
          <a:p>
            <a:pPr marL="342900" indent="-342900">
              <a:buFont typeface="Wingdings" panose="05000000000000000000" pitchFamily="2" charset="2"/>
              <a:buChar char="v"/>
            </a:pPr>
            <a:r>
              <a:rPr lang="en-US" sz="2500" b="1" u="sng" smtClean="0">
                <a:latin typeface="Cambria" panose="02040503050406030204" pitchFamily="18" charset="0"/>
              </a:rPr>
              <a:t>ISOPLETH OF PM:</a:t>
            </a:r>
            <a:endParaRPr lang="en-US" sz="2500" b="1" u="sng">
              <a:latin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l="9078" t="6994" r="9456" b="4918"/>
          <a:stretch>
            <a:fillRect/>
          </a:stretch>
        </p:blipFill>
        <p:spPr>
          <a:xfrm>
            <a:off x="5561352" y="485643"/>
            <a:ext cx="6630648" cy="6372357"/>
          </a:xfrm>
          <a:prstGeom prst="rect">
            <a:avLst/>
          </a:prstGeom>
          <a:ln>
            <a:solidFill>
              <a:schemeClr val="tx1"/>
            </a:solidFill>
          </a:ln>
        </p:spPr>
      </p:pic>
    </p:spTree>
    <p:extLst>
      <p:ext uri="{BB962C8B-B14F-4D97-AF65-F5344CB8AC3E}">
        <p14:creationId xmlns:p14="http://schemas.microsoft.com/office/powerpoint/2010/main" val="840102316"/>
      </p:ext>
    </p:extLst>
  </p:cSld>
  <p:clrMapOvr>
    <a:masterClrMapping/>
  </p:clrMapOvr>
  <p:transition/>
  <p:timing/>
</p:sld>
</file>

<file path=ppt/slides/slide8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Rectangle 1"/>
          <p:cNvSpPr/>
          <p:nvPr/>
        </p:nvSpPr>
        <p:spPr>
          <a:xfrm>
            <a:off x="1" y="11735"/>
            <a:ext cx="12192000" cy="523220"/>
          </a:xfrm>
          <a:prstGeom prst="rect">
            <a:avLst/>
          </a:prstGeom>
        </p:spPr>
        <p:txBody>
          <a:bodyPr wrap="square">
            <a:spAutoFit/>
          </a:bodyPr>
          <a:lstStyle/>
          <a:p>
            <a:pPr algn="ctr"/>
            <a:r>
              <a:rPr lang="en-US" sz="2800" b="1" u="sng" smtClean="0">
                <a:latin typeface="Cambria" panose="02040503050406030204" pitchFamily="18" charset="0"/>
              </a:rPr>
              <a:t>COMPLIANCE OF TOR</a:t>
            </a:r>
            <a:endParaRPr lang="en-US" sz="2800" b="1" u="sng">
              <a:latin typeface="Cambria" panose="02040503050406030204" pitchFamily="18" charset="0"/>
            </a:endParaRPr>
          </a:p>
        </p:txBody>
      </p:sp>
      <p:sp>
        <p:nvSpPr>
          <p:cNvPr id="3" name="Rectangle 2"/>
          <p:cNvSpPr/>
          <p:nvPr/>
        </p:nvSpPr>
        <p:spPr>
          <a:xfrm>
            <a:off x="0" y="504580"/>
            <a:ext cx="11801475" cy="6186309"/>
          </a:xfrm>
          <a:prstGeom prst="rect">
            <a:avLst/>
          </a:prstGeom>
        </p:spPr>
        <p:txBody>
          <a:bodyPr wrap="square">
            <a:spAutoFit/>
          </a:bodyPr>
          <a:lstStyle/>
          <a:p>
            <a:pPr algn="just"/>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ToR-7(II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Water Quality modeling-in case of discharge in water body.</a:t>
            </a:r>
          </a:p>
          <a:p>
            <a:pPr algn="just"/>
            <a:r>
              <a:rPr lang="en-US" b="1">
                <a:solidFill>
                  <a:schemeClr val="accent5">
                    <a:lumMod val="75000"/>
                  </a:schemeClr>
                </a:solidFill>
                <a:latin typeface="Cambria" panose="02040503050406030204" pitchFamily="18" charset="0"/>
              </a:rPr>
              <a:t>Compliance: </a:t>
            </a:r>
            <a:r>
              <a:rPr lang="en-US">
                <a:latin typeface="Cambria" panose="02040503050406030204" pitchFamily="18" charset="0"/>
              </a:rPr>
              <a:t>No Waste water or Treated water will be discharge in to water </a:t>
            </a:r>
            <a:r>
              <a:rPr lang="en-US" smtClean="0">
                <a:latin typeface="Cambria" panose="02040503050406030204" pitchFamily="18" charset="0"/>
              </a:rPr>
              <a:t>body.</a:t>
            </a:r>
          </a:p>
          <a:p>
            <a:pPr algn="just"/>
            <a:endParaRPr lang="en-US">
              <a:latin typeface="Cambria" panose="02040503050406030204" pitchFamily="18" charset="0"/>
            </a:endParaRPr>
          </a:p>
          <a:p>
            <a:pPr algn="just"/>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ToR-7(III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Impact of the transport of the raw materials and end products on the surrounding environment hall be assessed and provided</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pPr algn="just"/>
            <a:r>
              <a:rPr lang="en-US" b="1">
                <a:solidFill>
                  <a:schemeClr val="accent5">
                    <a:lumMod val="75000"/>
                  </a:schemeClr>
                </a:solidFill>
                <a:latin typeface="Cambria" panose="02040503050406030204" pitchFamily="18" charset="0"/>
              </a:rPr>
              <a:t>Compliance: </a:t>
            </a:r>
            <a:r>
              <a:rPr lang="en-US">
                <a:latin typeface="Cambria" panose="02040503050406030204" pitchFamily="18" charset="0"/>
              </a:rPr>
              <a:t>The LOS value from the proposed project may be same as earlier value “Excellent” for NH-6 and ‘Very Good’ for SH-15. So the additional load on the carrying capacity of the concern roads is not likely to have any significant adverse effect</a:t>
            </a:r>
            <a:r>
              <a:rPr lang="en-US" smtClean="0">
                <a:latin typeface="Cambria" panose="02040503050406030204" pitchFamily="18" charset="0"/>
              </a:rPr>
              <a:t>.</a:t>
            </a:r>
          </a:p>
          <a:p>
            <a:pPr algn="just"/>
            <a:endParaRPr lang="en-US">
              <a:latin typeface="Cambria" panose="02040503050406030204" pitchFamily="18" charset="0"/>
            </a:endParaRPr>
          </a:p>
          <a:p>
            <a:pPr algn="just"/>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ToR-7(IV): </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 note on treatment of wastewater from different plant operations, extent recycled and reused for different purposes shall be included</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pPr algn="just"/>
            <a:r>
              <a:rPr lang="en-US" b="1" smtClean="0">
                <a:solidFill>
                  <a:schemeClr val="accent5">
                    <a:lumMod val="75000"/>
                  </a:schemeClr>
                </a:solidFill>
                <a:latin typeface="Cambria" panose="02040503050406030204" pitchFamily="18" charset="0"/>
              </a:rPr>
              <a:t>Compliance: </a:t>
            </a:r>
            <a:r>
              <a:rPr lang="en-US" b="1">
                <a:latin typeface="Cambria" panose="02040503050406030204" pitchFamily="18" charset="0"/>
              </a:rPr>
              <a:t>Details of ETP (Effluent Treatment Plant</a:t>
            </a:r>
            <a:r>
              <a:rPr lang="en-US" b="1" smtClean="0">
                <a:latin typeface="Cambria" panose="02040503050406030204" pitchFamily="18" charset="0"/>
              </a:rPr>
              <a:t>):</a:t>
            </a:r>
            <a:endParaRPr lang="en-US" b="1">
              <a:latin typeface="Cambria" panose="02040503050406030204" pitchFamily="18" charset="0"/>
            </a:endParaRPr>
          </a:p>
          <a:p>
            <a:pPr algn="just"/>
            <a:r>
              <a:rPr lang="en-US" smtClean="0">
                <a:latin typeface="Cambria" panose="02040503050406030204" pitchFamily="18" charset="0"/>
              </a:rPr>
              <a:t>The </a:t>
            </a:r>
            <a:r>
              <a:rPr lang="en-US">
                <a:latin typeface="Cambria" panose="02040503050406030204" pitchFamily="18" charset="0"/>
              </a:rPr>
              <a:t>raw effluent will be received at the inlet of the bar screen to trap any floating particles and debris. A belt type oil skimmer and grease trap will be provided to remove the floating oil and grease</a:t>
            </a:r>
            <a:r>
              <a:rPr lang="en-US" smtClean="0">
                <a:latin typeface="Cambria" panose="02040503050406030204" pitchFamily="18" charset="0"/>
              </a:rPr>
              <a:t>.</a:t>
            </a:r>
          </a:p>
          <a:p>
            <a:pPr algn="just"/>
            <a:endParaRPr lang="en-US">
              <a:latin typeface="Cambria" panose="02040503050406030204" pitchFamily="18" charset="0"/>
            </a:endParaRPr>
          </a:p>
          <a:p>
            <a:pPr algn="just"/>
            <a:r>
              <a:rPr lang="en-US" smtClean="0">
                <a:latin typeface="Cambria" panose="02040503050406030204" pitchFamily="18" charset="0"/>
              </a:rPr>
              <a:t>The oil free effluent will be pumped to the flash mixer where lime dolomite will be added to precipitate the dissolved solids, sulphates and other organic impurities present in the effluent. The effluent from the flash mixer overflows to the settling tank where poly will be added and the impurities are removed as sludge from the bottom of the tank.</a:t>
            </a:r>
          </a:p>
          <a:p>
            <a:pPr algn="just"/>
            <a:endParaRPr lang="en-US" smtClean="0">
              <a:latin typeface="Cambria" panose="02040503050406030204" pitchFamily="18" charset="0"/>
            </a:endParaRPr>
          </a:p>
          <a:p>
            <a:pPr algn="just"/>
            <a:r>
              <a:rPr lang="en-US" smtClean="0">
                <a:latin typeface="Cambria" panose="02040503050406030204" pitchFamily="18" charset="0"/>
              </a:rPr>
              <a:t>The </a:t>
            </a:r>
            <a:r>
              <a:rPr lang="en-US">
                <a:latin typeface="Cambria" panose="02040503050406030204" pitchFamily="18" charset="0"/>
              </a:rPr>
              <a:t>sludge will be sent to sludge drying beds. The clear supernatant overflows to the Clarified Water tank where Hypo will be dosed for disinfection. Filter Feed pumps transfer the clarified water to the downstream Pressure Media filter and Activated Carbon filter for removal of suspended solids and any traces of organics</a:t>
            </a:r>
            <a:r>
              <a:rPr lang="en-US" smtClean="0">
                <a:latin typeface="Cambria" panose="02040503050406030204" pitchFamily="18" charset="0"/>
              </a:rPr>
              <a:t>.</a:t>
            </a:r>
            <a:endParaRPr lang="en-US">
              <a:latin typeface="Cambria" panose="02040503050406030204" pitchFamily="18" charset="0"/>
            </a:endParaRPr>
          </a:p>
        </p:txBody>
      </p:sp>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4032117747"/>
      </p:ext>
    </p:extLst>
  </p:cSld>
  <p:clrMapOvr>
    <a:masterClrMapping/>
  </p:clrMapOvr>
  <p:transition/>
  <p:timing/>
</p:sld>
</file>

<file path=ppt/slides/slide8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2" name="Rectangle 1"/>
          <p:cNvSpPr/>
          <p:nvPr/>
        </p:nvSpPr>
        <p:spPr>
          <a:xfrm>
            <a:off x="0" y="493944"/>
            <a:ext cx="11915775" cy="6173998"/>
          </a:xfrm>
          <a:prstGeom prst="rect">
            <a:avLst/>
          </a:prstGeom>
        </p:spPr>
        <p:txBody>
          <a:bodyPr wrap="square">
            <a:spAutoFit/>
          </a:bodyPr>
          <a:lstStyle/>
          <a:p>
            <a:pPr algn="just">
              <a:lnSpc>
                <a:spcPct val="150000"/>
              </a:lnSpc>
            </a:pPr>
            <a:r>
              <a:rPr lang="en-US" sz="2000" b="1">
                <a:latin typeface="Cambria" panose="02040503050406030204" pitchFamily="18" charset="0"/>
                <a:ea typeface="Times New Roman" panose="02020603050405020304" pitchFamily="18" charset="0"/>
              </a:rPr>
              <a:t>Pressure Sand Filter:</a:t>
            </a:r>
            <a:endParaRPr lang="en-US" sz="2000">
              <a:latin typeface="Times New Roman" panose="02020603050405020304" pitchFamily="18" charset="0"/>
              <a:ea typeface="Times New Roman" panose="02020603050405020304" pitchFamily="18" charset="0"/>
            </a:endParaRPr>
          </a:p>
          <a:p>
            <a:pPr algn="just"/>
            <a:r>
              <a:rPr lang="en-US" smtClean="0">
                <a:latin typeface="Cambria" panose="02040503050406030204" pitchFamily="18" charset="0"/>
                <a:ea typeface="Times New Roman" panose="02020603050405020304" pitchFamily="18" charset="0"/>
              </a:rPr>
              <a:t>The </a:t>
            </a:r>
            <a:r>
              <a:rPr lang="en-US">
                <a:latin typeface="Cambria" panose="02040503050406030204" pitchFamily="18" charset="0"/>
                <a:ea typeface="Times New Roman" panose="02020603050405020304" pitchFamily="18" charset="0"/>
              </a:rPr>
              <a:t>system is provided with Gravels, Pebbles Sand Media Filter. The main purpose of the filter is to remove the Suspended Solids &amp; reduce Turbidity. The Filter is provided within Inlet Distributor, Bottom collector &amp; various Filtration Media like pebbles, gravels, sand to achieve effective filtration.</a:t>
            </a:r>
            <a:endParaRPr lang="en-US" sz="2000">
              <a:latin typeface="Times New Roman" panose="02020603050405020304" pitchFamily="18" charset="0"/>
              <a:ea typeface="Times New Roman" panose="02020603050405020304" pitchFamily="18" charset="0"/>
            </a:endParaRPr>
          </a:p>
          <a:p>
            <a:pPr algn="just">
              <a:spcBef>
                <a:spcPts val="600"/>
              </a:spcBef>
              <a:spcAft>
                <a:spcPts val="600"/>
              </a:spcAft>
            </a:pPr>
            <a:r>
              <a:rPr lang="en-US">
                <a:latin typeface="Cambria" panose="02040503050406030204" pitchFamily="18" charset="0"/>
                <a:ea typeface="Times New Roman" panose="02020603050405020304" pitchFamily="18" charset="0"/>
              </a:rPr>
              <a:t>Externally, the filter has Mesh of Valve to assist in various service requirements like Filtration, Backwash &amp; Rinse</a:t>
            </a:r>
            <a:r>
              <a:rPr lang="en-US" smtClean="0">
                <a:latin typeface="Cambria" panose="02040503050406030204" pitchFamily="18" charset="0"/>
                <a:ea typeface="Times New Roman" panose="02020603050405020304" pitchFamily="18" charset="0"/>
              </a:rPr>
              <a:t>.</a:t>
            </a:r>
          </a:p>
          <a:p>
            <a:pPr algn="just">
              <a:lnSpc>
                <a:spcPct val="150000"/>
              </a:lnSpc>
              <a:spcBef>
                <a:spcPts val="600"/>
              </a:spcBef>
              <a:spcAft>
                <a:spcPts val="600"/>
              </a:spcAft>
            </a:pPr>
            <a:r>
              <a:rPr lang="en-US" sz="2000" b="1" smtClean="0">
                <a:latin typeface="Cambria" panose="02040503050406030204" pitchFamily="18" charset="0"/>
                <a:ea typeface="Times New Roman" panose="02020603050405020304" pitchFamily="18" charset="0"/>
              </a:rPr>
              <a:t>Activated Carbon Filter:</a:t>
            </a:r>
          </a:p>
          <a:p>
            <a:pPr algn="just">
              <a:spcBef>
                <a:spcPts val="600"/>
              </a:spcBef>
              <a:spcAft>
                <a:spcPts val="600"/>
              </a:spcAft>
            </a:pPr>
            <a:r>
              <a:rPr lang="en-US" smtClean="0">
                <a:latin typeface="Cambria" panose="02040503050406030204" pitchFamily="18" charset="0"/>
                <a:ea typeface="Times New Roman" panose="02020603050405020304" pitchFamily="18" charset="0"/>
              </a:rPr>
              <a:t>The system is provided with Activated Carbon Filter. The main purpose of the filter is to remove free Chlorine, balance organics, color etc. The Filter is provided with Inlet Distributor, Bottom Collector &amp; filtration media like fine silex and activated Carbon.</a:t>
            </a:r>
          </a:p>
          <a:p>
            <a:pPr algn="just">
              <a:lnSpc>
                <a:spcPct val="115000"/>
              </a:lnSpc>
              <a:spcBef>
                <a:spcPts val="600"/>
              </a:spcBef>
              <a:spcAft>
                <a:spcPts val="600"/>
              </a:spcAft>
            </a:pPr>
            <a:r>
              <a:rPr lang="en-US">
                <a:latin typeface="Cambria" panose="02040503050406030204" pitchFamily="18" charset="0"/>
                <a:ea typeface="Times New Roman" panose="02020603050405020304" pitchFamily="18" charset="0"/>
              </a:rPr>
              <a:t>Externally, the filter has Mesh of Valve to assist in various service requirements like Filtration, Backwash &amp; Rinse.</a:t>
            </a:r>
            <a:endParaRPr lang="en-US">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a:latin typeface="Cambria" panose="02040503050406030204" pitchFamily="18" charset="0"/>
                <a:ea typeface="Times New Roman" panose="02020603050405020304" pitchFamily="18" charset="0"/>
              </a:rPr>
              <a:t>The treated water is used for floor washing/process applications.</a:t>
            </a:r>
            <a:endParaRPr lang="en-US">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a:latin typeface="Cambria" panose="02040503050406030204" pitchFamily="18" charset="0"/>
                <a:ea typeface="Times New Roman" panose="02020603050405020304" pitchFamily="18" charset="0"/>
              </a:rPr>
              <a:t>Design Capacity</a:t>
            </a:r>
            <a:endParaRPr lang="en-US">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a:latin typeface="Cambria" panose="02040503050406030204" pitchFamily="18" charset="0"/>
                <a:ea typeface="Times New Roman" panose="02020603050405020304" pitchFamily="18" charset="0"/>
              </a:rPr>
              <a:t>Effluent treatment plant: 5 KLD Flow </a:t>
            </a:r>
            <a:endParaRPr lang="en-US">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a:latin typeface="Cambria" panose="02040503050406030204" pitchFamily="18" charset="0"/>
                <a:ea typeface="Times New Roman" panose="02020603050405020304" pitchFamily="18" charset="0"/>
              </a:rPr>
              <a:t>Rate: 1m</a:t>
            </a:r>
            <a:r>
              <a:rPr lang="en-US" baseline="30000">
                <a:latin typeface="Cambria" panose="02040503050406030204" pitchFamily="18" charset="0"/>
                <a:ea typeface="Times New Roman" panose="02020603050405020304" pitchFamily="18" charset="0"/>
              </a:rPr>
              <a:t>3</a:t>
            </a:r>
            <a:r>
              <a:rPr lang="en-US">
                <a:latin typeface="Cambria" panose="02040503050406030204" pitchFamily="18" charset="0"/>
                <a:ea typeface="Times New Roman" panose="02020603050405020304" pitchFamily="18" charset="0"/>
              </a:rPr>
              <a:t>/hr</a:t>
            </a:r>
            <a:endParaRPr lang="en-US">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a:latin typeface="Cambria" panose="02040503050406030204" pitchFamily="18" charset="0"/>
                <a:ea typeface="Times New Roman" panose="02020603050405020304" pitchFamily="18" charset="0"/>
              </a:rPr>
              <a:t>Service Cycle: 5 </a:t>
            </a:r>
            <a:r>
              <a:rPr lang="en-US" err="1" smtClean="0">
                <a:latin typeface="Cambria" panose="02040503050406030204" pitchFamily="18" charset="0"/>
                <a:ea typeface="Times New Roman" panose="02020603050405020304" pitchFamily="18" charset="0"/>
              </a:rPr>
              <a:t>hrs</a:t>
            </a:r>
            <a:endParaRPr lang="en-US">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7122090"/>
      </p:ext>
    </p:extLst>
  </p:cSld>
  <p:clrMapOvr>
    <a:masterClrMapping/>
  </p:clrMapOvr>
  <p:transition/>
  <p:timing/>
</p:sld>
</file>

<file path=ppt/slides/slide8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descr="C:\Users\Monika\Desktop\Revised Water Balance Chart 14 03 (2)jpg_Page1.jpg"/>
          <p:cNvPicPr/>
          <p:nvPr/>
        </p:nvPicPr>
        <p:blipFill>
          <a:blip r:embed="rId2"/>
          <a:stretch>
            <a:fillRect/>
          </a:stretch>
        </p:blipFill>
        <p:spPr bwMode="auto">
          <a:xfrm>
            <a:off x="971551" y="617854"/>
            <a:ext cx="10358438" cy="6025833"/>
          </a:xfrm>
          <a:prstGeom prst="rect">
            <a:avLst/>
          </a:prstGeom>
          <a:noFill/>
          <a:ln w="3175">
            <a:solidFill>
              <a:schemeClr val="tx1"/>
            </a:solidFill>
            <a:miter lim="800000"/>
          </a:ln>
        </p:spPr>
      </p:pic>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6" name="Rectangle 5"/>
          <p:cNvSpPr/>
          <p:nvPr/>
        </p:nvSpPr>
        <p:spPr>
          <a:xfrm>
            <a:off x="8115300" y="1400175"/>
            <a:ext cx="2043113" cy="8001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39239"/>
      </p:ext>
    </p:extLst>
  </p:cSld>
  <p:clrMapOvr>
    <a:masterClrMapping/>
  </p:clrMapOvr>
  <p:transition/>
  <p:timing/>
</p:sld>
</file>

<file path=ppt/slides/slide8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2" name="Rectangle 1"/>
          <p:cNvSpPr/>
          <p:nvPr/>
        </p:nvSpPr>
        <p:spPr>
          <a:xfrm>
            <a:off x="0" y="485643"/>
            <a:ext cx="12192000" cy="892552"/>
          </a:xfrm>
          <a:prstGeom prst="rect">
            <a:avLst/>
          </a:prstGeom>
        </p:spPr>
        <p:txBody>
          <a:bodyPr wrap="square">
            <a:spAutoFit/>
          </a:bodyPr>
          <a:lstStyle/>
          <a:p>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ToR-7(V</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Details of stack emission and action plan for control of emissions to meet standards</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smtClean="0">
                <a:solidFill>
                  <a:schemeClr val="accent5">
                    <a:lumMod val="75000"/>
                  </a:schemeClr>
                </a:solidFill>
                <a:latin typeface="Cambria" panose="02040503050406030204" pitchFamily="18" charset="0"/>
              </a:rPr>
              <a:t>Compliance: </a:t>
            </a:r>
            <a:r>
              <a:rPr lang="en-US" b="1" smtClean="0">
                <a:latin typeface="Cambria" panose="02040503050406030204" pitchFamily="18" charset="0"/>
              </a:rPr>
              <a:t>Stack specification:</a:t>
            </a:r>
          </a:p>
          <a:p>
            <a:endParaRPr lang="en-US" sz="1600" b="1"/>
          </a:p>
        </p:txBody>
      </p:sp>
      <p:graphicFrame>
        <p:nvGraphicFramePr>
          <p:cNvPr id="6" name="Table 5"/>
          <p:cNvGraphicFramePr>
            <a:graphicFrameLocks noGrp="1"/>
          </p:cNvGraphicFramePr>
          <p:nvPr>
            <p:extLst>
              <p:ext uri="{D42A27DB-BD31-4B8C-83A1-F6EECF244321}">
                <p14:modId xmlns:p14="http://schemas.microsoft.com/office/powerpoint/2010/main" val="2697914556"/>
              </p:ext>
            </p:extLst>
          </p:nvPr>
        </p:nvGraphicFramePr>
        <p:xfrm>
          <a:off x="971549" y="1127195"/>
          <a:ext cx="10129838" cy="3976646"/>
        </p:xfrm>
        <a:graphic>
          <a:graphicData uri="http://schemas.openxmlformats.org/drawingml/2006/table">
            <a:tbl>
              <a:tblPr firstRow="1" firstCol="1" bandRow="1">
                <a:tableStyleId>{5C22544A-7EE6-4342-B048-85BDC9FD1C3A}</a:tableStyleId>
              </a:tblPr>
              <a:tblGrid>
                <a:gridCol w="771526"/>
                <a:gridCol w="2386012"/>
                <a:gridCol w="2643188"/>
                <a:gridCol w="2386012"/>
                <a:gridCol w="1943100"/>
              </a:tblGrid>
              <a:tr h="282573">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S. No.</a:t>
                      </a:r>
                      <a:endParaRPr lang="en-US" sz="1600" b="1">
                        <a:effectLst/>
                        <a:latin typeface="Cambria" panose="02040503050406030204" pitchFamily="18" charset="0"/>
                        <a:ea typeface="Times New Roman" panose="02020603050405020304" pitchFamily="18" charset="0"/>
                      </a:endParaRPr>
                    </a:p>
                  </a:txBody>
                  <a:tcPr marL="21431" marR="2143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Stack Details</a:t>
                      </a:r>
                      <a:endParaRPr lang="en-US" sz="1600" b="1">
                        <a:effectLst/>
                        <a:latin typeface="Cambria" panose="02040503050406030204" pitchFamily="18" charset="0"/>
                        <a:ea typeface="Times New Roman" panose="02020603050405020304" pitchFamily="18" charset="0"/>
                      </a:endParaRPr>
                    </a:p>
                  </a:txBody>
                  <a:tcPr marL="21431" marR="21431"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Stack Parameters</a:t>
                      </a:r>
                      <a:endParaRPr lang="en-US" sz="1600" b="1">
                        <a:effectLst/>
                        <a:latin typeface="Cambria" panose="02040503050406030204" pitchFamily="18" charset="0"/>
                        <a:ea typeface="Times New Roman" panose="02020603050405020304" pitchFamily="18" charset="0"/>
                      </a:endParaRPr>
                    </a:p>
                  </a:txBody>
                  <a:tcPr marL="21431" marR="21431"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Values</a:t>
                      </a:r>
                      <a:endParaRPr lang="en-US" sz="1600" b="1">
                        <a:effectLst/>
                        <a:latin typeface="Cambria" panose="02040503050406030204" pitchFamily="18" charset="0"/>
                        <a:ea typeface="Times New Roman" panose="02020603050405020304" pitchFamily="18" charset="0"/>
                      </a:endParaRPr>
                    </a:p>
                  </a:txBody>
                  <a:tcPr marL="21431" marR="21431"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Unit</a:t>
                      </a:r>
                      <a:endParaRPr lang="en-US" sz="1600" b="1">
                        <a:effectLst/>
                        <a:latin typeface="Cambria" panose="02040503050406030204" pitchFamily="18" charset="0"/>
                        <a:ea typeface="Times New Roman" panose="02020603050405020304" pitchFamily="18" charset="0"/>
                      </a:endParaRPr>
                    </a:p>
                  </a:txBody>
                  <a:tcPr marL="21431" marR="2143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4422">
                <a:tc rowSpan="4">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1.</a:t>
                      </a:r>
                      <a:endParaRPr lang="en-US" sz="1600" b="1">
                        <a:effectLst/>
                        <a:latin typeface="Cambria" panose="02040503050406030204" pitchFamily="18" charset="0"/>
                        <a:ea typeface="Times New Roman" panose="02020603050405020304" pitchFamily="18" charset="0"/>
                      </a:endParaRPr>
                    </a:p>
                  </a:txBody>
                  <a:tcPr marL="21431" marR="21431" marT="0" marB="0" anchor="ctr">
                    <a:lnL w="12700" cap="flat" cmpd="sng" algn="ctr">
                      <a:solidFill>
                        <a:schemeClr val="tx1"/>
                      </a:solidFill>
                      <a:prstDash val="solid"/>
                      <a:round/>
                      <a:headEnd type="none" w="med" len="med"/>
                      <a:tailEnd type="none" w="med" len="med"/>
                    </a:lnL>
                  </a:tcPr>
                </a:tc>
                <a:tc rowSpan="4">
                  <a:txBody>
                    <a:bodyPr vert="horz" wrap="square"/>
                    <a:lstStyle/>
                    <a:p>
                      <a:pPr marL="0" marR="0">
                        <a:lnSpc>
                          <a:spcPct val="115000"/>
                        </a:lnSpc>
                        <a:spcBef>
                          <a:spcPct val="0"/>
                        </a:spcBef>
                        <a:spcAft>
                          <a:spcPct val="0"/>
                        </a:spcAft>
                      </a:pPr>
                      <a:r>
                        <a:rPr lang="en-US" sz="1600" b="1" err="1">
                          <a:effectLst/>
                          <a:latin typeface="Cambria" panose="02040503050406030204" pitchFamily="18" charset="0"/>
                        </a:rPr>
                        <a:t>Sulphonation Plant (Vent Gas from ESP &amp; Scrubber)</a:t>
                      </a:r>
                      <a:endParaRPr lang="en-US" sz="1600" b="1">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nSpc>
                          <a:spcPct val="115000"/>
                        </a:lnSpc>
                        <a:spcBef>
                          <a:spcPct val="0"/>
                        </a:spcBef>
                        <a:spcAft>
                          <a:spcPct val="0"/>
                        </a:spcAft>
                      </a:pPr>
                      <a:r>
                        <a:rPr lang="en-US" sz="1600" b="0">
                          <a:effectLst/>
                          <a:latin typeface="Cambria" panose="02040503050406030204" pitchFamily="18" charset="0"/>
                        </a:rPr>
                        <a:t>MOC</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MS</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endParaRPr lang="en-US" sz="1600" b="0">
                        <a:effectLst/>
                        <a:latin typeface="Cambria" panose="02040503050406030204" pitchFamily="18" charset="0"/>
                      </a:endParaRPr>
                    </a:p>
                  </a:txBody>
                  <a:tcPr marL="21431" marR="21431" marT="0" marB="0" anchor="ctr">
                    <a:lnR w="12700" cap="flat" cmpd="sng" algn="ctr">
                      <a:solidFill>
                        <a:schemeClr val="tx1"/>
                      </a:solidFill>
                      <a:prstDash val="solid"/>
                      <a:round/>
                      <a:headEnd type="none" w="med" len="med"/>
                      <a:tailEnd type="none" w="med" len="med"/>
                    </a:lnR>
                  </a:tcPr>
                </a:tc>
              </a:tr>
              <a:tr h="254422">
                <a:tc vMerge="1">
                  <a:txBody>
                    <a:bodyPr vert="horz" wrap="square"/>
                    <a:lstStyle/>
                    <a:p>
                      <a:endParaRPr lang="en-US"/>
                    </a:p>
                  </a:txBody>
                  <a:tcPr/>
                </a:tc>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600" b="0">
                          <a:effectLst/>
                          <a:latin typeface="Cambria" panose="02040503050406030204" pitchFamily="18" charset="0"/>
                        </a:rPr>
                        <a:t>Diameter</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600</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mm</a:t>
                      </a:r>
                      <a:endParaRPr lang="en-US" sz="1600" b="0">
                        <a:effectLst/>
                        <a:latin typeface="Cambria" panose="02040503050406030204" pitchFamily="18" charset="0"/>
                        <a:ea typeface="Times New Roman" panose="02020603050405020304" pitchFamily="18" charset="0"/>
                      </a:endParaRPr>
                    </a:p>
                  </a:txBody>
                  <a:tcPr marL="21431" marR="21431" marT="0" marB="0" anchor="ctr">
                    <a:lnR w="12700" cap="flat" cmpd="sng" algn="ctr">
                      <a:solidFill>
                        <a:schemeClr val="tx1"/>
                      </a:solidFill>
                      <a:prstDash val="solid"/>
                      <a:round/>
                      <a:headEnd type="none" w="med" len="med"/>
                      <a:tailEnd type="none" w="med" len="med"/>
                    </a:lnR>
                  </a:tcPr>
                </a:tc>
              </a:tr>
              <a:tr h="283954">
                <a:tc vMerge="1">
                  <a:txBody>
                    <a:bodyPr vert="horz" wrap="square"/>
                    <a:lstStyle/>
                    <a:p>
                      <a:endParaRPr lang="en-US"/>
                    </a:p>
                  </a:txBody>
                  <a:tcPr/>
                </a:tc>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600" b="0">
                          <a:effectLst/>
                          <a:latin typeface="Cambria" panose="02040503050406030204" pitchFamily="18" charset="0"/>
                        </a:rPr>
                        <a:t>Height</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30</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metre</a:t>
                      </a:r>
                      <a:endParaRPr lang="en-US" sz="1600" b="0">
                        <a:effectLst/>
                        <a:latin typeface="Cambria" panose="02040503050406030204" pitchFamily="18" charset="0"/>
                        <a:ea typeface="Times New Roman" panose="02020603050405020304" pitchFamily="18" charset="0"/>
                      </a:endParaRPr>
                    </a:p>
                  </a:txBody>
                  <a:tcPr marL="21431" marR="21431" marT="0" marB="0" anchor="ctr">
                    <a:lnR w="12700" cap="flat" cmpd="sng" algn="ctr">
                      <a:solidFill>
                        <a:schemeClr val="tx1"/>
                      </a:solidFill>
                      <a:prstDash val="solid"/>
                      <a:round/>
                      <a:headEnd type="none" w="med" len="med"/>
                      <a:tailEnd type="none" w="med" len="med"/>
                    </a:lnR>
                  </a:tcPr>
                </a:tc>
              </a:tr>
              <a:tr h="397534">
                <a:tc vMerge="1">
                  <a:txBody>
                    <a:bodyPr vert="horz" wrap="square"/>
                    <a:lstStyle/>
                    <a:p>
                      <a:endParaRPr lang="en-US"/>
                    </a:p>
                  </a:txBody>
                  <a:tcPr/>
                </a:tc>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600" b="0">
                          <a:effectLst/>
                          <a:latin typeface="Cambria" panose="02040503050406030204" pitchFamily="18" charset="0"/>
                        </a:rPr>
                        <a:t>Exit Gas Temperature</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30-40</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Celcius</a:t>
                      </a:r>
                      <a:endParaRPr lang="en-US" sz="1600" b="0">
                        <a:effectLst/>
                        <a:latin typeface="Cambria" panose="02040503050406030204" pitchFamily="18" charset="0"/>
                        <a:ea typeface="Times New Roman" panose="02020603050405020304" pitchFamily="18" charset="0"/>
                      </a:endParaRPr>
                    </a:p>
                  </a:txBody>
                  <a:tcPr marL="21431" marR="21431" marT="0" marB="0" anchor="ctr">
                    <a:lnR w="12700" cap="flat" cmpd="sng" algn="ctr">
                      <a:solidFill>
                        <a:schemeClr val="tx1"/>
                      </a:solidFill>
                      <a:prstDash val="solid"/>
                      <a:round/>
                      <a:headEnd type="none" w="med" len="med"/>
                      <a:tailEnd type="none" w="med" len="med"/>
                    </a:lnR>
                  </a:tcPr>
                </a:tc>
              </a:tr>
              <a:tr h="254422">
                <a:tc rowSpan="4">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2.</a:t>
                      </a:r>
                      <a:endParaRPr lang="en-US" sz="1600" b="1">
                        <a:effectLst/>
                        <a:latin typeface="Cambria" panose="02040503050406030204" pitchFamily="18" charset="0"/>
                        <a:ea typeface="Times New Roman" panose="02020603050405020304" pitchFamily="18" charset="0"/>
                      </a:endParaRPr>
                    </a:p>
                  </a:txBody>
                  <a:tcPr marL="21431" marR="21431" marT="0" marB="0" anchor="ctr">
                    <a:lnL w="12700" cap="flat" cmpd="sng" algn="ctr">
                      <a:solidFill>
                        <a:schemeClr val="tx1"/>
                      </a:solidFill>
                      <a:prstDash val="solid"/>
                      <a:round/>
                      <a:headEnd type="none" w="med" len="med"/>
                      <a:tailEnd type="none" w="med" len="med"/>
                    </a:lnL>
                  </a:tcPr>
                </a:tc>
                <a:tc rowSpan="4">
                  <a:txBody>
                    <a:bodyPr vert="horz" wrap="square"/>
                    <a:lstStyle/>
                    <a:p>
                      <a:pPr marL="0" marR="0">
                        <a:lnSpc>
                          <a:spcPct val="115000"/>
                        </a:lnSpc>
                        <a:spcBef>
                          <a:spcPct val="0"/>
                        </a:spcBef>
                        <a:spcAft>
                          <a:spcPct val="0"/>
                        </a:spcAft>
                      </a:pPr>
                      <a:r>
                        <a:rPr lang="en-US" sz="1600" b="1">
                          <a:effectLst/>
                          <a:latin typeface="Cambria" panose="02040503050406030204" pitchFamily="18" charset="0"/>
                        </a:rPr>
                        <a:t>Oil Fired Boiler (Bag Filter)</a:t>
                      </a:r>
                      <a:endParaRPr lang="en-US" sz="1600" b="1">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nSpc>
                          <a:spcPct val="115000"/>
                        </a:lnSpc>
                        <a:spcBef>
                          <a:spcPct val="0"/>
                        </a:spcBef>
                        <a:spcAft>
                          <a:spcPct val="0"/>
                        </a:spcAft>
                      </a:pPr>
                      <a:r>
                        <a:rPr lang="en-US" sz="1600" b="0">
                          <a:effectLst/>
                          <a:latin typeface="Cambria" panose="02040503050406030204" pitchFamily="18" charset="0"/>
                        </a:rPr>
                        <a:t>MOC</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MS</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endParaRPr lang="en-US" sz="1600" b="0">
                        <a:effectLst/>
                        <a:latin typeface="Cambria" panose="02040503050406030204" pitchFamily="18" charset="0"/>
                      </a:endParaRPr>
                    </a:p>
                  </a:txBody>
                  <a:tcPr marL="21431" marR="21431" marT="0" marB="0" anchor="ctr">
                    <a:lnR w="12700" cap="flat" cmpd="sng" algn="ctr">
                      <a:solidFill>
                        <a:schemeClr val="tx1"/>
                      </a:solidFill>
                      <a:prstDash val="solid"/>
                      <a:round/>
                      <a:headEnd type="none" w="med" len="med"/>
                      <a:tailEnd type="none" w="med" len="med"/>
                    </a:lnR>
                  </a:tcPr>
                </a:tc>
              </a:tr>
              <a:tr h="254422">
                <a:tc vMerge="1">
                  <a:txBody>
                    <a:bodyPr vert="horz" wrap="square"/>
                    <a:lstStyle/>
                    <a:p>
                      <a:endParaRPr lang="en-US"/>
                    </a:p>
                  </a:txBody>
                  <a:tcPr/>
                </a:tc>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600" b="0">
                          <a:effectLst/>
                          <a:latin typeface="Cambria" panose="02040503050406030204" pitchFamily="18" charset="0"/>
                        </a:rPr>
                        <a:t>Diameter</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450</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mm</a:t>
                      </a:r>
                      <a:endParaRPr lang="en-US" sz="1600" b="0">
                        <a:effectLst/>
                        <a:latin typeface="Cambria" panose="02040503050406030204" pitchFamily="18" charset="0"/>
                        <a:ea typeface="Times New Roman" panose="02020603050405020304" pitchFamily="18" charset="0"/>
                      </a:endParaRPr>
                    </a:p>
                  </a:txBody>
                  <a:tcPr marL="21431" marR="21431" marT="0" marB="0" anchor="ctr">
                    <a:lnR w="12700" cap="flat" cmpd="sng" algn="ctr">
                      <a:solidFill>
                        <a:schemeClr val="tx1"/>
                      </a:solidFill>
                      <a:prstDash val="solid"/>
                      <a:round/>
                      <a:headEnd type="none" w="med" len="med"/>
                      <a:tailEnd type="none" w="med" len="med"/>
                    </a:lnR>
                  </a:tcPr>
                </a:tc>
              </a:tr>
              <a:tr h="283954">
                <a:tc vMerge="1">
                  <a:txBody>
                    <a:bodyPr vert="horz" wrap="square"/>
                    <a:lstStyle/>
                    <a:p>
                      <a:endParaRPr lang="en-US"/>
                    </a:p>
                  </a:txBody>
                  <a:tcPr/>
                </a:tc>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600" b="0">
                          <a:effectLst/>
                          <a:latin typeface="Cambria" panose="02040503050406030204" pitchFamily="18" charset="0"/>
                        </a:rPr>
                        <a:t>Height</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30</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metre</a:t>
                      </a:r>
                      <a:endParaRPr lang="en-US" sz="1600" b="0">
                        <a:effectLst/>
                        <a:latin typeface="Cambria" panose="02040503050406030204" pitchFamily="18" charset="0"/>
                        <a:ea typeface="Times New Roman" panose="02020603050405020304" pitchFamily="18" charset="0"/>
                      </a:endParaRPr>
                    </a:p>
                  </a:txBody>
                  <a:tcPr marL="21431" marR="21431" marT="0" marB="0" anchor="ctr">
                    <a:lnR w="12700" cap="flat" cmpd="sng" algn="ctr">
                      <a:solidFill>
                        <a:schemeClr val="tx1"/>
                      </a:solidFill>
                      <a:prstDash val="solid"/>
                      <a:round/>
                      <a:headEnd type="none" w="med" len="med"/>
                      <a:tailEnd type="none" w="med" len="med"/>
                    </a:lnR>
                  </a:tcPr>
                </a:tc>
              </a:tr>
              <a:tr h="397534">
                <a:tc vMerge="1">
                  <a:txBody>
                    <a:bodyPr vert="horz" wrap="square"/>
                    <a:lstStyle/>
                    <a:p>
                      <a:endParaRPr lang="en-US"/>
                    </a:p>
                  </a:txBody>
                  <a:tcPr/>
                </a:tc>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600" b="0">
                          <a:effectLst/>
                          <a:latin typeface="Cambria" panose="02040503050406030204" pitchFamily="18" charset="0"/>
                        </a:rPr>
                        <a:t>Exit Gas Temperature</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180</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Celcius</a:t>
                      </a:r>
                      <a:endParaRPr lang="en-US" sz="1600" b="0">
                        <a:effectLst/>
                        <a:latin typeface="Cambria" panose="02040503050406030204" pitchFamily="18" charset="0"/>
                        <a:ea typeface="Times New Roman" panose="02020603050405020304" pitchFamily="18" charset="0"/>
                      </a:endParaRPr>
                    </a:p>
                  </a:txBody>
                  <a:tcPr marL="21431" marR="21431" marT="0" marB="0" anchor="ctr">
                    <a:lnR w="12700" cap="flat" cmpd="sng" algn="ctr">
                      <a:solidFill>
                        <a:schemeClr val="tx1"/>
                      </a:solidFill>
                      <a:prstDash val="solid"/>
                      <a:round/>
                      <a:headEnd type="none" w="med" len="med"/>
                      <a:tailEnd type="none" w="med" len="med"/>
                    </a:lnR>
                  </a:tcPr>
                </a:tc>
              </a:tr>
              <a:tr h="254422">
                <a:tc rowSpan="4">
                  <a:txBody>
                    <a:bodyPr vert="horz" wrap="square"/>
                    <a:lstStyle/>
                    <a:p>
                      <a:pPr marL="0" marR="0" algn="ctr">
                        <a:lnSpc>
                          <a:spcPct val="115000"/>
                        </a:lnSpc>
                        <a:spcBef>
                          <a:spcPct val="0"/>
                        </a:spcBef>
                        <a:spcAft>
                          <a:spcPct val="0"/>
                        </a:spcAft>
                      </a:pPr>
                      <a:r>
                        <a:rPr lang="en-US" sz="1600" b="1">
                          <a:effectLst/>
                          <a:latin typeface="Cambria" panose="02040503050406030204" pitchFamily="18" charset="0"/>
                        </a:rPr>
                        <a:t>3.</a:t>
                      </a:r>
                      <a:endParaRPr lang="en-US" sz="1600" b="1">
                        <a:effectLst/>
                        <a:latin typeface="Cambria" panose="02040503050406030204" pitchFamily="18" charset="0"/>
                        <a:ea typeface="Times New Roman" panose="02020603050405020304" pitchFamily="18" charset="0"/>
                      </a:endParaRPr>
                    </a:p>
                  </a:txBody>
                  <a:tcPr marL="21431" marR="21431"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b="1">
                          <a:effectLst/>
                          <a:latin typeface="Cambria" panose="02040503050406030204" pitchFamily="18" charset="0"/>
                        </a:rPr>
                        <a:t>Diesel Generator</a:t>
                      </a:r>
                      <a:endParaRPr lang="en-US" sz="1600" b="1">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nSpc>
                          <a:spcPct val="115000"/>
                        </a:lnSpc>
                        <a:spcBef>
                          <a:spcPct val="0"/>
                        </a:spcBef>
                        <a:spcAft>
                          <a:spcPct val="0"/>
                        </a:spcAft>
                      </a:pPr>
                      <a:r>
                        <a:rPr lang="en-US" sz="1600" b="0">
                          <a:effectLst/>
                          <a:latin typeface="Cambria" panose="02040503050406030204" pitchFamily="18" charset="0"/>
                        </a:rPr>
                        <a:t>MOC</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MS</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endParaRPr lang="en-US" sz="1600" b="0">
                        <a:effectLst/>
                        <a:latin typeface="Cambria" panose="02040503050406030204" pitchFamily="18" charset="0"/>
                      </a:endParaRPr>
                    </a:p>
                  </a:txBody>
                  <a:tcPr marL="21431" marR="21431" marT="0" marB="0" anchor="ctr">
                    <a:lnR w="12700" cap="flat" cmpd="sng" algn="ctr">
                      <a:solidFill>
                        <a:schemeClr val="tx1"/>
                      </a:solidFill>
                      <a:prstDash val="solid"/>
                      <a:round/>
                      <a:headEnd type="none" w="med" len="med"/>
                      <a:tailEnd type="none" w="med" len="med"/>
                    </a:lnR>
                  </a:tcPr>
                </a:tc>
              </a:tr>
              <a:tr h="254422">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600" b="1">
                          <a:effectLst/>
                          <a:latin typeface="Cambria" panose="02040503050406030204" pitchFamily="18" charset="0"/>
                        </a:rPr>
                        <a:t>1 x 910 Kva</a:t>
                      </a:r>
                      <a:endParaRPr lang="en-US" sz="1600" b="1">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nSpc>
                          <a:spcPct val="115000"/>
                        </a:lnSpc>
                        <a:spcBef>
                          <a:spcPct val="0"/>
                        </a:spcBef>
                        <a:spcAft>
                          <a:spcPct val="0"/>
                        </a:spcAft>
                      </a:pPr>
                      <a:r>
                        <a:rPr lang="en-US" sz="1600" b="0">
                          <a:effectLst/>
                          <a:latin typeface="Cambria" panose="02040503050406030204" pitchFamily="18" charset="0"/>
                        </a:rPr>
                        <a:t>Diameter</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250</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mm</a:t>
                      </a:r>
                      <a:endParaRPr lang="en-US" sz="1600" b="0">
                        <a:effectLst/>
                        <a:latin typeface="Cambria" panose="02040503050406030204" pitchFamily="18" charset="0"/>
                        <a:ea typeface="Times New Roman" panose="02020603050405020304" pitchFamily="18" charset="0"/>
                      </a:endParaRPr>
                    </a:p>
                  </a:txBody>
                  <a:tcPr marL="21431" marR="21431" marT="0" marB="0" anchor="ctr">
                    <a:lnR w="12700" cap="flat" cmpd="sng" algn="ctr">
                      <a:solidFill>
                        <a:schemeClr val="tx1"/>
                      </a:solidFill>
                      <a:prstDash val="solid"/>
                      <a:round/>
                      <a:headEnd type="none" w="med" len="med"/>
                      <a:tailEnd type="none" w="med" len="med"/>
                    </a:lnR>
                  </a:tcPr>
                </a:tc>
              </a:tr>
              <a:tr h="283954">
                <a:tc vMerge="1">
                  <a:txBody>
                    <a:bodyPr vert="horz" wrap="square"/>
                    <a:lstStyle/>
                    <a:p>
                      <a:endParaRPr lang="en-US"/>
                    </a:p>
                  </a:txBody>
                  <a:tcPr/>
                </a:tc>
                <a:tc>
                  <a:txBody>
                    <a:bodyPr vert="horz" wrap="square"/>
                    <a:lstStyle/>
                    <a:p>
                      <a:pPr marL="0" marR="0">
                        <a:lnSpc>
                          <a:spcPct val="115000"/>
                        </a:lnSpc>
                        <a:spcBef>
                          <a:spcPct val="0"/>
                        </a:spcBef>
                        <a:spcAft>
                          <a:spcPct val="0"/>
                        </a:spcAft>
                      </a:pPr>
                      <a:r>
                        <a:rPr lang="en-US" sz="1600" b="1">
                          <a:effectLst/>
                          <a:latin typeface="Cambria" panose="02040503050406030204" pitchFamily="18" charset="0"/>
                        </a:rPr>
                        <a:t>1 x 500 Kva</a:t>
                      </a:r>
                      <a:endParaRPr lang="en-US" sz="1600" b="1">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nSpc>
                          <a:spcPct val="115000"/>
                        </a:lnSpc>
                        <a:spcBef>
                          <a:spcPct val="0"/>
                        </a:spcBef>
                        <a:spcAft>
                          <a:spcPct val="0"/>
                        </a:spcAft>
                      </a:pPr>
                      <a:r>
                        <a:rPr lang="en-US" sz="1600" b="0">
                          <a:effectLst/>
                          <a:latin typeface="Cambria" panose="02040503050406030204" pitchFamily="18" charset="0"/>
                        </a:rPr>
                        <a:t>Height</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11</a:t>
                      </a:r>
                      <a:endParaRPr lang="en-US" sz="1600" b="0">
                        <a:effectLst/>
                        <a:latin typeface="Cambria" panose="02040503050406030204" pitchFamily="18" charset="0"/>
                        <a:ea typeface="Times New Roman" panose="02020603050405020304" pitchFamily="18" charset="0"/>
                      </a:endParaRPr>
                    </a:p>
                  </a:txBody>
                  <a:tcPr marL="21431" marR="21431" marT="0" marB="0" anchor="ctr"/>
                </a:tc>
                <a:tc>
                  <a:txBody>
                    <a:bodyPr vert="horz" wrap="square"/>
                    <a:lstStyle/>
                    <a:p>
                      <a:pPr marL="0" marR="0" algn="ctr">
                        <a:lnSpc>
                          <a:spcPct val="115000"/>
                        </a:lnSpc>
                        <a:spcBef>
                          <a:spcPct val="0"/>
                        </a:spcBef>
                        <a:spcAft>
                          <a:spcPct val="0"/>
                        </a:spcAft>
                      </a:pPr>
                      <a:r>
                        <a:rPr lang="en-US" sz="1600" b="0" err="1" smtClean="0">
                          <a:effectLst/>
                          <a:latin typeface="Cambria" panose="02040503050406030204" pitchFamily="18" charset="0"/>
                        </a:rPr>
                        <a:t>metre</a:t>
                      </a:r>
                      <a:endParaRPr lang="en-US" sz="1600" b="0">
                        <a:effectLst/>
                        <a:latin typeface="Cambria" panose="02040503050406030204" pitchFamily="18" charset="0"/>
                        <a:ea typeface="Times New Roman" panose="02020603050405020304" pitchFamily="18" charset="0"/>
                      </a:endParaRPr>
                    </a:p>
                  </a:txBody>
                  <a:tcPr marL="21431" marR="21431" marT="0" marB="0" anchor="ctr">
                    <a:lnR w="12700" cap="flat" cmpd="sng" algn="ctr">
                      <a:solidFill>
                        <a:schemeClr val="tx1"/>
                      </a:solidFill>
                      <a:prstDash val="solid"/>
                      <a:round/>
                      <a:headEnd type="none" w="med" len="med"/>
                      <a:tailEnd type="none" w="med" len="med"/>
                    </a:lnR>
                  </a:tcPr>
                </a:tc>
              </a:tr>
              <a:tr h="364647">
                <a:tc vMerge="1">
                  <a:txBody>
                    <a:bodyPr vert="horz" wrap="square"/>
                    <a:lstStyle/>
                    <a:p>
                      <a:endParaRPr lang="en-US"/>
                    </a:p>
                  </a:txBody>
                  <a:tcPr/>
                </a:tc>
                <a:tc>
                  <a:txBody>
                    <a:bodyPr vert="horz" wrap="square"/>
                    <a:lstStyle/>
                    <a:p>
                      <a:endParaRPr lang="en-US" sz="1600" b="1">
                        <a:effectLst/>
                        <a:latin typeface="Cambria" panose="02040503050406030204" pitchFamily="18" charset="0"/>
                      </a:endParaRPr>
                    </a:p>
                  </a:txBody>
                  <a:tcPr marL="21431" marR="21431" marT="0" marB="0" anchor="ctr">
                    <a:lnB w="12700" cap="flat" cmpd="sng" algn="ctr">
                      <a:solidFill>
                        <a:schemeClr val="tx1"/>
                      </a:solidFill>
                      <a:prstDash val="solid"/>
                      <a:round/>
                      <a:headEnd type="none" w="med" len="med"/>
                      <a:tailEnd type="none" w="med" len="med"/>
                    </a:lnB>
                  </a:tcPr>
                </a:tc>
                <a:tc>
                  <a:txBody>
                    <a:bodyPr vert="horz" wrap="square"/>
                    <a:lstStyle/>
                    <a:p>
                      <a:pPr marL="0" marR="0">
                        <a:lnSpc>
                          <a:spcPct val="115000"/>
                        </a:lnSpc>
                        <a:spcBef>
                          <a:spcPct val="0"/>
                        </a:spcBef>
                        <a:spcAft>
                          <a:spcPct val="0"/>
                        </a:spcAft>
                      </a:pPr>
                      <a:r>
                        <a:rPr lang="en-US" sz="1600" b="0">
                          <a:effectLst/>
                          <a:latin typeface="Cambria" panose="02040503050406030204" pitchFamily="18" charset="0"/>
                        </a:rPr>
                        <a:t>Exit Gas Temperature</a:t>
                      </a:r>
                      <a:endParaRPr lang="en-US" sz="1600" b="0">
                        <a:effectLst/>
                        <a:latin typeface="Cambria" panose="02040503050406030204" pitchFamily="18" charset="0"/>
                        <a:ea typeface="Times New Roman" panose="02020603050405020304" pitchFamily="18" charset="0"/>
                      </a:endParaRPr>
                    </a:p>
                  </a:txBody>
                  <a:tcPr marL="21431" marR="21431"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600" b="0">
                          <a:effectLst/>
                          <a:latin typeface="Cambria" panose="02040503050406030204" pitchFamily="18" charset="0"/>
                        </a:rPr>
                        <a:t>As per DG Standards</a:t>
                      </a:r>
                      <a:endParaRPr lang="en-US" sz="1600" b="0">
                        <a:effectLst/>
                        <a:latin typeface="Cambria" panose="02040503050406030204" pitchFamily="18" charset="0"/>
                        <a:ea typeface="Times New Roman" panose="02020603050405020304" pitchFamily="18" charset="0"/>
                      </a:endParaRPr>
                    </a:p>
                  </a:txBody>
                  <a:tcPr marL="21431" marR="21431" marT="0" marB="0" anchor="ctr">
                    <a:lnB w="12700" cap="flat" cmpd="sng" algn="ctr">
                      <a:solidFill>
                        <a:schemeClr val="tx1"/>
                      </a:solidFill>
                      <a:prstDash val="solid"/>
                      <a:round/>
                      <a:headEnd type="none" w="med" len="med"/>
                      <a:tailEnd type="none" w="med" len="med"/>
                    </a:lnB>
                  </a:tcPr>
                </a:tc>
                <a:tc>
                  <a:txBody>
                    <a:bodyPr vert="horz" wrap="square"/>
                    <a:lstStyle/>
                    <a:p>
                      <a:endParaRPr lang="en-US" sz="1600" b="0">
                        <a:effectLst/>
                        <a:latin typeface="Cambria" panose="02040503050406030204" pitchFamily="18" charset="0"/>
                      </a:endParaRPr>
                    </a:p>
                  </a:txBody>
                  <a:tcPr marL="21431" marR="21431"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0" y="5266368"/>
            <a:ext cx="12192000" cy="1477328"/>
          </a:xfrm>
          <a:prstGeom prst="rect">
            <a:avLst/>
          </a:prstGeom>
          <a:noFill/>
        </p:spPr>
        <p:txBody>
          <a:bodyPr wrap="square" rtlCol="0">
            <a:spAutoFit/>
          </a:bodyPr>
          <a:lstStyle/>
          <a:p>
            <a:pPr marL="285750" indent="-285750" algn="just">
              <a:buFont typeface="Wingdings" panose="05000000000000000000" pitchFamily="2" charset="2"/>
              <a:buChar char="§"/>
            </a:pPr>
            <a:r>
              <a:rPr lang="en-US">
                <a:latin typeface="Cambria" panose="02040503050406030204" pitchFamily="18" charset="0"/>
              </a:rPr>
              <a:t>The emission sources for the proposed project i.e. Boiler, DG set, Alkali Scrubber, Reactor will be designed with adequate stack heights and air pollution control measures to meet the standards set by the WBPCB/CPCB. Good housekeeping, providing adequate air pollution control measures and stack of adequate heights will be provided</a:t>
            </a:r>
            <a:r>
              <a:rPr lang="en-US" smtClean="0">
                <a:latin typeface="Cambria" panose="02040503050406030204" pitchFamily="18" charset="0"/>
              </a:rPr>
              <a:t>.</a:t>
            </a:r>
          </a:p>
          <a:p>
            <a:pPr marL="285750" indent="-285750" algn="just">
              <a:buFont typeface="Wingdings" panose="05000000000000000000" pitchFamily="2" charset="2"/>
              <a:buChar char="§"/>
            </a:pPr>
            <a:r>
              <a:rPr lang="en-US" smtClean="0">
                <a:latin typeface="Cambria" panose="02040503050406030204" pitchFamily="18" charset="0"/>
              </a:rPr>
              <a:t>Online </a:t>
            </a:r>
            <a:r>
              <a:rPr lang="en-US">
                <a:latin typeface="Cambria" panose="02040503050406030204" pitchFamily="18" charset="0"/>
              </a:rPr>
              <a:t>Air monitoring system for stack emission (for Particulate Matter) will be installed and transmission of online data to WBPCB and CPCB will be done.</a:t>
            </a:r>
          </a:p>
        </p:txBody>
      </p:sp>
    </p:spTree>
    <p:extLst>
      <p:ext uri="{BB962C8B-B14F-4D97-AF65-F5344CB8AC3E}">
        <p14:creationId xmlns:p14="http://schemas.microsoft.com/office/powerpoint/2010/main" val="3407803956"/>
      </p:ext>
    </p:extLst>
  </p:cSld>
  <p:clrMapOvr>
    <a:masterClrMapping/>
  </p:clrMapOvr>
  <p:transition/>
  <p:timing/>
</p:sld>
</file>

<file path=ppt/slides/slide8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2" name="Rectangle 1"/>
          <p:cNvSpPr/>
          <p:nvPr/>
        </p:nvSpPr>
        <p:spPr>
          <a:xfrm>
            <a:off x="0" y="479656"/>
            <a:ext cx="12192000" cy="6186309"/>
          </a:xfrm>
          <a:prstGeom prst="rect">
            <a:avLst/>
          </a:prstGeom>
        </p:spPr>
        <p:txBody>
          <a:bodyPr wrap="square">
            <a:spAutoFit/>
          </a:bodyPr>
          <a:lstStyle/>
          <a:p>
            <a:pPr algn="just"/>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ToR-7(VI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Measures for fugitive emission control.</a:t>
            </a:r>
          </a:p>
          <a:p>
            <a:pPr algn="just"/>
            <a:r>
              <a:rPr lang="en-US" b="1">
                <a:solidFill>
                  <a:schemeClr val="accent5">
                    <a:lumMod val="75000"/>
                  </a:schemeClr>
                </a:solidFill>
                <a:latin typeface="Cambria" panose="02040503050406030204" pitchFamily="18" charset="0"/>
              </a:rPr>
              <a:t>Compliance: </a:t>
            </a:r>
            <a:r>
              <a:rPr lang="en-US" b="1">
                <a:ln w="0"/>
                <a:effectLst>
                  <a:outerShdw blurRad="38100" dist="25400" dir="5400000" algn="ctr" rotWithShape="0">
                    <a:srgbClr val="6E747A">
                      <a:alpha val="43000"/>
                    </a:srgbClr>
                  </a:outerShdw>
                </a:effectLst>
                <a:latin typeface="Cambria" panose="02040503050406030204" pitchFamily="18" charset="0"/>
              </a:rPr>
              <a:t>Measures for fugitive emission </a:t>
            </a:r>
            <a:r>
              <a:rPr lang="en-US" b="1" smtClean="0">
                <a:ln w="0"/>
                <a:effectLst>
                  <a:outerShdw blurRad="38100" dist="25400" dir="5400000" algn="ctr" rotWithShape="0">
                    <a:srgbClr val="6E747A">
                      <a:alpha val="43000"/>
                    </a:srgbClr>
                  </a:outerShdw>
                </a:effectLst>
                <a:latin typeface="Cambria" panose="02040503050406030204" pitchFamily="18" charset="0"/>
              </a:rPr>
              <a:t>control:</a:t>
            </a:r>
          </a:p>
          <a:p>
            <a:pPr marL="285750" indent="-285750" algn="just">
              <a:buFont typeface="Arial" pitchFamily="34" charset="0"/>
              <a:buChar char="•"/>
            </a:pPr>
            <a:r>
              <a:rPr lang="en-US">
                <a:latin typeface="Cambria" panose="02040503050406030204" pitchFamily="18" charset="0"/>
              </a:rPr>
              <a:t>The principal air pollution control systems proposed for the sulphonation plant are Electrostatic Precipitator (ESP) and Alkali </a:t>
            </a:r>
            <a:r>
              <a:rPr lang="en-US" smtClean="0">
                <a:latin typeface="Cambria" panose="02040503050406030204" pitchFamily="18" charset="0"/>
              </a:rPr>
              <a:t>Scrubber.</a:t>
            </a:r>
          </a:p>
          <a:p>
            <a:pPr marL="285750" indent="-285750" algn="just">
              <a:buFont typeface="Arial" pitchFamily="34" charset="0"/>
              <a:buChar char="•"/>
            </a:pPr>
            <a:r>
              <a:rPr lang="en-US">
                <a:latin typeface="Cambria" panose="02040503050406030204" pitchFamily="18" charset="0"/>
              </a:rPr>
              <a:t>The SO</a:t>
            </a:r>
            <a:r>
              <a:rPr lang="en-US" baseline="-25000">
                <a:latin typeface="Cambria" panose="02040503050406030204" pitchFamily="18" charset="0"/>
              </a:rPr>
              <a:t>2</a:t>
            </a:r>
            <a:r>
              <a:rPr lang="en-US">
                <a:latin typeface="Cambria" panose="02040503050406030204" pitchFamily="18" charset="0"/>
              </a:rPr>
              <a:t> and Acid mist released during the sulphonation process would be cleaned by taking the gas through an ESP to remove the acid mist followed by alkali scrubber to remove the SO</a:t>
            </a:r>
            <a:r>
              <a:rPr lang="en-US" baseline="-25000">
                <a:latin typeface="Cambria" panose="02040503050406030204" pitchFamily="18" charset="0"/>
              </a:rPr>
              <a:t>2</a:t>
            </a:r>
            <a:r>
              <a:rPr lang="en-US">
                <a:latin typeface="Cambria" panose="02040503050406030204" pitchFamily="18" charset="0"/>
              </a:rPr>
              <a:t> gas</a:t>
            </a:r>
            <a:r>
              <a:rPr lang="en-US" smtClean="0">
                <a:latin typeface="Cambria" panose="02040503050406030204" pitchFamily="18" charset="0"/>
              </a:rPr>
              <a:t>.</a:t>
            </a:r>
          </a:p>
          <a:p>
            <a:pPr marL="285750" indent="-285750" algn="just">
              <a:buFont typeface="Arial" pitchFamily="34" charset="0"/>
              <a:buChar char="•"/>
            </a:pPr>
            <a:r>
              <a:rPr lang="en-US">
                <a:latin typeface="Cambria" panose="02040503050406030204" pitchFamily="18" charset="0"/>
              </a:rPr>
              <a:t>The clean gas will be discharged into atmosphere through a stack of 30.0 m height.</a:t>
            </a:r>
          </a:p>
          <a:p>
            <a:pPr algn="just"/>
            <a:endParaRPr lang="en-US" smtClean="0"/>
          </a:p>
          <a:p>
            <a:pPr algn="just"/>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ToR-7(VII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Details of hazardous waste generation and their storage, utilization and management. Copies of MOU regarding utilization of solid and hazardous waste in cement plant shall also be included</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pPr algn="just"/>
            <a:r>
              <a:rPr lang="en-US" b="1" smtClean="0">
                <a:solidFill>
                  <a:schemeClr val="accent5">
                    <a:lumMod val="75000"/>
                  </a:schemeClr>
                </a:solidFill>
                <a:latin typeface="Cambria" panose="02040503050406030204" pitchFamily="18" charset="0"/>
              </a:rPr>
              <a:t>Compliance: </a:t>
            </a:r>
            <a:r>
              <a:rPr lang="en-US" b="1">
                <a:ln w="0"/>
                <a:effectLst>
                  <a:outerShdw blurRad="38100" dist="25400" dir="5400000" algn="ctr" rotWithShape="0">
                    <a:srgbClr val="6E747A">
                      <a:alpha val="43000"/>
                    </a:srgbClr>
                  </a:outerShdw>
                </a:effectLst>
                <a:latin typeface="Cambria" panose="02040503050406030204" pitchFamily="18" charset="0"/>
              </a:rPr>
              <a:t>Details of hazardous waste generation and their </a:t>
            </a:r>
            <a:r>
              <a:rPr lang="en-US" b="1" smtClean="0">
                <a:ln w="0"/>
                <a:effectLst>
                  <a:outerShdw blurRad="38100" dist="25400" dir="5400000" algn="ctr" rotWithShape="0">
                    <a:srgbClr val="6E747A">
                      <a:alpha val="43000"/>
                    </a:srgbClr>
                  </a:outerShdw>
                </a:effectLst>
                <a:latin typeface="Cambria" panose="02040503050406030204" pitchFamily="18" charset="0"/>
              </a:rPr>
              <a:t>storage: </a:t>
            </a:r>
            <a:r>
              <a:rPr lang="en-US" smtClean="0">
                <a:ln w="0"/>
                <a:effectLst>
                  <a:outerShdw blurRad="38100" dist="25400" dir="5400000" algn="ctr" rotWithShape="0">
                    <a:srgbClr val="6E747A">
                      <a:alpha val="43000"/>
                    </a:srgbClr>
                  </a:outerShdw>
                </a:effectLst>
                <a:latin typeface="Cambria" panose="02040503050406030204" pitchFamily="18" charset="0"/>
              </a:rPr>
              <a:t>Refer slide-24.</a:t>
            </a:r>
          </a:p>
          <a:p>
            <a:pPr algn="just"/>
            <a:r>
              <a:rPr lang="en-US" b="1" smtClean="0">
                <a:ln w="0"/>
                <a:effectLst>
                  <a:outerShdw blurRad="38100" dist="25400" dir="5400000" algn="ctr" rotWithShape="0">
                    <a:srgbClr val="6E747A">
                      <a:alpha val="43000"/>
                    </a:srgbClr>
                  </a:outerShdw>
                </a:effectLst>
                <a:latin typeface="Cambria" panose="02040503050406030204" pitchFamily="18" charset="0"/>
              </a:rPr>
              <a:t>Utilization </a:t>
            </a:r>
            <a:r>
              <a:rPr lang="en-US" b="1">
                <a:ln w="0"/>
                <a:effectLst>
                  <a:outerShdw blurRad="38100" dist="25400" dir="5400000" algn="ctr" rotWithShape="0">
                    <a:srgbClr val="6E747A">
                      <a:alpha val="43000"/>
                    </a:srgbClr>
                  </a:outerShdw>
                </a:effectLst>
                <a:latin typeface="Cambria" panose="02040503050406030204" pitchFamily="18" charset="0"/>
              </a:rPr>
              <a:t>and </a:t>
            </a:r>
            <a:r>
              <a:rPr lang="en-US" b="1" smtClean="0">
                <a:ln w="0"/>
                <a:effectLst>
                  <a:outerShdw blurRad="38100" dist="25400" dir="5400000" algn="ctr" rotWithShape="0">
                    <a:srgbClr val="6E747A">
                      <a:alpha val="43000"/>
                    </a:srgbClr>
                  </a:outerShdw>
                </a:effectLst>
                <a:latin typeface="Cambria" panose="02040503050406030204" pitchFamily="18" charset="0"/>
              </a:rPr>
              <a:t>Management of hazardous waste generation : </a:t>
            </a:r>
            <a:r>
              <a:rPr lang="en-US" smtClean="0">
                <a:ln w="0"/>
                <a:effectLst>
                  <a:outerShdw blurRad="38100" dist="25400" dir="5400000" algn="ctr" rotWithShape="0">
                    <a:srgbClr val="6E747A">
                      <a:alpha val="43000"/>
                    </a:srgbClr>
                  </a:outerShdw>
                </a:effectLst>
                <a:latin typeface="Cambria" panose="02040503050406030204" pitchFamily="18" charset="0"/>
              </a:rPr>
              <a:t>Refer slide-25.</a:t>
            </a:r>
          </a:p>
          <a:p>
            <a:pPr algn="just"/>
            <a:endParaRPr lang="en-US" b="1" smtClean="0">
              <a:ln w="0"/>
              <a:effectLst>
                <a:outerShdw blurRad="38100" dist="25400" dir="5400000" algn="ctr" rotWithShape="0">
                  <a:srgbClr val="6E747A">
                    <a:alpha val="43000"/>
                  </a:srgbClr>
                </a:outerShdw>
              </a:effectLst>
              <a:latin typeface="Cambria" panose="02040503050406030204" pitchFamily="18" charset="0"/>
            </a:endParaRPr>
          </a:p>
          <a:p>
            <a:pPr algn="just"/>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ToR-7(VIII</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):Proper utilization of fly ash shall be ensured as per Fly Ash Notification, 2009. A detailed plan of action shall be provided</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pPr algn="just"/>
            <a:r>
              <a:rPr lang="en-US" b="1" smtClean="0">
                <a:solidFill>
                  <a:schemeClr val="accent5">
                    <a:lumMod val="75000"/>
                  </a:schemeClr>
                </a:solidFill>
                <a:latin typeface="Cambria" panose="02040503050406030204" pitchFamily="18" charset="0"/>
              </a:rPr>
              <a:t>Compliance: </a:t>
            </a:r>
            <a:r>
              <a:rPr lang="en-US" b="1" smtClean="0">
                <a:latin typeface="Cambria" panose="02040503050406030204" pitchFamily="18" charset="0"/>
              </a:rPr>
              <a:t>N/A</a:t>
            </a:r>
          </a:p>
          <a:p>
            <a:pPr algn="just"/>
            <a:endParaRPr lang="en-US" b="1">
              <a:latin typeface="Cambria" panose="02040503050406030204" pitchFamily="18" charset="0"/>
            </a:endParaRPr>
          </a:p>
          <a:p>
            <a:pPr algn="just"/>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ToR-7(IX):</a:t>
            </a:r>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Action plan for the green belt development plan in 33 % area. Giving details of species, width of plantation, planning </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schedule.</a:t>
            </a:r>
          </a:p>
          <a:p>
            <a:pPr algn="just"/>
            <a:r>
              <a:rPr lang="en-US" b="1" smtClean="0">
                <a:solidFill>
                  <a:schemeClr val="accent5">
                    <a:lumMod val="75000"/>
                  </a:schemeClr>
                </a:solidFill>
                <a:latin typeface="Cambria" panose="02040503050406030204" pitchFamily="18" charset="0"/>
              </a:rPr>
              <a:t>Compliance</a:t>
            </a:r>
            <a:r>
              <a:rPr lang="en-US" b="1">
                <a:solidFill>
                  <a:schemeClr val="accent5">
                    <a:lumMod val="75000"/>
                  </a:schemeClr>
                </a:solidFill>
                <a:latin typeface="Cambria" panose="02040503050406030204" pitchFamily="18" charset="0"/>
              </a:rPr>
              <a:t>: </a:t>
            </a:r>
            <a:r>
              <a:rPr lang="en-US" b="1">
                <a:latin typeface="Cambria" panose="02040503050406030204" pitchFamily="18" charset="0"/>
              </a:rPr>
              <a:t>33% of total area </a:t>
            </a:r>
            <a:r>
              <a:rPr lang="en-US">
                <a:latin typeface="Cambria" panose="02040503050406030204" pitchFamily="18" charset="0"/>
              </a:rPr>
              <a:t>as per MoEF&amp;CC stipulated norms will be developed as the green belt. The plant density of 150 trees per hectare with local native species will be implemented</a:t>
            </a:r>
            <a:r>
              <a:rPr lang="en-US" b="1">
                <a:latin typeface="Cambria" panose="02040503050406030204" pitchFamily="18" charset="0"/>
              </a:rPr>
              <a:t>. </a:t>
            </a:r>
            <a:r>
              <a:rPr lang="en-US">
                <a:latin typeface="Cambria" panose="02040503050406030204" pitchFamily="18" charset="0"/>
              </a:rPr>
              <a:t>The greenbelt will be </a:t>
            </a:r>
            <a:r>
              <a:rPr lang="en-US" b="1">
                <a:latin typeface="Cambria" panose="02040503050406030204" pitchFamily="18" charset="0"/>
              </a:rPr>
              <a:t>developed in an area of 3019 sq.m (33%) of the total land area of 13,493 sq.m.</a:t>
            </a:r>
            <a:endParaRPr lang="en-US"/>
          </a:p>
        </p:txBody>
      </p:sp>
    </p:spTree>
    <p:extLst>
      <p:ext uri="{BB962C8B-B14F-4D97-AF65-F5344CB8AC3E}">
        <p14:creationId xmlns:p14="http://schemas.microsoft.com/office/powerpoint/2010/main" val="98181467"/>
      </p:ext>
    </p:extLst>
  </p:cSld>
  <p:clrMapOvr>
    <a:masterClrMapping/>
  </p:clrMapOvr>
  <p:transition/>
  <p:timing/>
</p:sld>
</file>

<file path=ppt/slides/slide8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2" name="Rectangle 1"/>
          <p:cNvSpPr/>
          <p:nvPr/>
        </p:nvSpPr>
        <p:spPr>
          <a:xfrm>
            <a:off x="0" y="493944"/>
            <a:ext cx="12191999" cy="1200329"/>
          </a:xfrm>
          <a:prstGeom prst="rect">
            <a:avLst/>
          </a:prstGeom>
        </p:spPr>
        <p:txBody>
          <a:bodyPr wrap="square">
            <a:spAutoFit/>
          </a:bodyPr>
          <a:lstStyle/>
          <a:p>
            <a:r>
              <a:rPr lang="en-US"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ToR-7(X):Action plan for rainwater harvesting measures at plant site shall be submitted to harvest rainwater from the rooftops and storm water drains to recharge the ground water</a:t>
            </a:r>
            <a:r>
              <a:rPr lang="en-US"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b="1" smtClean="0">
                <a:solidFill>
                  <a:schemeClr val="accent5">
                    <a:lumMod val="75000"/>
                  </a:schemeClr>
                </a:solidFill>
                <a:latin typeface="Cambria" panose="02040503050406030204" pitchFamily="18" charset="0"/>
              </a:rPr>
              <a:t>Compliance</a:t>
            </a:r>
            <a:r>
              <a:rPr lang="en-US" b="1">
                <a:solidFill>
                  <a:schemeClr val="accent5">
                    <a:lumMod val="75000"/>
                  </a:schemeClr>
                </a:solidFill>
                <a:latin typeface="Cambria" panose="02040503050406030204" pitchFamily="18" charset="0"/>
              </a:rPr>
              <a:t>: </a:t>
            </a:r>
            <a:r>
              <a:rPr lang="en-US">
                <a:latin typeface="Cambria" panose="02040503050406030204" pitchFamily="18" charset="0"/>
              </a:rPr>
              <a:t>The rainwater harvesting measures and quantity with regards to the various components of the project </a:t>
            </a:r>
            <a:r>
              <a:rPr lang="en-US" smtClean="0">
                <a:latin typeface="Cambria" panose="02040503050406030204" pitchFamily="18" charset="0"/>
              </a:rPr>
              <a:t> are as follows:</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20994532"/>
              </p:ext>
            </p:extLst>
          </p:nvPr>
        </p:nvGraphicFramePr>
        <p:xfrm>
          <a:off x="314324" y="1694273"/>
          <a:ext cx="11277908" cy="3586981"/>
        </p:xfrm>
        <a:graphic>
          <a:graphicData uri="http://schemas.openxmlformats.org/drawingml/2006/table">
            <a:tbl>
              <a:tblPr firstRow="1" firstCol="1" bandRow="1">
                <a:tableStyleId>{5C22544A-7EE6-4342-B048-85BDC9FD1C3A}</a:tableStyleId>
              </a:tblPr>
              <a:tblGrid>
                <a:gridCol w="967695"/>
                <a:gridCol w="2040933"/>
                <a:gridCol w="1093400"/>
                <a:gridCol w="1648401"/>
                <a:gridCol w="1316350"/>
                <a:gridCol w="2170196"/>
                <a:gridCol w="2040933"/>
              </a:tblGrid>
              <a:tr h="1378958">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S. No.</a:t>
                      </a:r>
                      <a:endParaRPr lang="en-US" sz="1800" b="1">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Category</a:t>
                      </a:r>
                      <a:endParaRPr lang="en-US" sz="1800" b="1">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Area (</a:t>
                      </a:r>
                      <a:r>
                        <a:rPr lang="en-US" sz="1800" b="1" smtClean="0">
                          <a:effectLst/>
                          <a:latin typeface="Cambria" panose="02040503050406030204" pitchFamily="18" charset="0"/>
                        </a:rPr>
                        <a:t>sq.m)</a:t>
                      </a:r>
                      <a:endParaRPr lang="en-US" sz="1800" b="1">
                        <a:effectLst/>
                        <a:latin typeface="Cambria" panose="02040503050406030204" pitchFamily="18" charset="0"/>
                      </a:endParaRPr>
                    </a:p>
                    <a:p>
                      <a:pPr marL="0" marR="0" algn="ctr">
                        <a:lnSpc>
                          <a:spcPct val="115000"/>
                        </a:lnSpc>
                        <a:spcBef>
                          <a:spcPct val="0"/>
                        </a:spcBef>
                        <a:spcAft>
                          <a:spcPct val="0"/>
                        </a:spcAft>
                      </a:pPr>
                      <a:r>
                        <a:rPr lang="en-US" sz="1800" b="1">
                          <a:effectLst/>
                          <a:latin typeface="Cambria" panose="02040503050406030204" pitchFamily="18" charset="0"/>
                        </a:rPr>
                        <a:t> </a:t>
                      </a:r>
                      <a:endParaRPr lang="en-US" sz="1800" b="1">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Intensity of Rainfall mm/ </a:t>
                      </a:r>
                      <a:r>
                        <a:rPr lang="en-US" sz="1800" b="1" smtClean="0">
                          <a:effectLst/>
                          <a:latin typeface="Cambria" panose="02040503050406030204" pitchFamily="18" charset="0"/>
                        </a:rPr>
                        <a:t>hr.</a:t>
                      </a:r>
                      <a:endParaRPr lang="en-US" sz="1800" b="1">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Runoff Cofficient</a:t>
                      </a:r>
                      <a:endParaRPr lang="en-US" sz="1800" b="1">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Total vol. of water available for RWH (m</a:t>
                      </a:r>
                      <a:r>
                        <a:rPr lang="en-US" sz="1800" b="1" baseline="30000">
                          <a:effectLst/>
                          <a:latin typeface="Cambria" panose="02040503050406030204" pitchFamily="18" charset="0"/>
                        </a:rPr>
                        <a:t>3</a:t>
                      </a:r>
                      <a:r>
                        <a:rPr lang="en-US" sz="1800" b="1">
                          <a:effectLst/>
                          <a:latin typeface="Cambria" panose="02040503050406030204" pitchFamily="18" charset="0"/>
                        </a:rPr>
                        <a:t>/hr)</a:t>
                      </a:r>
                      <a:endParaRPr lang="en-US" sz="1800" b="1">
                        <a:effectLst/>
                        <a:latin typeface="Cambria" panose="020405030504060302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Total vol. of water available for RWH (m</a:t>
                      </a:r>
                      <a:r>
                        <a:rPr lang="en-US" sz="1800" b="1" baseline="30000">
                          <a:effectLst/>
                          <a:latin typeface="Cambria" panose="02040503050406030204" pitchFamily="18" charset="0"/>
                        </a:rPr>
                        <a:t>3</a:t>
                      </a:r>
                      <a:r>
                        <a:rPr lang="en-US" sz="1800" b="1">
                          <a:effectLst/>
                          <a:latin typeface="Cambria" panose="02040503050406030204" pitchFamily="18" charset="0"/>
                        </a:rPr>
                        <a:t>/15 min)</a:t>
                      </a:r>
                      <a:endParaRPr lang="en-US" sz="1800" b="1">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43782">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1.</a:t>
                      </a:r>
                      <a:endParaRPr lang="en-US" sz="1800" b="1">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b="1">
                          <a:effectLst/>
                          <a:latin typeface="Cambria" panose="02040503050406030204" pitchFamily="18" charset="0"/>
                        </a:rPr>
                        <a:t>Building area</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564</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100</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0.9</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50.76</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12.69</a:t>
                      </a:r>
                      <a:endParaRPr lang="en-US" sz="1800" b="1">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1026721">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2.</a:t>
                      </a:r>
                      <a:endParaRPr lang="en-US" sz="1800" b="1">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b="1">
                          <a:effectLst/>
                          <a:latin typeface="Cambria" panose="02040503050406030204" pitchFamily="18" charset="0"/>
                        </a:rPr>
                        <a:t>Landscaped area (Green area, Vacant area</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7430</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100</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0.2</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148.6</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37.15</a:t>
                      </a:r>
                      <a:endParaRPr lang="en-US" sz="1800" b="1">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18760">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3.</a:t>
                      </a:r>
                      <a:endParaRPr lang="en-US" sz="1800" b="1">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vert="horz" wrap="square"/>
                    <a:lstStyle/>
                    <a:p>
                      <a:pPr marL="0" marR="0">
                        <a:lnSpc>
                          <a:spcPct val="115000"/>
                        </a:lnSpc>
                        <a:spcBef>
                          <a:spcPct val="0"/>
                        </a:spcBef>
                        <a:spcAft>
                          <a:spcPct val="0"/>
                        </a:spcAft>
                      </a:pPr>
                      <a:r>
                        <a:rPr lang="en-US" sz="1800" b="1">
                          <a:effectLst/>
                          <a:latin typeface="Cambria" panose="02040503050406030204" pitchFamily="18" charset="0"/>
                        </a:rPr>
                        <a:t>Road/Paved area</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5499</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100</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0.6</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329.94</a:t>
                      </a:r>
                      <a:endParaRPr lang="en-US" sz="1800" b="1">
                        <a:effectLst/>
                        <a:latin typeface="Cambria" panose="02040503050406030204" pitchFamily="18" charset="0"/>
                        <a:ea typeface="Times New Roman" panose="02020603050405020304" pitchFamily="18" charset="0"/>
                      </a:endParaRPr>
                    </a:p>
                  </a:txBody>
                  <a:tcPr marL="68580" marR="68580" marT="0" marB="0" anchor="ct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82.48</a:t>
                      </a:r>
                      <a:endParaRPr lang="en-US" sz="1800" b="1">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r>
              <a:tr h="418760">
                <a:tc gridSpan="2">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Total</a:t>
                      </a:r>
                      <a:endParaRPr lang="en-US" sz="1800" b="1">
                        <a:effectLst/>
                        <a:latin typeface="Cambria" panose="020405030504060302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vert="horz" wrap="square"/>
                    <a:lstStyle/>
                    <a:p>
                      <a:endParaRPr lang="en-US"/>
                    </a:p>
                  </a:txBody>
                  <a:tcP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13493</a:t>
                      </a:r>
                      <a:endParaRPr lang="en-US" sz="1800" b="1">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 </a:t>
                      </a:r>
                      <a:endParaRPr lang="en-US" sz="1800" b="1">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 </a:t>
                      </a:r>
                      <a:endParaRPr lang="en-US" sz="1800" b="1">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529.30</a:t>
                      </a:r>
                      <a:endParaRPr lang="en-US" sz="1800" b="1">
                        <a:effectLst/>
                        <a:latin typeface="Cambria" panose="020405030504060302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vert="horz" wrap="square"/>
                    <a:lstStyle/>
                    <a:p>
                      <a:pPr marL="0" marR="0" algn="ctr">
                        <a:lnSpc>
                          <a:spcPct val="115000"/>
                        </a:lnSpc>
                        <a:spcBef>
                          <a:spcPct val="0"/>
                        </a:spcBef>
                        <a:spcAft>
                          <a:spcPct val="0"/>
                        </a:spcAft>
                      </a:pPr>
                      <a:r>
                        <a:rPr lang="en-US" sz="1800" b="1">
                          <a:effectLst/>
                          <a:latin typeface="Cambria" panose="02040503050406030204" pitchFamily="18" charset="0"/>
                        </a:rPr>
                        <a:t>132.32</a:t>
                      </a:r>
                      <a:endParaRPr lang="en-US" sz="1800" b="1">
                        <a:effectLst/>
                        <a:latin typeface="Cambria" panose="020405030504060302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0" y="5369547"/>
            <a:ext cx="12191999" cy="1000274"/>
          </a:xfrm>
          <a:prstGeom prst="rect">
            <a:avLst/>
          </a:prstGeom>
        </p:spPr>
        <p:txBody>
          <a:bodyPr wrap="square">
            <a:spAutoFit/>
          </a:bodyPr>
          <a:lstStyle/>
          <a:p>
            <a:pPr algn="just">
              <a:spcAft>
                <a:spcPts val="600"/>
              </a:spcAft>
            </a:pPr>
            <a:r>
              <a:rPr lang="en-US">
                <a:latin typeface="Cambria" panose="02040503050406030204" pitchFamily="18" charset="0"/>
                <a:ea typeface="Times New Roman" panose="02020603050405020304" pitchFamily="18" charset="0"/>
              </a:rPr>
              <a:t>The total calculated peak run-off from landscaped areas, road and open area is 132.32 cu.m.</a:t>
            </a:r>
            <a:endParaRPr lang="en-US" sz="2000">
              <a:latin typeface="Times New Roman" panose="02020603050405020304" pitchFamily="18" charset="0"/>
              <a:ea typeface="Times New Roman" panose="02020603050405020304" pitchFamily="18" charset="0"/>
            </a:endParaRPr>
          </a:p>
          <a:p>
            <a:pPr algn="just">
              <a:spcAft>
                <a:spcPts val="600"/>
              </a:spcAft>
            </a:pPr>
            <a:r>
              <a:rPr lang="en-US">
                <a:latin typeface="Cambria" panose="02040503050406030204" pitchFamily="18" charset="0"/>
                <a:ea typeface="Times New Roman" panose="02020603050405020304" pitchFamily="18" charset="0"/>
              </a:rPr>
              <a:t>This run-off is proposed to be channelized through storm water drains to individual recharge pits and the rainwater will be recharged into underground aquifers.</a:t>
            </a:r>
            <a:endParaRPr lang="en-US"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7598119"/>
      </p:ext>
    </p:extLst>
  </p:cSld>
  <p:clrMapOvr>
    <a:masterClrMapping/>
  </p:clrMapOvr>
  <p:transition/>
  <p:timing/>
</p:sld>
</file>

<file path=ppt/slides/slide8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4" name="Rectangle 3"/>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2" name="Rectangle 1"/>
          <p:cNvSpPr/>
          <p:nvPr/>
        </p:nvSpPr>
        <p:spPr>
          <a:xfrm>
            <a:off x="-1" y="485643"/>
            <a:ext cx="12192001" cy="5647700"/>
          </a:xfrm>
          <a:prstGeom prst="rect">
            <a:avLst/>
          </a:prstGeom>
        </p:spPr>
        <p:txBody>
          <a:bodyPr wrap="square">
            <a:spAutoFit/>
          </a:bodyPr>
          <a:lstStyle/>
          <a:p>
            <a:pPr algn="just"/>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ToR-7(XI</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Total </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capital cost and recurring cost/annum for environmental pollution control measures shall be included</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pPr algn="just"/>
            <a:r>
              <a:rPr lang="en-US" sz="1900" b="1">
                <a:solidFill>
                  <a:schemeClr val="accent5">
                    <a:lumMod val="75000"/>
                  </a:schemeClr>
                </a:solidFill>
                <a:latin typeface="Cambria" panose="02040503050406030204" pitchFamily="18" charset="0"/>
              </a:rPr>
              <a:t>Compliance: </a:t>
            </a:r>
            <a:r>
              <a:rPr lang="en-US" sz="1900">
                <a:latin typeface="Cambria" panose="02040503050406030204" pitchFamily="18" charset="0"/>
              </a:rPr>
              <a:t>The total capital investment on environmental control measures is envisaged to be </a:t>
            </a:r>
            <a:r>
              <a:rPr lang="en-US" sz="1900" b="1">
                <a:latin typeface="Cambria" panose="02040503050406030204" pitchFamily="18" charset="0"/>
              </a:rPr>
              <a:t>about </a:t>
            </a:r>
            <a:r>
              <a:rPr lang="en-US" sz="1900" b="1" smtClean="0">
                <a:latin typeface="Cambria" panose="02040503050406030204" pitchFamily="18" charset="0"/>
              </a:rPr>
              <a:t>Rs</a:t>
            </a:r>
            <a:r>
              <a:rPr lang="en-US" sz="1900" b="1">
                <a:latin typeface="Cambria" panose="02040503050406030204" pitchFamily="18" charset="0"/>
              </a:rPr>
              <a:t>.</a:t>
            </a:r>
            <a:r>
              <a:rPr lang="en-US" sz="1900" b="1" smtClean="0">
                <a:latin typeface="Cambria" panose="02040503050406030204" pitchFamily="18" charset="0"/>
              </a:rPr>
              <a:t>150 </a:t>
            </a:r>
            <a:r>
              <a:rPr lang="en-US" sz="1900" b="1">
                <a:latin typeface="Cambria" panose="02040503050406030204" pitchFamily="18" charset="0"/>
              </a:rPr>
              <a:t>Lakhs and Recurring Cost is envisaged to about </a:t>
            </a:r>
            <a:r>
              <a:rPr lang="en-US" sz="1900" b="1" smtClean="0">
                <a:latin typeface="Cambria" panose="02040503050406030204" pitchFamily="18" charset="0"/>
              </a:rPr>
              <a:t>Rs.17 Lakhs/yr. </a:t>
            </a:r>
            <a:r>
              <a:rPr lang="en-US" sz="1900" b="1">
                <a:latin typeface="Cambria" panose="02040503050406030204" pitchFamily="18" charset="0"/>
              </a:rPr>
              <a:t>out of a total project cost of </a:t>
            </a:r>
            <a:r>
              <a:rPr lang="en-US" sz="1900" b="1" smtClean="0">
                <a:latin typeface="Cambria" panose="02040503050406030204" pitchFamily="18" charset="0"/>
              </a:rPr>
              <a:t>Rs.20 </a:t>
            </a:r>
            <a:r>
              <a:rPr lang="en-US" sz="1900" b="1">
                <a:latin typeface="Cambria" panose="02040503050406030204" pitchFamily="18" charset="0"/>
              </a:rPr>
              <a:t>Crores</a:t>
            </a:r>
            <a:r>
              <a:rPr lang="en-US" sz="1900" smtClean="0">
                <a:latin typeface="Cambria" panose="02040503050406030204" pitchFamily="18" charset="0"/>
              </a:rPr>
              <a:t>.</a:t>
            </a:r>
          </a:p>
          <a:p>
            <a:pPr algn="just"/>
            <a:endParaRPr lang="en-US" sz="1900">
              <a:ln w="0"/>
              <a:effectLst>
                <a:outerShdw blurRad="38100" dist="25400" dir="5400000" algn="ctr" rotWithShape="0">
                  <a:srgbClr val="6E747A">
                    <a:alpha val="43000"/>
                  </a:srgbClr>
                </a:outerShdw>
              </a:effectLst>
              <a:latin typeface="Cambria" panose="02040503050406030204" pitchFamily="18" charset="0"/>
            </a:endParaRPr>
          </a:p>
          <a:p>
            <a:pPr algn="just"/>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ToR-7(XII</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Action plan for post-project environmental monitoring shall be </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submitted.</a:t>
            </a:r>
            <a:endPar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endParaRPr>
          </a:p>
          <a:p>
            <a:pPr algn="just"/>
            <a:r>
              <a:rPr lang="en-US" sz="1900" b="1">
                <a:solidFill>
                  <a:schemeClr val="accent5">
                    <a:lumMod val="75000"/>
                  </a:schemeClr>
                </a:solidFill>
                <a:latin typeface="Cambria" panose="02040503050406030204" pitchFamily="18" charset="0"/>
              </a:rPr>
              <a:t>Compliance: </a:t>
            </a:r>
            <a:r>
              <a:rPr lang="en-US" sz="1900">
                <a:latin typeface="Cambria" panose="02040503050406030204" pitchFamily="18" charset="0"/>
              </a:rPr>
              <a:t>A detailed monitoring of emissions and effluent sources for different environmental parameters will be carried out as per the present norms and any further notification/direction from West Bengal State Pollution Control Board (WBPCB), Central Pollution Control Board (CPCB) and MoEF&amp;CC. Monitoring methodologies will follow standard methods prescribed by Central Pollution Control Board (CPCB), Bureau of Indian Standards (BIS) etc</a:t>
            </a:r>
            <a:r>
              <a:rPr lang="en-US" sz="1900" smtClean="0">
                <a:latin typeface="Cambria" panose="02040503050406030204" pitchFamily="18" charset="0"/>
              </a:rPr>
              <a:t>.</a:t>
            </a:r>
          </a:p>
          <a:p>
            <a:pPr algn="just"/>
            <a:endParaRPr lang="en-US" sz="1900">
              <a:ln w="0"/>
              <a:effectLst>
                <a:outerShdw blurRad="38100" dist="25400" dir="5400000" algn="ctr" rotWithShape="0">
                  <a:srgbClr val="6E747A">
                    <a:alpha val="43000"/>
                  </a:srgbClr>
                </a:outerShdw>
              </a:effectLst>
              <a:latin typeface="Cambria" panose="02040503050406030204" pitchFamily="18" charset="0"/>
            </a:endParaRPr>
          </a:p>
          <a:p>
            <a:pPr algn="just"/>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ToR-7(XIII</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Onsite and Offsite Disaster, Preparedness and Emergency Management </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Plan.</a:t>
            </a:r>
          </a:p>
          <a:p>
            <a:pPr algn="just"/>
            <a:r>
              <a:rPr lang="en-US" sz="1900" b="1" smtClean="0">
                <a:solidFill>
                  <a:schemeClr val="accent5">
                    <a:lumMod val="75000"/>
                  </a:schemeClr>
                </a:solidFill>
                <a:latin typeface="Cambria" panose="02040503050406030204" pitchFamily="18" charset="0"/>
              </a:rPr>
              <a:t>Compliance</a:t>
            </a:r>
            <a:r>
              <a:rPr lang="en-US" sz="1900" b="1">
                <a:solidFill>
                  <a:schemeClr val="accent5">
                    <a:lumMod val="75000"/>
                  </a:schemeClr>
                </a:solidFill>
                <a:latin typeface="Cambria" panose="02040503050406030204" pitchFamily="18" charset="0"/>
              </a:rPr>
              <a:t>: </a:t>
            </a:r>
            <a:r>
              <a:rPr lang="en-US" sz="1900">
                <a:latin typeface="Cambria" panose="02040503050406030204" pitchFamily="18" charset="0"/>
              </a:rPr>
              <a:t>Disaster management plan are prepared with an aim of taking precautionary step to control the hazard propagation, avert disaster, take action after the disaster, which limits the damage to the minimum, and follow the on-site &amp; off-site emergency </a:t>
            </a:r>
            <a:r>
              <a:rPr lang="en-US" sz="1900" smtClean="0">
                <a:latin typeface="Cambria" panose="02040503050406030204" pitchFamily="18" charset="0"/>
              </a:rPr>
              <a:t>planning. DMP hyperlink.</a:t>
            </a:r>
          </a:p>
          <a:p>
            <a:pPr algn="just"/>
            <a:endParaRPr lang="en-US" sz="1900">
              <a:ln w="0"/>
              <a:solidFill>
                <a:srgbClr val="FF0000"/>
              </a:solidFill>
              <a:effectLst>
                <a:outerShdw blurRad="38100" dist="25400" dir="5400000" algn="ctr" rotWithShape="0">
                  <a:srgbClr val="6E747A">
                    <a:alpha val="43000"/>
                  </a:srgbClr>
                </a:outerShdw>
              </a:effectLst>
              <a:latin typeface="Cambria" panose="02040503050406030204" pitchFamily="18" charset="0"/>
            </a:endParaRPr>
          </a:p>
          <a:p>
            <a:pPr algn="just"/>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ToR-8</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Occupational </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health:</a:t>
            </a:r>
          </a:p>
          <a:p>
            <a:pPr algn="just"/>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 Plan and fund allocation to ensure the occupational health &amp; safety of all contract and casual </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workers.</a:t>
            </a:r>
          </a:p>
          <a:p>
            <a:pPr algn="just"/>
            <a:r>
              <a:rPr lang="en-US" sz="1900" b="1" smtClean="0">
                <a:solidFill>
                  <a:schemeClr val="accent5">
                    <a:lumMod val="75000"/>
                  </a:schemeClr>
                </a:solidFill>
                <a:latin typeface="Cambria" panose="02040503050406030204" pitchFamily="18" charset="0"/>
              </a:rPr>
              <a:t>Compliance</a:t>
            </a:r>
            <a:r>
              <a:rPr lang="en-US" sz="1900" b="1">
                <a:solidFill>
                  <a:schemeClr val="accent5">
                    <a:lumMod val="75000"/>
                  </a:schemeClr>
                </a:solidFill>
                <a:latin typeface="Cambria" panose="02040503050406030204" pitchFamily="18" charset="0"/>
              </a:rPr>
              <a:t>: </a:t>
            </a:r>
            <a:r>
              <a:rPr lang="en-US" sz="1900" smtClean="0">
                <a:latin typeface="Cambria" panose="02040503050406030204" pitchFamily="18" charset="0"/>
              </a:rPr>
              <a:t>Rs.5.0 Lakhs/yr. </a:t>
            </a:r>
            <a:r>
              <a:rPr lang="en-US" sz="1900">
                <a:latin typeface="Cambria" panose="02040503050406030204" pitchFamily="18" charset="0"/>
              </a:rPr>
              <a:t>will be kept for to ensure safety of all Employees including contract &amp; casual </a:t>
            </a:r>
            <a:r>
              <a:rPr lang="en-US" sz="1900" smtClean="0">
                <a:latin typeface="Cambria" panose="02040503050406030204" pitchFamily="18" charset="0"/>
              </a:rPr>
              <a:t>workers.</a:t>
            </a:r>
            <a:endParaRPr lang="en-US" sz="1900">
              <a:ln w="0"/>
              <a:solidFill>
                <a:srgbClr val="FF0000"/>
              </a:solidFill>
              <a:effectLst>
                <a:outerShdw blurRad="38100" dist="25400" dir="5400000" algn="ctr" rotWithShape="0">
                  <a:srgbClr val="6E747A">
                    <a:alpha val="43000"/>
                  </a:srgbClr>
                </a:outerShdw>
              </a:effectLst>
              <a:latin typeface="Cambria" panose="02040503050406030204" pitchFamily="18" charset="0"/>
            </a:endParaRPr>
          </a:p>
        </p:txBody>
      </p:sp>
    </p:spTree>
    <p:extLst>
      <p:ext uri="{BB962C8B-B14F-4D97-AF65-F5344CB8AC3E}">
        <p14:creationId xmlns:p14="http://schemas.microsoft.com/office/powerpoint/2010/main" val="886321270"/>
      </p:ext>
    </p:extLst>
  </p:cSld>
  <p:clrMapOvr>
    <a:masterClrMapping/>
  </p:clrMapOvr>
  <p:transition/>
  <p:timing/>
</p:sld>
</file>

<file path=ppt/slides/slide8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2"/>
          <p:cNvSpPr/>
          <p:nvPr/>
        </p:nvSpPr>
        <p:spPr>
          <a:xfrm>
            <a:off x="1" y="1173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7" name="Rectangle 6"/>
          <p:cNvSpPr/>
          <p:nvPr/>
        </p:nvSpPr>
        <p:spPr>
          <a:xfrm>
            <a:off x="-1" y="493944"/>
            <a:ext cx="12192001" cy="2862322"/>
          </a:xfrm>
          <a:prstGeom prst="rect">
            <a:avLst/>
          </a:prstGeom>
        </p:spPr>
        <p:txBody>
          <a:bodyPr wrap="square">
            <a:spAutoFit/>
          </a:bodyPr>
          <a:lstStyle/>
          <a:p>
            <a: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(II): Details of exposure specific health status evaluation of worker.</a:t>
            </a:r>
            <a:b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br>
            <a:r>
              <a:rPr lang="en-US" sz="2000" b="1">
                <a:solidFill>
                  <a:schemeClr val="accent5">
                    <a:lumMod val="75000"/>
                  </a:schemeClr>
                </a:solidFill>
                <a:latin typeface="Cambria" panose="02040503050406030204" pitchFamily="18" charset="0"/>
              </a:rPr>
              <a:t>Compliance: </a:t>
            </a:r>
            <a:r>
              <a:rPr lang="en-US" sz="2000">
                <a:ln w="0"/>
                <a:latin typeface="Cambria" panose="02040503050406030204" pitchFamily="18" charset="0"/>
              </a:rPr>
              <a:t>Workers' health shall be evaluated by pre designed format, for chest x rays, Audiometry, Spirometry, Vision testing (Far &amp; Near </a:t>
            </a:r>
            <a:r>
              <a:rPr lang="en-US" sz="2000" smtClean="0">
                <a:ln w="0"/>
                <a:latin typeface="Cambria" panose="02040503050406030204" pitchFamily="18" charset="0"/>
              </a:rPr>
              <a:t>vision, colorvision </a:t>
            </a:r>
            <a:r>
              <a:rPr lang="en-US" sz="2000">
                <a:ln w="0"/>
                <a:latin typeface="Cambria" panose="02040503050406030204" pitchFamily="18" charset="0"/>
              </a:rPr>
              <a:t>and any other ocular defect) ECG, during pre placement and periodical examinations that will give the details of the same</a:t>
            </a:r>
            <a:r>
              <a:rPr lang="en-US" sz="2000" smtClean="0">
                <a:ln w="0"/>
                <a:latin typeface="Cambria" panose="02040503050406030204" pitchFamily="18" charset="0"/>
              </a:rPr>
              <a:t>.</a:t>
            </a:r>
          </a:p>
          <a:p>
            <a:endParaRPr lang="en-US" sz="2000">
              <a:ln w="0"/>
              <a:latin typeface="Cambria" panose="02040503050406030204" pitchFamily="18" charset="0"/>
            </a:endParaRPr>
          </a:p>
          <a:p>
            <a: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ToR-8(III): Details of existing Occupational &amp; Safety Hazards. What are the exposure levels of above mentioned hazards and whether they are within Permissible Exposure level (PEL).</a:t>
            </a:r>
            <a:b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br>
            <a:r>
              <a:rPr lang="en-US" sz="2000" b="1">
                <a:solidFill>
                  <a:schemeClr val="accent5">
                    <a:lumMod val="75000"/>
                  </a:schemeClr>
                </a:solidFill>
                <a:latin typeface="Cambria" panose="02040503050406030204" pitchFamily="18" charset="0"/>
              </a:rPr>
              <a:t>Compliance:</a:t>
            </a:r>
            <a:r>
              <a:rPr lang="en-US" sz="2000" b="1">
                <a:latin typeface="Cambria" panose="02040503050406030204" pitchFamily="18" charset="0"/>
              </a:rPr>
              <a:t> </a:t>
            </a:r>
            <a:r>
              <a:rPr lang="en-US" sz="2000">
                <a:ln w="0"/>
                <a:latin typeface="Cambria" panose="02040503050406030204" pitchFamily="18" charset="0"/>
              </a:rPr>
              <a:t>The main chemicals affecting the health will be VOC’s, CO. MSDS of all hazardous chemicals will be made available for concerned personnel. The following general measures will be taken</a:t>
            </a:r>
            <a:r>
              <a:rPr lang="en-US" sz="2000" smtClean="0">
                <a:ln w="0"/>
                <a:latin typeface="Cambria" panose="02040503050406030204" pitchFamily="18" charset="0"/>
              </a:rPr>
              <a:t>:</a:t>
            </a:r>
            <a:endParaRPr lang="en-US" sz="2000"/>
          </a:p>
        </p:txBody>
      </p:sp>
      <p:sp>
        <p:nvSpPr>
          <p:cNvPr id="9" name="Rectangle 8"/>
          <p:cNvSpPr/>
          <p:nvPr/>
        </p:nvSpPr>
        <p:spPr>
          <a:xfrm>
            <a:off x="0" y="3356266"/>
            <a:ext cx="12192002" cy="3416320"/>
          </a:xfrm>
          <a:prstGeom prst="rect">
            <a:avLst/>
          </a:prstGeom>
        </p:spPr>
        <p:txBody>
          <a:bodyPr wrap="square">
            <a:spAutoFit/>
          </a:bodyPr>
          <a:lstStyle/>
          <a:p>
            <a:pPr marL="285750" indent="-285750">
              <a:buFont typeface="Arial" pitchFamily="34" charset="0"/>
              <a:buChar char="•"/>
            </a:pPr>
            <a:r>
              <a:rPr lang="en-US" sz="2000">
                <a:ln w="0"/>
                <a:latin typeface="Cambria" panose="02040503050406030204" pitchFamily="18" charset="0"/>
              </a:rPr>
              <a:t>Establishment of Safety </a:t>
            </a:r>
            <a:r>
              <a:rPr lang="en-US" sz="2000" smtClean="0">
                <a:ln w="0"/>
                <a:latin typeface="Cambria" panose="02040503050406030204" pitchFamily="18" charset="0"/>
              </a:rPr>
              <a:t>Policy.</a:t>
            </a:r>
          </a:p>
          <a:p>
            <a:pPr marL="285750" indent="-285750">
              <a:buFont typeface="Arial" pitchFamily="34" charset="0"/>
              <a:buChar char="•"/>
            </a:pPr>
            <a:r>
              <a:rPr lang="en-US" sz="2000" smtClean="0">
                <a:ln w="0"/>
                <a:latin typeface="Cambria" panose="02040503050406030204" pitchFamily="18" charset="0"/>
              </a:rPr>
              <a:t>Compulsory </a:t>
            </a:r>
            <a:r>
              <a:rPr lang="en-US" sz="2000">
                <a:ln w="0"/>
                <a:latin typeface="Cambria" panose="02040503050406030204" pitchFamily="18" charset="0"/>
              </a:rPr>
              <a:t>use of </a:t>
            </a:r>
            <a:r>
              <a:rPr lang="en-US" sz="2000" smtClean="0">
                <a:ln w="0"/>
                <a:latin typeface="Cambria" panose="02040503050406030204" pitchFamily="18" charset="0"/>
              </a:rPr>
              <a:t>PPE’s.</a:t>
            </a:r>
          </a:p>
          <a:p>
            <a:pPr marL="285750" indent="-285750">
              <a:buFont typeface="Arial" pitchFamily="34" charset="0"/>
              <a:buChar char="•"/>
            </a:pPr>
            <a:r>
              <a:rPr lang="en-US" sz="2000" smtClean="0">
                <a:ln w="0"/>
                <a:latin typeface="Cambria" panose="02040503050406030204" pitchFamily="18" charset="0"/>
              </a:rPr>
              <a:t>Regular </a:t>
            </a:r>
            <a:r>
              <a:rPr lang="en-US" sz="2000">
                <a:ln w="0"/>
                <a:latin typeface="Cambria" panose="02040503050406030204" pitchFamily="18" charset="0"/>
              </a:rPr>
              <a:t>monitoring of work place environment with respect to air, light, humidity, </a:t>
            </a:r>
            <a:r>
              <a:rPr lang="en-US" sz="2000" smtClean="0">
                <a:ln w="0"/>
                <a:latin typeface="Cambria" panose="02040503050406030204" pitchFamily="18" charset="0"/>
              </a:rPr>
              <a:t>temperature.</a:t>
            </a:r>
          </a:p>
          <a:p>
            <a:pPr marL="285750" indent="-285750">
              <a:buFont typeface="Arial" pitchFamily="34" charset="0"/>
              <a:buChar char="•"/>
            </a:pPr>
            <a:r>
              <a:rPr lang="en-US" sz="2000" smtClean="0">
                <a:ln w="0"/>
                <a:latin typeface="Cambria" panose="02040503050406030204" pitchFamily="18" charset="0"/>
              </a:rPr>
              <a:t>Installation </a:t>
            </a:r>
            <a:r>
              <a:rPr lang="en-US" sz="2000">
                <a:ln w="0"/>
                <a:latin typeface="Cambria" panose="02040503050406030204" pitchFamily="18" charset="0"/>
              </a:rPr>
              <a:t>of fire </a:t>
            </a:r>
            <a:r>
              <a:rPr lang="en-US" sz="2000" smtClean="0">
                <a:ln w="0"/>
                <a:latin typeface="Cambria" panose="02040503050406030204" pitchFamily="18" charset="0"/>
              </a:rPr>
              <a:t>extinguisher.</a:t>
            </a:r>
          </a:p>
          <a:p>
            <a:pPr marL="285750" indent="-285750">
              <a:buFont typeface="Arial" pitchFamily="34" charset="0"/>
              <a:buChar char="•"/>
            </a:pPr>
            <a:r>
              <a:rPr lang="en-US" sz="2000" smtClean="0">
                <a:ln w="0"/>
                <a:latin typeface="Cambria" panose="02040503050406030204" pitchFamily="18" charset="0"/>
              </a:rPr>
              <a:t>Separate </a:t>
            </a:r>
            <a:r>
              <a:rPr lang="en-US" sz="2000">
                <a:ln w="0"/>
                <a:latin typeface="Cambria" panose="02040503050406030204" pitchFamily="18" charset="0"/>
              </a:rPr>
              <a:t>area for container </a:t>
            </a:r>
            <a:r>
              <a:rPr lang="en-US" sz="2000" smtClean="0">
                <a:ln w="0"/>
                <a:latin typeface="Cambria" panose="02040503050406030204" pitchFamily="18" charset="0"/>
              </a:rPr>
              <a:t>decontamination.</a:t>
            </a:r>
          </a:p>
          <a:p>
            <a:pPr marL="285750" indent="-285750">
              <a:buFont typeface="Arial" pitchFamily="34" charset="0"/>
              <a:buChar char="•"/>
            </a:pPr>
            <a:r>
              <a:rPr lang="en-US" sz="2000" smtClean="0">
                <a:ln w="0"/>
                <a:latin typeface="Cambria" panose="02040503050406030204" pitchFamily="18" charset="0"/>
              </a:rPr>
              <a:t>Provision </a:t>
            </a:r>
            <a:r>
              <a:rPr lang="en-US" sz="2000">
                <a:ln w="0"/>
                <a:latin typeface="Cambria" panose="02040503050406030204" pitchFamily="18" charset="0"/>
              </a:rPr>
              <a:t>of part time qualified M.O as per Factory </a:t>
            </a:r>
            <a:r>
              <a:rPr lang="en-US" sz="2000" smtClean="0">
                <a:ln w="0"/>
                <a:latin typeface="Cambria" panose="02040503050406030204" pitchFamily="18" charset="0"/>
              </a:rPr>
              <a:t>Act.</a:t>
            </a:r>
          </a:p>
          <a:p>
            <a:pPr marL="285750" indent="-285750">
              <a:buFont typeface="Arial" pitchFamily="34" charset="0"/>
              <a:buChar char="•"/>
            </a:pPr>
            <a:r>
              <a:rPr lang="en-US" sz="2000" smtClean="0">
                <a:ln w="0"/>
                <a:latin typeface="Cambria" panose="02040503050406030204" pitchFamily="18" charset="0"/>
              </a:rPr>
              <a:t>Pre </a:t>
            </a:r>
            <a:r>
              <a:rPr lang="en-US" sz="2000">
                <a:ln w="0"/>
                <a:latin typeface="Cambria" panose="02040503050406030204" pitchFamily="18" charset="0"/>
              </a:rPr>
              <a:t>medical &amp; periodic medical checkup of workers as per Factory </a:t>
            </a:r>
            <a:r>
              <a:rPr lang="en-US" sz="2000" smtClean="0">
                <a:ln w="0"/>
                <a:latin typeface="Cambria" panose="02040503050406030204" pitchFamily="18" charset="0"/>
              </a:rPr>
              <a:t>Act.</a:t>
            </a:r>
          </a:p>
          <a:p>
            <a:pPr marL="285750" indent="-285750">
              <a:buFont typeface="Arial" pitchFamily="34" charset="0"/>
              <a:buChar char="•"/>
            </a:pPr>
            <a:r>
              <a:rPr lang="en-US" sz="2000" smtClean="0">
                <a:ln w="0"/>
                <a:latin typeface="Cambria" panose="02040503050406030204" pitchFamily="18" charset="0"/>
              </a:rPr>
              <a:t>Monitoring </a:t>
            </a:r>
            <a:r>
              <a:rPr lang="en-US" sz="2000">
                <a:ln w="0"/>
                <a:latin typeface="Cambria" panose="02040503050406030204" pitchFamily="18" charset="0"/>
              </a:rPr>
              <a:t>of Occupational hazardous like noise, vibration &amp; chemical </a:t>
            </a:r>
            <a:r>
              <a:rPr lang="en-US" sz="2000" smtClean="0">
                <a:ln w="0"/>
                <a:latin typeface="Cambria" panose="02040503050406030204" pitchFamily="18" charset="0"/>
              </a:rPr>
              <a:t>exposure.</a:t>
            </a:r>
          </a:p>
          <a:p>
            <a:pPr marL="285750" indent="-285750">
              <a:buFont typeface="Arial" pitchFamily="34" charset="0"/>
              <a:buChar char="•"/>
            </a:pPr>
            <a:r>
              <a:rPr lang="en-US" sz="2000" smtClean="0">
                <a:ln w="0"/>
                <a:latin typeface="Cambria" panose="02040503050406030204" pitchFamily="18" charset="0"/>
              </a:rPr>
              <a:t>Displaying </a:t>
            </a:r>
            <a:r>
              <a:rPr lang="en-US" sz="2000">
                <a:ln w="0"/>
                <a:latin typeface="Cambria" panose="02040503050406030204" pitchFamily="18" charset="0"/>
              </a:rPr>
              <a:t>various instruction boards, cautionary notices etc.</a:t>
            </a:r>
            <a:br>
              <a:rPr lang="en-US">
                <a:ln w="0"/>
                <a:latin typeface="Cambria" panose="02040503050406030204" pitchFamily="18" charset="0"/>
              </a:rPr>
            </a:br>
            <a:br>
              <a:rPr lang="en-US">
                <a:ln w="0"/>
                <a:latin typeface="Cambria" panose="02040503050406030204" pitchFamily="18" charset="0"/>
              </a:rPr>
            </a:br>
            <a:endParaRPr lang="en-US"/>
          </a:p>
        </p:txBody>
      </p:sp>
    </p:spTree>
    <p:extLst>
      <p:ext uri="{BB962C8B-B14F-4D97-AF65-F5344CB8AC3E}">
        <p14:creationId xmlns:p14="http://schemas.microsoft.com/office/powerpoint/2010/main" val="1321175919"/>
      </p:ext>
    </p:extLst>
  </p:cSld>
  <p:clrMapOvr>
    <a:masterClrMapping/>
  </p:clrMapOvr>
  <p:transition/>
  <p:timing/>
</p:sld>
</file>

<file path=ppt/slides/slide8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6" name="Rectangle 5"/>
          <p:cNvSpPr/>
          <p:nvPr/>
        </p:nvSpPr>
        <p:spPr>
          <a:xfrm>
            <a:off x="1" y="-2553"/>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2" name="Rectangle 1"/>
          <p:cNvSpPr/>
          <p:nvPr/>
        </p:nvSpPr>
        <p:spPr>
          <a:xfrm>
            <a:off x="-1" y="489249"/>
            <a:ext cx="12192001" cy="5632311"/>
          </a:xfrm>
          <a:prstGeom prst="rect">
            <a:avLst/>
          </a:prstGeom>
        </p:spPr>
        <p:txBody>
          <a:bodyPr wrap="square">
            <a:spAutoFit/>
          </a:bodyPr>
          <a:lstStyle/>
          <a:p>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ToR-8(IV</a:t>
            </a:r>
            <a: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Annual report of heath status of workers with special reference to Occupational Health and Safety</a:t>
            </a:r>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sz="2000" b="1" smtClean="0">
                <a:solidFill>
                  <a:schemeClr val="accent5">
                    <a:lumMod val="75000"/>
                  </a:schemeClr>
                </a:solidFill>
                <a:latin typeface="Cambria" panose="02040503050406030204" pitchFamily="18" charset="0"/>
              </a:rPr>
              <a:t>Compliance: </a:t>
            </a:r>
            <a:r>
              <a:rPr lang="en-US" sz="2000" b="1" smtClean="0">
                <a:ln w="0"/>
                <a:latin typeface="Cambria" panose="02040503050406030204" pitchFamily="18" charset="0"/>
              </a:rPr>
              <a:t>N/A</a:t>
            </a:r>
          </a:p>
          <a:p>
            <a:endParaRPr lang="en-US" sz="2000" b="1">
              <a:ln w="0"/>
              <a:latin typeface="Cambria" panose="02040503050406030204" pitchFamily="18" charset="0"/>
            </a:endParaRPr>
          </a:p>
          <a:p>
            <a: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ToR-9: Corporate Environment Policy.</a:t>
            </a:r>
          </a:p>
          <a:p>
            <a: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 Does the company have a well laid down Environment Policy approved by its Board of Directors? If so, it may be detailed in the EIA report.</a:t>
            </a:r>
          </a:p>
          <a:p>
            <a:r>
              <a:rPr lang="en-US" sz="2000" b="1">
                <a:solidFill>
                  <a:schemeClr val="accent5">
                    <a:lumMod val="75000"/>
                  </a:schemeClr>
                </a:solidFill>
                <a:latin typeface="Cambria" panose="02040503050406030204" pitchFamily="18" charset="0"/>
              </a:rPr>
              <a:t>Compliance:</a:t>
            </a:r>
            <a:r>
              <a:rPr lang="en-US" sz="2000" b="1">
                <a:latin typeface="Cambria" panose="02040503050406030204" pitchFamily="18" charset="0"/>
              </a:rPr>
              <a:t> The company had a well laid environment policy and is detailed in the EIA Report.</a:t>
            </a:r>
          </a:p>
          <a:p>
            <a:endParaRPr lang="en-US" sz="2000" b="1">
              <a:ln w="0"/>
              <a:latin typeface="Cambria" panose="02040503050406030204" pitchFamily="18" charset="0"/>
            </a:endParaRPr>
          </a:p>
          <a:p>
            <a: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(II): Does the Environment Policy prescribe for standard operating process / procedures to bring into focus any infringement / deviation / violation of the environmental or forest norms / conditions? </a:t>
            </a:r>
          </a:p>
          <a:p>
            <a:r>
              <a:rPr lang="en-US" sz="2000" b="1">
                <a:solidFill>
                  <a:schemeClr val="accent5">
                    <a:lumMod val="75000"/>
                  </a:schemeClr>
                </a:solidFill>
                <a:latin typeface="Cambria" panose="02040503050406030204" pitchFamily="18" charset="0"/>
              </a:rPr>
              <a:t>Compliance: </a:t>
            </a:r>
            <a:r>
              <a:rPr lang="en-US" sz="2000">
                <a:latin typeface="Cambria" panose="02040503050406030204" pitchFamily="18" charset="0"/>
              </a:rPr>
              <a:t>Yes, All the Environmental policy is followed for SOPs and procedures so that any violation regarding environmental or forest norms will be avoided. For that scheduled internal audits and management review meeting shall be done.</a:t>
            </a:r>
          </a:p>
          <a:p>
            <a:endParaRPr lang="en-US" sz="2000">
              <a:ln w="0"/>
              <a:latin typeface="Cambria" panose="02040503050406030204" pitchFamily="18" charset="0"/>
            </a:endParaRPr>
          </a:p>
          <a:p>
            <a: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(III):What is the hierarchical system or Administrative order of the company to deal with the environmental issues.</a:t>
            </a:r>
          </a:p>
          <a:p>
            <a:r>
              <a:rPr lang="en-US" sz="2000" b="1">
                <a:solidFill>
                  <a:schemeClr val="accent5">
                    <a:lumMod val="75000"/>
                  </a:schemeClr>
                </a:solidFill>
                <a:latin typeface="Cambria" panose="02040503050406030204" pitchFamily="18" charset="0"/>
              </a:rPr>
              <a:t>Compliance</a:t>
            </a:r>
            <a:r>
              <a:rPr lang="en-US" sz="2000">
                <a:latin typeface="Cambria" panose="02040503050406030204" pitchFamily="18" charset="0"/>
              </a:rPr>
              <a:t>: Hierarchy of the company is well laid and its schematic representation is in the next slide.</a:t>
            </a:r>
            <a:endParaRPr lang="en-US" sz="2000">
              <a:ln w="0"/>
              <a:latin typeface="Cambria" panose="02040503050406030204" pitchFamily="18" charset="0"/>
            </a:endParaRPr>
          </a:p>
        </p:txBody>
      </p:sp>
    </p:spTree>
    <p:extLst>
      <p:ext uri="{BB962C8B-B14F-4D97-AF65-F5344CB8AC3E}">
        <p14:creationId xmlns:p14="http://schemas.microsoft.com/office/powerpoint/2010/main" val="3752912113"/>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4" name="Rectangle 3"/>
          <p:cNvSpPr/>
          <p:nvPr/>
        </p:nvSpPr>
        <p:spPr>
          <a:xfrm>
            <a:off x="0" y="-4795"/>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cs typeface="Arial" pitchFamily="34" charset="0"/>
                <a:sym typeface="Cambria"/>
              </a:rPr>
              <a:t>GOOGLE EARTH IMAGE OF THE PROJECT SITE</a:t>
            </a:r>
          </a:p>
        </p:txBody>
      </p:sp>
      <p:pic>
        <p:nvPicPr>
          <p:cNvPr id="6" name="Picture 5"/>
          <p:cNvPicPr/>
          <p:nvPr/>
        </p:nvPicPr>
        <p:blipFill>
          <a:blip r:embed="rId2"/>
          <a:stretch>
            <a:fillRect/>
          </a:stretch>
        </p:blipFill>
        <p:spPr bwMode="auto">
          <a:xfrm>
            <a:off x="971550" y="671514"/>
            <a:ext cx="9395943" cy="6029324"/>
          </a:xfrm>
          <a:prstGeom prst="rect">
            <a:avLst/>
          </a:prstGeom>
          <a:noFill/>
          <a:ln w="9525">
            <a:noFill/>
            <a:miter lim="800000"/>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p:spPr>
      </p:pic>
    </p:spTree>
    <p:extLst>
      <p:ext uri="{BB962C8B-B14F-4D97-AF65-F5344CB8AC3E}">
        <p14:creationId xmlns:p14="http://schemas.microsoft.com/office/powerpoint/2010/main" val="820728266"/>
      </p:ext>
    </p:extLst>
  </p:cSld>
  <p:clrMapOvr>
    <a:masterClrMapping/>
  </p:clrMapOvr>
  <p:transition/>
  <p:timing/>
</p:sld>
</file>

<file path=ppt/slides/slide9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pSp>
        <p:nvGrpSpPr>
          <p:cNvPr id="4" name="Group 3"/>
          <p:cNvGrpSpPr/>
          <p:nvPr/>
        </p:nvGrpSpPr>
        <p:grpSpPr>
          <a:xfrm>
            <a:off x="2927985" y="1242122"/>
            <a:ext cx="5315903" cy="5258691"/>
            <a:chOff x="6350" y="6350"/>
            <a:chExt cx="2049780" cy="1919605"/>
          </a:xfrm>
        </p:grpSpPr>
        <p:pic>
          <p:nvPicPr>
            <p:cNvPr id="5" name="Image 476"/>
            <p:cNvPicPr/>
            <p:nvPr/>
          </p:nvPicPr>
          <p:blipFill>
            <a:blip r:embed="rId2"/>
            <a:stretch>
              <a:fillRect/>
            </a:stretch>
          </p:blipFill>
          <p:spPr>
            <a:xfrm>
              <a:off x="85816" y="20434"/>
              <a:ext cx="1963709" cy="1829180"/>
            </a:xfrm>
            <a:prstGeom prst="rect">
              <a:avLst/>
            </a:prstGeom>
          </p:spPr>
        </p:pic>
        <p:sp>
          <p:nvSpPr>
            <p:cNvPr id="6" name="Graphic 477"/>
            <p:cNvSpPr/>
            <p:nvPr/>
          </p:nvSpPr>
          <p:spPr>
            <a:xfrm>
              <a:off x="6350" y="6350"/>
              <a:ext cx="2049780" cy="1919605"/>
            </a:xfrm>
            <a:custGeom>
              <a:rect l="l" t="t" r="r" b="b"/>
              <a:pathLst>
                <a:path w="2049780" h="1919605">
                  <a:moveTo>
                    <a:pt x="0" y="1919224"/>
                  </a:moveTo>
                  <a:lnTo>
                    <a:pt x="2049526" y="1919224"/>
                  </a:lnTo>
                  <a:lnTo>
                    <a:pt x="2049526" y="0"/>
                  </a:lnTo>
                  <a:lnTo>
                    <a:pt x="0" y="0"/>
                  </a:lnTo>
                  <a:lnTo>
                    <a:pt x="0" y="1919224"/>
                  </a:lnTo>
                  <a:close/>
                </a:path>
              </a:pathLst>
            </a:custGeom>
            <a:ln w="12700">
              <a:solidFill>
                <a:srgbClr val="000000"/>
              </a:solidFill>
              <a:prstDash val="solid"/>
            </a:ln>
          </p:spPr>
          <p:txBody>
            <a:bodyPr wrap="square" lIns="0" tIns="0" rIns="0" bIns="0" rtlCol="0">
              <a:prstTxWarp prst="textNoShape">
                <a:avLst/>
              </a:prstTxWarp>
              <a:noAutofit/>
            </a:bodyPr>
            <a:lstStyle/>
            <a:p>
              <a:endParaRPr lang="en-US"/>
            </a:p>
          </p:txBody>
        </p:sp>
      </p:grpSp>
      <p:sp>
        <p:nvSpPr>
          <p:cNvPr id="8" name="Rectangle 7"/>
          <p:cNvSpPr/>
          <p:nvPr/>
        </p:nvSpPr>
        <p:spPr>
          <a:xfrm>
            <a:off x="1" y="-2553"/>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36"/>
            <a:ext cx="1828800" cy="465607"/>
          </a:xfrm>
          <a:prstGeom prst="rect">
            <a:avLst/>
          </a:prstGeom>
          <a:solidFill>
            <a:schemeClr val="accent2">
              <a:lumMod val="75000"/>
            </a:schemeClr>
          </a:solidFill>
        </p:spPr>
      </p:pic>
      <p:sp>
        <p:nvSpPr>
          <p:cNvPr id="10" name="TextBox 9"/>
          <p:cNvSpPr txBox="1"/>
          <p:nvPr/>
        </p:nvSpPr>
        <p:spPr>
          <a:xfrm>
            <a:off x="114300" y="524226"/>
            <a:ext cx="5298773" cy="477054"/>
          </a:xfrm>
          <a:prstGeom prst="rect">
            <a:avLst/>
          </a:prstGeom>
          <a:noFill/>
        </p:spPr>
        <p:txBody>
          <a:bodyPr wrap="square" rtlCol="0">
            <a:spAutoFit/>
          </a:bodyPr>
          <a:lstStyle/>
          <a:p>
            <a:pPr marL="342900" indent="-342900">
              <a:buFont typeface="Wingdings" panose="05000000000000000000" pitchFamily="2" charset="2"/>
              <a:buChar char="v"/>
            </a:pPr>
            <a:r>
              <a:rPr lang="en-US" sz="2500" b="1" u="sng" smtClean="0">
                <a:latin typeface="Cambria" panose="02040503050406030204" pitchFamily="18" charset="0"/>
              </a:rPr>
              <a:t>HIERARCHY SYSTEM:</a:t>
            </a:r>
            <a:endParaRPr lang="en-US" sz="2500" b="1" u="sng">
              <a:latin typeface="Cambria" panose="02040503050406030204" pitchFamily="18" charset="0"/>
            </a:endParaRPr>
          </a:p>
        </p:txBody>
      </p:sp>
    </p:spTree>
    <p:extLst>
      <p:ext uri="{BB962C8B-B14F-4D97-AF65-F5344CB8AC3E}">
        <p14:creationId xmlns:p14="http://schemas.microsoft.com/office/powerpoint/2010/main" val="2132836624"/>
      </p:ext>
    </p:extLst>
  </p:cSld>
  <p:clrMapOvr>
    <a:masterClrMapping/>
  </p:clrMapOvr>
  <p:transition/>
  <p:timing/>
</p:sld>
</file>

<file path=ppt/slides/slide9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8" name="Rectangle 7"/>
          <p:cNvSpPr/>
          <p:nvPr/>
        </p:nvSpPr>
        <p:spPr>
          <a:xfrm>
            <a:off x="1" y="-2553"/>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8"/>
            <a:ext cx="1828800" cy="465607"/>
          </a:xfrm>
          <a:prstGeom prst="rect">
            <a:avLst/>
          </a:prstGeom>
          <a:solidFill>
            <a:schemeClr val="accent2">
              <a:lumMod val="75000"/>
            </a:schemeClr>
          </a:solidFill>
        </p:spPr>
      </p:pic>
      <p:sp>
        <p:nvSpPr>
          <p:cNvPr id="2" name="Rectangle 1"/>
          <p:cNvSpPr/>
          <p:nvPr/>
        </p:nvSpPr>
        <p:spPr>
          <a:xfrm>
            <a:off x="0" y="471355"/>
            <a:ext cx="12192000" cy="6509474"/>
          </a:xfrm>
          <a:prstGeom prst="rect">
            <a:avLst/>
          </a:prstGeom>
        </p:spPr>
        <p:txBody>
          <a:bodyPr wrap="square">
            <a:spAutoFit/>
          </a:bodyPr>
          <a:lstStyle/>
          <a:p>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ToR-9(IV</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Does the company have system of reporting of non compliances / violations of environmental norms to the Board of Directors of the company and / or shareholders or stakeholders at </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large?</a:t>
            </a:r>
          </a:p>
          <a:p>
            <a:r>
              <a:rPr lang="en-US" sz="1900" b="1">
                <a:solidFill>
                  <a:schemeClr val="accent5">
                    <a:lumMod val="75000"/>
                  </a:schemeClr>
                </a:solidFill>
                <a:latin typeface="Cambria" panose="02040503050406030204" pitchFamily="18" charset="0"/>
              </a:rPr>
              <a:t>Compliance: </a:t>
            </a:r>
            <a:r>
              <a:rPr lang="en-US" sz="1900">
                <a:latin typeface="Cambria" panose="02040503050406030204" pitchFamily="18" charset="0"/>
              </a:rPr>
              <a:t>The system of reporting of Non-conformances/ violation of any Environmental Law/Policy will be as per quality management system</a:t>
            </a:r>
            <a:r>
              <a:rPr lang="en-US" sz="1900" smtClean="0">
                <a:latin typeface="Cambria" panose="02040503050406030204" pitchFamily="18" charset="0"/>
              </a:rPr>
              <a:t>.</a:t>
            </a:r>
            <a:endParaRPr lang="en-US" sz="1900">
              <a:latin typeface="Cambria" panose="02040503050406030204" pitchFamily="18" charset="0"/>
            </a:endParaRPr>
          </a:p>
          <a:p>
            <a:r>
              <a:rPr lang="en-US" sz="1900">
                <a:latin typeface="Cambria" panose="02040503050406030204" pitchFamily="18" charset="0"/>
              </a:rPr>
              <a:t>The internal audit will be conducted on periodic basis, and any Non-conformances/ violation to Environmental Law/Policy will be closed and discussed during Management Review Meetings of board of </a:t>
            </a:r>
            <a:r>
              <a:rPr lang="en-US" sz="1900" smtClean="0">
                <a:latin typeface="Cambria" panose="02040503050406030204" pitchFamily="18" charset="0"/>
              </a:rPr>
              <a:t>directors/partner.</a:t>
            </a:r>
          </a:p>
          <a:p>
            <a:endParaRPr lang="en-US" sz="1900">
              <a:ln w="0"/>
              <a:latin typeface="Cambria" panose="02040503050406030204" pitchFamily="18" charset="0"/>
            </a:endParaRPr>
          </a:p>
          <a:p>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ToR-10</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Details regarding infrastructure facilities such as sanitation, fuel </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etc.</a:t>
            </a:r>
          </a:p>
          <a:p>
            <a:r>
              <a:rPr lang="en-US" sz="1900" b="1">
                <a:solidFill>
                  <a:schemeClr val="accent5">
                    <a:lumMod val="75000"/>
                  </a:schemeClr>
                </a:solidFill>
                <a:latin typeface="Cambria" panose="02040503050406030204" pitchFamily="18" charset="0"/>
              </a:rPr>
              <a:t>Compliance: </a:t>
            </a:r>
            <a:r>
              <a:rPr lang="en-US" sz="1900">
                <a:latin typeface="Cambria" panose="02040503050406030204" pitchFamily="18" charset="0"/>
              </a:rPr>
              <a:t>Most of the labor force during construction and operation phase hired from the local areas. Sanitation and rest rooms </a:t>
            </a:r>
            <a:r>
              <a:rPr lang="en-US" sz="1900" smtClean="0">
                <a:latin typeface="Cambria" panose="02040503050406030204" pitchFamily="18" charset="0"/>
              </a:rPr>
              <a:t>will be provided for </a:t>
            </a:r>
            <a:r>
              <a:rPr lang="en-US" sz="1900">
                <a:latin typeface="Cambria" panose="02040503050406030204" pitchFamily="18" charset="0"/>
              </a:rPr>
              <a:t>the casual workers and truck </a:t>
            </a:r>
            <a:r>
              <a:rPr lang="en-US" sz="1900" smtClean="0">
                <a:latin typeface="Cambria" panose="02040503050406030204" pitchFamily="18" charset="0"/>
              </a:rPr>
              <a:t>drivers. </a:t>
            </a:r>
          </a:p>
          <a:p>
            <a:endParaRPr lang="en-US" sz="1900" b="1">
              <a:ln w="0"/>
              <a:latin typeface="Cambria" panose="02040503050406030204" pitchFamily="18" charset="0"/>
            </a:endParaRPr>
          </a:p>
          <a:p>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ToR-11: Enterprise Social Commitment (ESC</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sz="1900" b="1">
                <a:solidFill>
                  <a:schemeClr val="accent5">
                    <a:lumMod val="75000"/>
                  </a:schemeClr>
                </a:solidFill>
                <a:latin typeface="Cambria" panose="02040503050406030204" pitchFamily="18" charset="0"/>
              </a:rPr>
              <a:t>Compliance</a:t>
            </a:r>
            <a:r>
              <a:rPr lang="en-US" sz="1900" b="1" smtClean="0">
                <a:solidFill>
                  <a:schemeClr val="accent5">
                    <a:lumMod val="75000"/>
                  </a:schemeClr>
                </a:solidFill>
                <a:latin typeface="Cambria" panose="02040503050406030204" pitchFamily="18" charset="0"/>
              </a:rPr>
              <a:t>: </a:t>
            </a:r>
            <a:r>
              <a:rPr lang="en-US" sz="1900" smtClean="0">
                <a:latin typeface="Cambria" panose="02040503050406030204" pitchFamily="18" charset="0"/>
              </a:rPr>
              <a:t>The </a:t>
            </a:r>
            <a:r>
              <a:rPr lang="en-US" sz="1900">
                <a:latin typeface="Cambria" panose="02040503050406030204" pitchFamily="18" charset="0"/>
              </a:rPr>
              <a:t>company has separately earmarked </a:t>
            </a:r>
            <a:r>
              <a:rPr lang="en-US" sz="1900" b="1" err="1">
                <a:latin typeface="Cambria" panose="02040503050406030204" pitchFamily="18" charset="0"/>
              </a:rPr>
              <a:t>Rs. 40.00 lakhs (2% of Project cost</a:t>
            </a:r>
            <a:r>
              <a:rPr lang="en-US" sz="1900">
                <a:latin typeface="Cambria" panose="02040503050406030204" pitchFamily="18" charset="0"/>
              </a:rPr>
              <a:t>) towards the Corporate Environment Responsibility (CER) Activities as per OM (CER) F. No. 22- 65/2017-IA.III dated 01.05.2018</a:t>
            </a:r>
            <a:r>
              <a:rPr lang="en-US" sz="1900" b="1" smtClean="0">
                <a:solidFill>
                  <a:schemeClr val="accent5">
                    <a:lumMod val="75000"/>
                  </a:schemeClr>
                </a:solidFill>
                <a:latin typeface="Cambria" panose="02040503050406030204" pitchFamily="18" charset="0"/>
              </a:rPr>
              <a:t>.</a:t>
            </a:r>
          </a:p>
          <a:p>
            <a:endParaRPr lang="en-US" sz="1900">
              <a:ln w="0"/>
              <a:solidFill>
                <a:srgbClr val="FF0000"/>
              </a:solidFill>
              <a:latin typeface="Cambria" panose="02040503050406030204" pitchFamily="18" charset="0"/>
            </a:endParaRPr>
          </a:p>
          <a:p>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ToR-11(I</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Adequate funds (at least 2.5 % of the project cost) shall be earmarked towards the Enterprise Social Commitment based on Public Hearing issues and item wise details along with time bound action plan shall be included. Socio-economic development activities need to be elaborated upon</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sz="1900" b="1" smtClean="0">
                <a:solidFill>
                  <a:schemeClr val="accent5">
                    <a:lumMod val="75000"/>
                  </a:schemeClr>
                </a:solidFill>
                <a:latin typeface="Cambria" panose="02040503050406030204" pitchFamily="18" charset="0"/>
              </a:rPr>
              <a:t>Compliance</a:t>
            </a:r>
            <a:r>
              <a:rPr lang="en-US" sz="1900" b="1">
                <a:latin typeface="Cambria" panose="02040503050406030204" pitchFamily="18" charset="0"/>
              </a:rPr>
              <a:t>: </a:t>
            </a:r>
            <a:r>
              <a:rPr lang="en-US" sz="1900" smtClean="0">
                <a:latin typeface="Cambria" panose="02040503050406030204" pitchFamily="18" charset="0"/>
              </a:rPr>
              <a:t>A </a:t>
            </a:r>
            <a:r>
              <a:rPr lang="en-US" sz="1900">
                <a:latin typeface="Cambria" panose="02040503050406030204" pitchFamily="18" charset="0"/>
              </a:rPr>
              <a:t>provision of </a:t>
            </a:r>
            <a:r>
              <a:rPr lang="en-US" sz="1900" b="1">
                <a:latin typeface="Cambria" panose="02040503050406030204" pitchFamily="18" charset="0"/>
              </a:rPr>
              <a:t>Rs.3 lakhs has been made under Public Hearing Budget</a:t>
            </a:r>
            <a:r>
              <a:rPr lang="en-US" sz="1900">
                <a:latin typeface="Cambria" panose="02040503050406030204" pitchFamily="18" charset="0"/>
              </a:rPr>
              <a:t> towards provision of scheme of Zero Liquid Discharge (ZLD) (1 lakhs) and for </a:t>
            </a:r>
            <a:r>
              <a:rPr lang="en-US" sz="1900" b="1">
                <a:latin typeface="Cambria" panose="02040503050406030204" pitchFamily="18" charset="0"/>
              </a:rPr>
              <a:t>awareness and training programme for local employment (2 lakhs) </a:t>
            </a:r>
            <a:r>
              <a:rPr lang="en-US" sz="1900">
                <a:latin typeface="Cambria" panose="02040503050406030204" pitchFamily="18" charset="0"/>
              </a:rPr>
              <a:t>based on the commitment made under Public hearing meeting held </a:t>
            </a:r>
            <a:r>
              <a:rPr lang="en-US" sz="1900" smtClean="0">
                <a:latin typeface="Cambria" panose="02040503050406030204" pitchFamily="18" charset="0"/>
              </a:rPr>
              <a:t>on </a:t>
            </a:r>
            <a:r>
              <a:rPr lang="en-US" sz="1900">
                <a:latin typeface="Cambria" panose="02040503050406030204" pitchFamily="18" charset="0"/>
              </a:rPr>
              <a:t>23.08.2021.</a:t>
            </a:r>
            <a:endParaRPr lang="en-US" sz="1900" smtClean="0">
              <a:latin typeface="Cambria" panose="02040503050406030204" pitchFamily="18" charset="0"/>
            </a:endParaRPr>
          </a:p>
          <a:p>
            <a:endParaRPr lang="en-US" b="1">
              <a:latin typeface="Cambria" panose="02040503050406030204" pitchFamily="18" charset="0"/>
            </a:endParaRPr>
          </a:p>
        </p:txBody>
      </p:sp>
    </p:spTree>
    <p:extLst>
      <p:ext uri="{BB962C8B-B14F-4D97-AF65-F5344CB8AC3E}">
        <p14:creationId xmlns:p14="http://schemas.microsoft.com/office/powerpoint/2010/main" val="2538263922"/>
      </p:ext>
    </p:extLst>
  </p:cSld>
  <p:clrMapOvr>
    <a:masterClrMapping/>
  </p:clrMapOvr>
  <p:transition/>
  <p:timing/>
</p:sld>
</file>

<file path=ppt/slides/slide9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8" name="Rectangle 7"/>
          <p:cNvSpPr/>
          <p:nvPr/>
        </p:nvSpPr>
        <p:spPr>
          <a:xfrm>
            <a:off x="1" y="-2553"/>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TOR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8"/>
            <a:ext cx="1828800" cy="465607"/>
          </a:xfrm>
          <a:prstGeom prst="rect">
            <a:avLst/>
          </a:prstGeom>
          <a:solidFill>
            <a:schemeClr val="accent2">
              <a:lumMod val="75000"/>
            </a:schemeClr>
          </a:solidFill>
        </p:spPr>
      </p:pic>
      <p:sp>
        <p:nvSpPr>
          <p:cNvPr id="2" name="Rectangle 1"/>
          <p:cNvSpPr/>
          <p:nvPr/>
        </p:nvSpPr>
        <p:spPr>
          <a:xfrm>
            <a:off x="1" y="471355"/>
            <a:ext cx="12192000" cy="2831544"/>
          </a:xfrm>
          <a:prstGeom prst="rect">
            <a:avLst/>
          </a:prstGeom>
        </p:spPr>
        <p:txBody>
          <a:bodyPr wrap="square">
            <a:spAutoFit/>
          </a:bodyPr>
          <a:lstStyle/>
          <a:p>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ToR-12</a:t>
            </a:r>
            <a: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Any litigation pending against the project and/or any direction/order passed by any Court of Law against the project, if so, details thereof shall also be included. Has the unit received any notice under the Section 5 of Environment (Protection) Act, 1986 or relevant Sections of Air and Water Acts? If so, details thereof and compliance/ATR to the notice(s) and present status of the case</a:t>
            </a:r>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sz="2000" b="1" smtClean="0">
                <a:solidFill>
                  <a:schemeClr val="accent5">
                    <a:lumMod val="75000"/>
                  </a:schemeClr>
                </a:solidFill>
                <a:latin typeface="Cambria" panose="02040503050406030204" pitchFamily="18" charset="0"/>
              </a:rPr>
              <a:t>Compliance: </a:t>
            </a:r>
            <a:r>
              <a:rPr lang="en-US" sz="2000" b="1" smtClean="0">
                <a:latin typeface="Cambria" panose="02040503050406030204" pitchFamily="18" charset="0"/>
              </a:rPr>
              <a:t>N/A.</a:t>
            </a:r>
          </a:p>
          <a:p>
            <a:endParaRPr lang="en-US" sz="2000">
              <a:ln w="0"/>
              <a:latin typeface="Cambria" panose="02040503050406030204" pitchFamily="18" charset="0"/>
            </a:endParaRPr>
          </a:p>
          <a:p>
            <a:r>
              <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ToR-13: A </a:t>
            </a:r>
            <a:r>
              <a:rPr lang="en-US" sz="20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tabular chart with index for point wise compliance of above TOR.</a:t>
            </a:r>
            <a:endParaRPr lang="en-US" sz="20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endParaRPr>
          </a:p>
          <a:p>
            <a:r>
              <a:rPr lang="en-US" sz="2000" b="1" smtClean="0">
                <a:solidFill>
                  <a:schemeClr val="accent5">
                    <a:lumMod val="75000"/>
                  </a:schemeClr>
                </a:solidFill>
                <a:latin typeface="Cambria" panose="02040503050406030204" pitchFamily="18" charset="0"/>
              </a:rPr>
              <a:t>Compliance</a:t>
            </a:r>
            <a:r>
              <a:rPr lang="en-US" sz="2000" b="1">
                <a:solidFill>
                  <a:schemeClr val="accent5">
                    <a:lumMod val="75000"/>
                  </a:schemeClr>
                </a:solidFill>
                <a:latin typeface="Cambria" panose="02040503050406030204" pitchFamily="18" charset="0"/>
              </a:rPr>
              <a:t>: </a:t>
            </a:r>
            <a:r>
              <a:rPr lang="en-US" sz="2000" b="1" smtClean="0">
                <a:latin typeface="Cambria" panose="02040503050406030204" pitchFamily="18" charset="0"/>
              </a:rPr>
              <a:t>Complied.</a:t>
            </a:r>
            <a:endParaRPr lang="en-US" sz="2000" b="1">
              <a:solidFill>
                <a:srgbClr val="C00000"/>
              </a:solidFill>
              <a:latin typeface="Cambria" panose="02040503050406030204" pitchFamily="18" charset="0"/>
            </a:endParaRPr>
          </a:p>
          <a:p>
            <a:endParaRPr lang="en-US" b="1">
              <a:latin typeface="Cambria" panose="02040503050406030204" pitchFamily="18" charset="0"/>
            </a:endParaRPr>
          </a:p>
        </p:txBody>
      </p:sp>
    </p:spTree>
    <p:extLst>
      <p:ext uri="{BB962C8B-B14F-4D97-AF65-F5344CB8AC3E}">
        <p14:creationId xmlns:p14="http://schemas.microsoft.com/office/powerpoint/2010/main" val="2208090770"/>
      </p:ext>
    </p:extLst>
  </p:cSld>
  <p:clrMapOvr>
    <a:masterClrMapping/>
  </p:clrMapOvr>
  <p:transition/>
  <p:timing/>
</p:sld>
</file>

<file path=ppt/slides/slide9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aphicFrame>
        <p:nvGraphicFramePr>
          <p:cNvPr id="3" name="Diagram 2"/>
          <p:cNvGraphicFramePr/>
          <p:nvPr>
            <p:extLst>
              <p:ext uri="{D42A27DB-BD31-4B8C-83A1-F6EECF244321}">
                <p14:modId xmlns:p14="http://schemas.microsoft.com/office/powerpoint/2010/main" val="1203312231"/>
              </p:ext>
            </p:extLst>
          </p:nvPr>
        </p:nvGraphicFramePr>
        <p:xfrm>
          <a:off x="1257301" y="3146612"/>
          <a:ext cx="10934700" cy="927847"/>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2303212783"/>
      </p:ext>
    </p:extLst>
  </p:cSld>
  <p:clrMapOvr>
    <a:masterClrMapping/>
  </p:clrMapOvr>
  <p:transition/>
  <p:timing/>
</p:sld>
</file>

<file path=ppt/slides/slide9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8" name="Rectangle 7"/>
          <p:cNvSpPr/>
          <p:nvPr/>
        </p:nvSpPr>
        <p:spPr>
          <a:xfrm>
            <a:off x="1" y="-2553"/>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a:t>
            </a:r>
            <a:r>
              <a:rPr lang="en-US" sz="2500" b="1" smtClean="0">
                <a:solidFill>
                  <a:schemeClr val="bg1"/>
                </a:solidFill>
                <a:latin typeface="Cambria" panose="02040503050406030204" pitchFamily="18" charset="0"/>
              </a:rPr>
              <a:t>SPECIAL ToR</a:t>
            </a:r>
            <a:endParaRPr lang="en-US" sz="2500" b="1">
              <a:solidFill>
                <a:schemeClr val="bg1"/>
              </a:solidFill>
              <a:latin typeface="Cambria" panose="020405030504060302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8"/>
            <a:ext cx="1828800" cy="465607"/>
          </a:xfrm>
          <a:prstGeom prst="rect">
            <a:avLst/>
          </a:prstGeom>
          <a:solidFill>
            <a:schemeClr val="accent2">
              <a:lumMod val="75000"/>
            </a:schemeClr>
          </a:solidFill>
        </p:spPr>
      </p:pic>
      <p:sp>
        <p:nvSpPr>
          <p:cNvPr id="2" name="Rectangle 1"/>
          <p:cNvSpPr/>
          <p:nvPr/>
        </p:nvSpPr>
        <p:spPr>
          <a:xfrm>
            <a:off x="1" y="471355"/>
            <a:ext cx="11830050" cy="6232475"/>
          </a:xfrm>
          <a:prstGeom prst="rect">
            <a:avLst/>
          </a:prstGeom>
        </p:spPr>
        <p:txBody>
          <a:bodyPr wrap="square">
            <a:spAutoFit/>
          </a:bodyPr>
          <a:lstStyle/>
          <a:p>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SToR-(i): </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Details on solvents to be used, measures for solvent recovery and for emissions </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control.</a:t>
            </a:r>
          </a:p>
          <a:p>
            <a:r>
              <a:rPr lang="en-US" sz="1900" b="1" smtClean="0">
                <a:solidFill>
                  <a:schemeClr val="accent5">
                    <a:lumMod val="75000"/>
                  </a:schemeClr>
                </a:solidFill>
                <a:latin typeface="Cambria" panose="02040503050406030204" pitchFamily="18" charset="0"/>
              </a:rPr>
              <a:t>Compliance: </a:t>
            </a:r>
            <a:r>
              <a:rPr lang="en-US" sz="1900" b="1" smtClean="0">
                <a:latin typeface="Cambria" panose="02040503050406030204" pitchFamily="18" charset="0"/>
              </a:rPr>
              <a:t>N/A.</a:t>
            </a:r>
          </a:p>
          <a:p>
            <a:endParaRPr lang="en-US" sz="1900">
              <a:ln w="0"/>
              <a:latin typeface="Cambria" panose="02040503050406030204" pitchFamily="18" charset="0"/>
            </a:endParaRPr>
          </a:p>
          <a:p>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ii):Details of process emissions from the proposed unit and its arrangement to control.</a:t>
            </a:r>
            <a:endPar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endParaRPr>
          </a:p>
          <a:p>
            <a:r>
              <a:rPr lang="en-US" sz="1900" b="1" smtClean="0">
                <a:solidFill>
                  <a:schemeClr val="accent5">
                    <a:lumMod val="75000"/>
                  </a:schemeClr>
                </a:solidFill>
                <a:latin typeface="Cambria" panose="02040503050406030204" pitchFamily="18" charset="0"/>
              </a:rPr>
              <a:t>Compliance</a:t>
            </a:r>
            <a:r>
              <a:rPr lang="en-US" sz="1900" b="1">
                <a:solidFill>
                  <a:schemeClr val="accent5">
                    <a:lumMod val="75000"/>
                  </a:schemeClr>
                </a:solidFill>
                <a:latin typeface="Cambria" panose="02040503050406030204" pitchFamily="18" charset="0"/>
              </a:rPr>
              <a:t>: </a:t>
            </a:r>
            <a:r>
              <a:rPr lang="en-US" sz="1900" b="1">
                <a:latin typeface="Cambria" panose="02040503050406030204" pitchFamily="18" charset="0"/>
              </a:rPr>
              <a:t>Details of process </a:t>
            </a:r>
            <a:r>
              <a:rPr lang="en-US" sz="1900" b="1" smtClean="0">
                <a:latin typeface="Cambria" panose="02040503050406030204" pitchFamily="18" charset="0"/>
              </a:rPr>
              <a:t>emissions:</a:t>
            </a:r>
          </a:p>
          <a:p>
            <a:r>
              <a:rPr lang="en-US" sz="1900">
                <a:latin typeface="Cambria" panose="02040503050406030204" pitchFamily="18" charset="0"/>
              </a:rPr>
              <a:t>I</a:t>
            </a:r>
            <a:r>
              <a:rPr lang="en-US" sz="1900" smtClean="0">
                <a:latin typeface="Cambria" panose="02040503050406030204" pitchFamily="18" charset="0"/>
              </a:rPr>
              <a:t>mpact </a:t>
            </a:r>
            <a:r>
              <a:rPr lang="en-US" sz="1900">
                <a:latin typeface="Cambria" panose="02040503050406030204" pitchFamily="18" charset="0"/>
              </a:rPr>
              <a:t>on air quality due to proposal project will be temporary rise in SPM and RSPM level likely to result </a:t>
            </a:r>
            <a:r>
              <a:rPr lang="en-US" sz="1900" smtClean="0">
                <a:latin typeface="Cambria" panose="02040503050406030204" pitchFamily="18" charset="0"/>
              </a:rPr>
              <a:t>from:</a:t>
            </a:r>
            <a:endParaRPr lang="en-US" sz="1900">
              <a:latin typeface="Cambria" panose="02040503050406030204" pitchFamily="18" charset="0"/>
            </a:endParaRPr>
          </a:p>
          <a:p>
            <a:pPr marL="285750" lvl="2" indent="-285750">
              <a:buFont typeface="Arial" pitchFamily="34" charset="0"/>
              <a:buChar char="•"/>
            </a:pPr>
            <a:r>
              <a:rPr lang="en-US" sz="1900">
                <a:latin typeface="Cambria" panose="02040503050406030204" pitchFamily="18" charset="0"/>
              </a:rPr>
              <a:t>Fugitive dust emissions at the construction site.</a:t>
            </a:r>
          </a:p>
          <a:p>
            <a:pPr marL="285750" lvl="2" indent="-285750">
              <a:buFont typeface="Arial" pitchFamily="34" charset="0"/>
              <a:buChar char="•"/>
            </a:pPr>
            <a:r>
              <a:rPr lang="en-US" sz="1900">
                <a:latin typeface="Cambria" panose="02040503050406030204" pitchFamily="18" charset="0"/>
              </a:rPr>
              <a:t>Use of unpaved roads and trucks tracks by the construction activities.</a:t>
            </a:r>
          </a:p>
          <a:p>
            <a:endParaRPr lang="en-US" sz="1900" b="1" smtClean="0">
              <a:ln w="0"/>
              <a:latin typeface="Cambria" panose="02040503050406030204" pitchFamily="18" charset="0"/>
            </a:endParaRPr>
          </a:p>
          <a:p>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(iii): Ambient air quality data should include VOC, other process-specific pollutants* like NH3*, chlorine*, HCl*, HBr*, H2S*, HF*,etc., (*as applicable).</a:t>
            </a:r>
          </a:p>
          <a:p>
            <a:r>
              <a:rPr lang="en-US" sz="1900" b="1">
                <a:solidFill>
                  <a:schemeClr val="accent5">
                    <a:lumMod val="75000"/>
                  </a:schemeClr>
                </a:solidFill>
                <a:latin typeface="Cambria" panose="02040503050406030204" pitchFamily="18" charset="0"/>
              </a:rPr>
              <a:t>Compliance: </a:t>
            </a:r>
            <a:r>
              <a:rPr lang="en-US" sz="1900" b="1">
                <a:latin typeface="Cambria" panose="02040503050406030204" pitchFamily="18" charset="0"/>
              </a:rPr>
              <a:t>For AAQ data Refer slide no</a:t>
            </a:r>
            <a:r>
              <a:rPr lang="en-US" sz="1900" b="1" smtClean="0">
                <a:latin typeface="Cambria" panose="02040503050406030204" pitchFamily="18" charset="0"/>
              </a:rPr>
              <a:t>.-61</a:t>
            </a:r>
            <a:endParaRPr lang="en-US" sz="1900" b="1">
              <a:latin typeface="Cambria" panose="02040503050406030204" pitchFamily="18" charset="0"/>
            </a:endParaRPr>
          </a:p>
          <a:p>
            <a:endParaRPr lang="en-US" sz="1900" b="1">
              <a:solidFill>
                <a:srgbClr val="FF0000"/>
              </a:solidFill>
              <a:latin typeface="Cambria" panose="02040503050406030204" pitchFamily="18" charset="0"/>
            </a:endParaRPr>
          </a:p>
          <a:p>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SToR-(iv): Work zone monitoring arrangements for hazardous chemicals</a:t>
            </a:r>
          </a:p>
          <a:p>
            <a:r>
              <a:rPr lang="en-US" sz="1900" b="1">
                <a:solidFill>
                  <a:schemeClr val="accent5">
                    <a:lumMod val="75000"/>
                  </a:schemeClr>
                </a:solidFill>
                <a:latin typeface="Cambria" panose="02040503050406030204" pitchFamily="18" charset="0"/>
              </a:rPr>
              <a:t>Compliance: </a:t>
            </a:r>
            <a:r>
              <a:rPr lang="en-US" sz="1900">
                <a:latin typeface="Cambria" panose="02040503050406030204" pitchFamily="18" charset="0"/>
              </a:rPr>
              <a:t>Work place monitoring to be done regularly &amp; Detectors will be installed. Hazardous chemicals will be stored separately.</a:t>
            </a:r>
          </a:p>
          <a:p>
            <a:endParaRPr lang="en-US" sz="1900">
              <a:ln w="0"/>
              <a:latin typeface="Cambria" panose="02040503050406030204" pitchFamily="18" charset="0"/>
            </a:endParaRPr>
          </a:p>
          <a:p>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SToR-(v): Detailed effluent treatment scheme including segregation of effluent streams for units adopting 'Zero' liquid discharge.</a:t>
            </a:r>
          </a:p>
          <a:p>
            <a:r>
              <a:rPr lang="en-US" sz="1900" b="1">
                <a:solidFill>
                  <a:schemeClr val="accent5">
                    <a:lumMod val="75000"/>
                  </a:schemeClr>
                </a:solidFill>
                <a:latin typeface="Cambria" panose="02040503050406030204" pitchFamily="18" charset="0"/>
              </a:rPr>
              <a:t>Compliance: </a:t>
            </a:r>
            <a:r>
              <a:rPr lang="en-US" sz="1900">
                <a:latin typeface="Cambria" panose="02040503050406030204" pitchFamily="18" charset="0"/>
              </a:rPr>
              <a:t>Effluent Treatment plant followed By Tertiary treatment is proposed for the Unit to achieve the ‘Zero Liquid Discharge’. And for water balance refer </a:t>
            </a:r>
            <a:r>
              <a:rPr lang="en-US" sz="1900" smtClean="0">
                <a:latin typeface="Cambria" panose="02040503050406030204" pitchFamily="18" charset="0"/>
              </a:rPr>
              <a:t>slide-27.</a:t>
            </a:r>
            <a:endParaRPr lang="en-US" sz="1900">
              <a:ln w="0"/>
              <a:latin typeface="Cambria" panose="02040503050406030204" pitchFamily="18" charset="0"/>
            </a:endParaRPr>
          </a:p>
        </p:txBody>
      </p:sp>
    </p:spTree>
    <p:extLst>
      <p:ext uri="{BB962C8B-B14F-4D97-AF65-F5344CB8AC3E}">
        <p14:creationId xmlns:p14="http://schemas.microsoft.com/office/powerpoint/2010/main" val="1442172524"/>
      </p:ext>
    </p:extLst>
  </p:cSld>
  <p:clrMapOvr>
    <a:masterClrMapping/>
  </p:clrMapOvr>
  <p:transition/>
  <p:timing/>
</p:sld>
</file>

<file path=ppt/slides/slide9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8" name="Rectangle 7"/>
          <p:cNvSpPr/>
          <p:nvPr/>
        </p:nvSpPr>
        <p:spPr>
          <a:xfrm>
            <a:off x="1" y="-2553"/>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a:t>
            </a:r>
            <a:r>
              <a:rPr lang="en-US" sz="2500" b="1" smtClean="0">
                <a:solidFill>
                  <a:schemeClr val="bg1"/>
                </a:solidFill>
                <a:latin typeface="Cambria" panose="02040503050406030204" pitchFamily="18" charset="0"/>
              </a:rPr>
              <a:t>SPECIAL ToR</a:t>
            </a:r>
            <a:endParaRPr lang="en-US" sz="2500" b="1">
              <a:solidFill>
                <a:schemeClr val="bg1"/>
              </a:solidFill>
              <a:latin typeface="Cambria" panose="020405030504060302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8"/>
            <a:ext cx="1828800" cy="465607"/>
          </a:xfrm>
          <a:prstGeom prst="rect">
            <a:avLst/>
          </a:prstGeom>
          <a:solidFill>
            <a:schemeClr val="accent2">
              <a:lumMod val="75000"/>
            </a:schemeClr>
          </a:solidFill>
        </p:spPr>
      </p:pic>
      <p:sp>
        <p:nvSpPr>
          <p:cNvPr id="2" name="Rectangle 1"/>
          <p:cNvSpPr/>
          <p:nvPr/>
        </p:nvSpPr>
        <p:spPr>
          <a:xfrm>
            <a:off x="0" y="471355"/>
            <a:ext cx="12192000" cy="5940088"/>
          </a:xfrm>
          <a:prstGeom prst="rect">
            <a:avLst/>
          </a:prstGeom>
        </p:spPr>
        <p:txBody>
          <a:bodyPr wrap="square">
            <a:spAutoFit/>
          </a:bodyPr>
          <a:lstStyle/>
          <a:p>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vi</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Action plan for odour control to be submitted</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p>
          <a:p>
            <a:r>
              <a:rPr lang="en-US" sz="1900" b="1">
                <a:solidFill>
                  <a:schemeClr val="accent5">
                    <a:lumMod val="75000"/>
                  </a:schemeClr>
                </a:solidFill>
                <a:latin typeface="Cambria" panose="02040503050406030204" pitchFamily="18" charset="0"/>
              </a:rPr>
              <a:t>Compliance: </a:t>
            </a:r>
            <a:r>
              <a:rPr lang="en-US" sz="1900">
                <a:latin typeface="Cambria" panose="02040503050406030204" pitchFamily="18" charset="0"/>
              </a:rPr>
              <a:t>Scrubber is installed for scrubbing the residual Formaldehyde from the main product stream which also controls the odour problem.</a:t>
            </a:r>
          </a:p>
          <a:p>
            <a:r>
              <a:rPr lang="en-US" sz="1900">
                <a:latin typeface="Cambria" panose="02040503050406030204" pitchFamily="18" charset="0"/>
              </a:rPr>
              <a:t>Green belt will be maintained to control the odour problem, About 33% of the total area is under the green cover. About 125 no of trees will be planted under GB development program. </a:t>
            </a:r>
            <a:endParaRPr lang="en-US" sz="1900" smtClean="0">
              <a:latin typeface="Cambria" panose="02040503050406030204" pitchFamily="18" charset="0"/>
            </a:endParaRPr>
          </a:p>
          <a:p>
            <a:endParaRPr lang="en-US" sz="1900">
              <a:latin typeface="Cambria" panose="02040503050406030204" pitchFamily="18" charset="0"/>
            </a:endParaRPr>
          </a:p>
          <a:p>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(vii): A copy of the Memorandum of Understanding signed with cement manufacturers indicating clearly that they co-process organic solid/hazardous waste </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generated.</a:t>
            </a:r>
            <a:endParaRPr lang="en-US" sz="1900">
              <a:latin typeface="Cambria" panose="02040503050406030204" pitchFamily="18" charset="0"/>
            </a:endParaRPr>
          </a:p>
          <a:p>
            <a:r>
              <a:rPr lang="en-US" sz="1900" b="1">
                <a:solidFill>
                  <a:schemeClr val="accent5">
                    <a:lumMod val="75000"/>
                  </a:schemeClr>
                </a:solidFill>
                <a:latin typeface="Cambria" panose="02040503050406030204" pitchFamily="18" charset="0"/>
              </a:rPr>
              <a:t>Compliance: </a:t>
            </a:r>
            <a:r>
              <a:rPr lang="en-US" sz="1900" b="1" smtClean="0">
                <a:latin typeface="Cambria" panose="02040503050406030204" pitchFamily="18" charset="0"/>
              </a:rPr>
              <a:t>N/A.</a:t>
            </a:r>
          </a:p>
          <a:p>
            <a:endParaRPr lang="en-US" sz="1900" b="1">
              <a:latin typeface="Cambria" panose="02040503050406030204" pitchFamily="18" charset="0"/>
            </a:endParaRPr>
          </a:p>
          <a:p>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SToR-(viii): Authorization/Membership for the disposal of liquid effluent in CETP and solid/hazardous waste in TSDF, if any.</a:t>
            </a:r>
          </a:p>
          <a:p>
            <a:r>
              <a:rPr lang="en-US" sz="1900" b="1">
                <a:solidFill>
                  <a:schemeClr val="accent5">
                    <a:lumMod val="75000"/>
                  </a:schemeClr>
                </a:solidFill>
                <a:latin typeface="Cambria" panose="02040503050406030204" pitchFamily="18" charset="0"/>
              </a:rPr>
              <a:t>Compliance: </a:t>
            </a:r>
            <a:r>
              <a:rPr lang="en-US" sz="1900">
                <a:latin typeface="Cambria" panose="02040503050406030204" pitchFamily="18" charset="0"/>
              </a:rPr>
              <a:t>Company will collect, store separately and dispose off solid/hazardous waste at TSDF site and will take the Authorization/Membership of TSDF facility after the grant of Environmental Clearance </a:t>
            </a:r>
          </a:p>
          <a:p>
            <a:endParaRPr lang="en-US" sz="1900">
              <a:latin typeface="Cambria" panose="02040503050406030204" pitchFamily="18" charset="0"/>
            </a:endParaRPr>
          </a:p>
          <a:p>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SToR-(ix): Action plan for utilization of MEE/dryers salts.</a:t>
            </a:r>
          </a:p>
          <a:p>
            <a:r>
              <a:rPr lang="en-US" sz="1900" b="1">
                <a:solidFill>
                  <a:schemeClr val="accent5">
                    <a:lumMod val="75000"/>
                  </a:schemeClr>
                </a:solidFill>
                <a:latin typeface="Cambria" panose="02040503050406030204" pitchFamily="18" charset="0"/>
              </a:rPr>
              <a:t>Compliance: </a:t>
            </a:r>
            <a:r>
              <a:rPr lang="en-US" sz="1900" b="1">
                <a:latin typeface="Cambria" panose="02040503050406030204" pitchFamily="18" charset="0"/>
              </a:rPr>
              <a:t>N/A.</a:t>
            </a:r>
          </a:p>
          <a:p>
            <a:endParaRPr lang="en-US" sz="1900">
              <a:ln w="0"/>
              <a:latin typeface="Cambria" panose="02040503050406030204" pitchFamily="18" charset="0"/>
            </a:endParaRPr>
          </a:p>
          <a:p>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SToR-(x): Material Safety Data Sheet for all the Chemicals are being used/will be used.</a:t>
            </a:r>
          </a:p>
          <a:p>
            <a:r>
              <a:rPr lang="en-US" sz="1900" b="1">
                <a:solidFill>
                  <a:schemeClr val="accent5">
                    <a:lumMod val="75000"/>
                  </a:schemeClr>
                </a:solidFill>
                <a:latin typeface="Cambria" panose="02040503050406030204" pitchFamily="18" charset="0"/>
              </a:rPr>
              <a:t>Compliance: </a:t>
            </a:r>
            <a:r>
              <a:rPr lang="en-US" sz="1900">
                <a:latin typeface="Cambria" panose="02040503050406030204" pitchFamily="18" charset="0"/>
              </a:rPr>
              <a:t>Material safety data sheet for all the chemicals will be used</a:t>
            </a:r>
            <a:r>
              <a:rPr lang="en-US" sz="1900" smtClean="0">
                <a:latin typeface="Cambria" panose="02040503050406030204" pitchFamily="18" charset="0"/>
              </a:rPr>
              <a:t>.</a:t>
            </a:r>
            <a:endParaRPr lang="en-US" sz="1900">
              <a:ln w="0"/>
              <a:latin typeface="Cambria" panose="02040503050406030204" pitchFamily="18" charset="0"/>
            </a:endParaRPr>
          </a:p>
        </p:txBody>
      </p:sp>
    </p:spTree>
    <p:extLst>
      <p:ext uri="{BB962C8B-B14F-4D97-AF65-F5344CB8AC3E}">
        <p14:creationId xmlns:p14="http://schemas.microsoft.com/office/powerpoint/2010/main" val="1318578181"/>
      </p:ext>
    </p:extLst>
  </p:cSld>
  <p:clrMapOvr>
    <a:masterClrMapping/>
  </p:clrMapOvr>
  <p:transition/>
  <p:timing/>
</p:sld>
</file>

<file path=ppt/slides/slide9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8" name="Rectangle 7"/>
          <p:cNvSpPr/>
          <p:nvPr/>
        </p:nvSpPr>
        <p:spPr>
          <a:xfrm>
            <a:off x="1" y="-2553"/>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a:t>
            </a:r>
            <a:r>
              <a:rPr lang="en-US" sz="2500" b="1" smtClean="0">
                <a:solidFill>
                  <a:schemeClr val="bg1"/>
                </a:solidFill>
                <a:latin typeface="Cambria" panose="02040503050406030204" pitchFamily="18" charset="0"/>
              </a:rPr>
              <a:t>SPECIAL ToR</a:t>
            </a:r>
            <a:endParaRPr lang="en-US" sz="2500" b="1">
              <a:solidFill>
                <a:schemeClr val="bg1"/>
              </a:solidFill>
              <a:latin typeface="Cambria" panose="020405030504060302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8"/>
            <a:ext cx="1828800" cy="465607"/>
          </a:xfrm>
          <a:prstGeom prst="rect">
            <a:avLst/>
          </a:prstGeom>
          <a:solidFill>
            <a:schemeClr val="accent2">
              <a:lumMod val="75000"/>
            </a:schemeClr>
          </a:solidFill>
        </p:spPr>
      </p:pic>
      <p:sp>
        <p:nvSpPr>
          <p:cNvPr id="3" name="Rectangle 2"/>
          <p:cNvSpPr/>
          <p:nvPr/>
        </p:nvSpPr>
        <p:spPr>
          <a:xfrm>
            <a:off x="0" y="485217"/>
            <a:ext cx="12192000" cy="6232475"/>
          </a:xfrm>
          <a:prstGeom prst="rect">
            <a:avLst/>
          </a:prstGeom>
        </p:spPr>
        <p:txBody>
          <a:bodyPr wrap="square">
            <a:spAutoFit/>
          </a:bodyPr>
          <a:lstStyle/>
          <a:p>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SToR-(xi): Authorization/Membership for the disposal of solid/hazardous waste in TSDF.</a:t>
            </a:r>
          </a:p>
          <a:p>
            <a:r>
              <a:rPr lang="en-US" sz="1900" b="1">
                <a:solidFill>
                  <a:schemeClr val="accent5">
                    <a:lumMod val="75000"/>
                  </a:schemeClr>
                </a:solidFill>
                <a:latin typeface="Cambria" panose="02040503050406030204" pitchFamily="18" charset="0"/>
              </a:rPr>
              <a:t>Compliance: </a:t>
            </a:r>
            <a:r>
              <a:rPr lang="en-US" sz="1900">
                <a:latin typeface="Cambria" panose="02040503050406030204" pitchFamily="18" charset="0"/>
              </a:rPr>
              <a:t>Company will take the Authorization/Membership of TSDF facility after the grant of </a:t>
            </a:r>
            <a:r>
              <a:rPr lang="en-US" sz="1900" smtClean="0">
                <a:latin typeface="Cambria" panose="02040503050406030204" pitchFamily="18" charset="0"/>
              </a:rPr>
              <a:t>EC.</a:t>
            </a:r>
            <a:endParaRPr lang="en-US" sz="1900">
              <a:latin typeface="Cambria" panose="02040503050406030204" pitchFamily="18" charset="0"/>
            </a:endParaRPr>
          </a:p>
          <a:p>
            <a:endParaRPr lang="en-US" sz="1900">
              <a:latin typeface="Cambria" panose="02040503050406030204" pitchFamily="18" charset="0"/>
            </a:endParaRPr>
          </a:p>
          <a:p>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SToR-(xii): Details of incinerator if to be installed.</a:t>
            </a:r>
          </a:p>
          <a:p>
            <a:r>
              <a:rPr lang="en-US" sz="1900" b="1">
                <a:solidFill>
                  <a:schemeClr val="accent5">
                    <a:lumMod val="75000"/>
                  </a:schemeClr>
                </a:solidFill>
                <a:latin typeface="Cambria" panose="02040503050406030204" pitchFamily="18" charset="0"/>
              </a:rPr>
              <a:t>Compliance: </a:t>
            </a:r>
            <a:r>
              <a:rPr lang="en-US" sz="1900" b="1">
                <a:latin typeface="Cambria" panose="02040503050406030204" pitchFamily="18" charset="0"/>
              </a:rPr>
              <a:t>N/A</a:t>
            </a:r>
            <a:r>
              <a:rPr lang="en-US" sz="1900" b="1" smtClean="0">
                <a:latin typeface="Cambria" panose="02040503050406030204" pitchFamily="18" charset="0"/>
              </a:rPr>
              <a:t>.</a:t>
            </a:r>
          </a:p>
          <a:p>
            <a:endParaRPr lang="en-US" sz="1900" b="1">
              <a:latin typeface="Cambria" panose="02040503050406030204" pitchFamily="18" charset="0"/>
            </a:endParaRPr>
          </a:p>
          <a:p>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SToR-(xiii): Risk assessment for storage and handling of hazardous chemicals/solvents. Action plan for handling &amp; safety system to be incorporated.</a:t>
            </a:r>
          </a:p>
          <a:p>
            <a:r>
              <a:rPr lang="en-US" sz="1900" b="1">
                <a:solidFill>
                  <a:schemeClr val="accent5">
                    <a:lumMod val="75000"/>
                  </a:schemeClr>
                </a:solidFill>
                <a:latin typeface="Cambria" panose="02040503050406030204" pitchFamily="18" charset="0"/>
              </a:rPr>
              <a:t>Compliance: </a:t>
            </a:r>
            <a:r>
              <a:rPr lang="en-US" sz="1900">
                <a:latin typeface="Cambria" panose="02040503050406030204" pitchFamily="18" charset="0"/>
              </a:rPr>
              <a:t>Risk for storage units depends not on the extent of the consequence, but also on the probability of the failure of the safety measures and provisions provided. The safety measures to be provided in storage facilities in the proposed plant are given below:</a:t>
            </a:r>
          </a:p>
          <a:p>
            <a:r>
              <a:rPr lang="en-US" sz="1900" b="1">
                <a:latin typeface="Cambria" panose="02040503050406030204" pitchFamily="18" charset="0"/>
              </a:rPr>
              <a:t>General Safety Measures for Chemicals Storage &amp; Handling.</a:t>
            </a:r>
          </a:p>
          <a:p>
            <a:r>
              <a:rPr lang="en-US" sz="1900">
                <a:latin typeface="Cambria" panose="02040503050406030204" pitchFamily="18" charset="0"/>
              </a:rPr>
              <a:t>Following safety measures for chemicals storage and handling will be provided.</a:t>
            </a:r>
          </a:p>
          <a:p>
            <a:pPr marL="285750" lvl="0" indent="-285750">
              <a:buFont typeface="Arial" pitchFamily="34" charset="0"/>
              <a:buChar char="•"/>
            </a:pPr>
            <a:r>
              <a:rPr lang="en-US" sz="1900">
                <a:latin typeface="Cambria" panose="02040503050406030204" pitchFamily="18" charset="0"/>
              </a:rPr>
              <a:t>Availability of MSDS (Material Safety Data Sheets) information for all chemicals Proper layout of tank farm and other storage areas for chemicals</a:t>
            </a:r>
          </a:p>
          <a:p>
            <a:pPr marL="285750" lvl="0" indent="-285750">
              <a:buFont typeface="Arial" pitchFamily="34" charset="0"/>
              <a:buChar char="•"/>
            </a:pPr>
            <a:r>
              <a:rPr lang="en-US" sz="1900">
                <a:latin typeface="Cambria" panose="02040503050406030204" pitchFamily="18" charset="0"/>
              </a:rPr>
              <a:t>Proper segregation of chemicals storage taking into account compatibility Matrix Instrumentation and control system for tanks, Sulphonator etc. SO</a:t>
            </a:r>
            <a:r>
              <a:rPr lang="en-US" sz="1900" baseline="-25000">
                <a:latin typeface="Cambria" panose="02040503050406030204" pitchFamily="18" charset="0"/>
              </a:rPr>
              <a:t>2</a:t>
            </a:r>
            <a:r>
              <a:rPr lang="en-US" sz="1900">
                <a:latin typeface="Cambria" panose="02040503050406030204" pitchFamily="18" charset="0"/>
              </a:rPr>
              <a:t> and SO</a:t>
            </a:r>
            <a:r>
              <a:rPr lang="en-US" sz="1900" baseline="-25000">
                <a:latin typeface="Cambria" panose="02040503050406030204" pitchFamily="18" charset="0"/>
              </a:rPr>
              <a:t>3</a:t>
            </a:r>
            <a:r>
              <a:rPr lang="en-US" sz="1900">
                <a:latin typeface="Cambria" panose="02040503050406030204" pitchFamily="18" charset="0"/>
              </a:rPr>
              <a:t> Gas detection and fire protection systems</a:t>
            </a:r>
          </a:p>
          <a:p>
            <a:pPr marL="285750" lvl="0" indent="-285750">
              <a:buFont typeface="Arial" pitchFamily="34" charset="0"/>
              <a:buChar char="•"/>
            </a:pPr>
            <a:r>
              <a:rPr lang="en-US" sz="1900">
                <a:latin typeface="Cambria" panose="02040503050406030204" pitchFamily="18" charset="0"/>
              </a:rPr>
              <a:t>Periodic inspection and maintenance system Standard operating procedures and check lists Training of operation and maintenance personnel Safety work permit system.</a:t>
            </a:r>
          </a:p>
          <a:p>
            <a:pPr marL="285750" lvl="0" indent="-285750">
              <a:buFont typeface="Arial" pitchFamily="34" charset="0"/>
              <a:buChar char="•"/>
            </a:pPr>
            <a:r>
              <a:rPr lang="en-US" sz="1900">
                <a:latin typeface="Cambria" panose="02040503050406030204" pitchFamily="18" charset="0"/>
              </a:rPr>
              <a:t>Electrical hazardous area classification for process units and storage areas Incident investigation and implementation of recommendations</a:t>
            </a:r>
            <a:r>
              <a:rPr lang="en-US" sz="1900" smtClean="0">
                <a:latin typeface="Cambria" panose="02040503050406030204" pitchFamily="18" charset="0"/>
              </a:rPr>
              <a:t>.</a:t>
            </a:r>
            <a:endParaRPr lang="en-US" sz="1900">
              <a:latin typeface="Cambria" panose="02040503050406030204" pitchFamily="18" charset="0"/>
            </a:endParaRPr>
          </a:p>
        </p:txBody>
      </p:sp>
    </p:spTree>
    <p:extLst>
      <p:ext uri="{BB962C8B-B14F-4D97-AF65-F5344CB8AC3E}">
        <p14:creationId xmlns:p14="http://schemas.microsoft.com/office/powerpoint/2010/main" val="102497457"/>
      </p:ext>
    </p:extLst>
  </p:cSld>
  <p:clrMapOvr>
    <a:masterClrMapping/>
  </p:clrMapOvr>
  <p:transition/>
  <p:timing/>
</p:sld>
</file>

<file path=ppt/slides/slide9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8" name="Rectangle 7"/>
          <p:cNvSpPr/>
          <p:nvPr/>
        </p:nvSpPr>
        <p:spPr>
          <a:xfrm>
            <a:off x="1" y="-2553"/>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a:t>
            </a:r>
            <a:r>
              <a:rPr lang="en-US" sz="2500" b="1" smtClean="0">
                <a:solidFill>
                  <a:schemeClr val="bg1"/>
                </a:solidFill>
                <a:latin typeface="Cambria" panose="02040503050406030204" pitchFamily="18" charset="0"/>
              </a:rPr>
              <a:t>SPECIAL ToR</a:t>
            </a:r>
            <a:endParaRPr lang="en-US" sz="2500" b="1">
              <a:solidFill>
                <a:schemeClr val="bg1"/>
              </a:solidFill>
              <a:latin typeface="Cambria" panose="020405030504060302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8"/>
            <a:ext cx="1828800" cy="465607"/>
          </a:xfrm>
          <a:prstGeom prst="rect">
            <a:avLst/>
          </a:prstGeom>
          <a:solidFill>
            <a:schemeClr val="accent2">
              <a:lumMod val="75000"/>
            </a:schemeClr>
          </a:solidFill>
        </p:spPr>
      </p:pic>
      <p:sp>
        <p:nvSpPr>
          <p:cNvPr id="2" name="Rectangle 1"/>
          <p:cNvSpPr/>
          <p:nvPr/>
        </p:nvSpPr>
        <p:spPr>
          <a:xfrm>
            <a:off x="0" y="471355"/>
            <a:ext cx="11972925" cy="2314480"/>
          </a:xfrm>
          <a:prstGeom prst="rect">
            <a:avLst/>
          </a:prstGeom>
        </p:spPr>
        <p:txBody>
          <a:bodyPr wrap="square">
            <a:spAutoFit/>
          </a:bodyPr>
          <a:lstStyle/>
          <a:p>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SToR-</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xiv</a:t>
            </a:r>
            <a:r>
              <a:rPr lang="en-US" sz="1900" b="1">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 Arrangements for ensuring health and safety of workers engaged in handling of toxic </a:t>
            </a:r>
            <a:r>
              <a:rPr lang="en-US" sz="1900" b="1" smtClean="0">
                <a:ln w="0"/>
                <a:solidFill>
                  <a:schemeClr val="accent1">
                    <a:lumMod val="75000"/>
                  </a:schemeClr>
                </a:solidFill>
                <a:effectLst>
                  <a:outerShdw blurRad="38100" dist="25400" dir="5400000" algn="ctr" rotWithShape="0">
                    <a:srgbClr val="6E747A">
                      <a:alpha val="43000"/>
                    </a:srgbClr>
                  </a:outerShdw>
                </a:effectLst>
                <a:latin typeface="Cambria" panose="02040503050406030204" pitchFamily="18" charset="0"/>
              </a:rPr>
              <a:t>materials.</a:t>
            </a:r>
          </a:p>
          <a:p>
            <a:r>
              <a:rPr lang="en-US" sz="1900" b="1" smtClean="0">
                <a:solidFill>
                  <a:schemeClr val="accent5">
                    <a:lumMod val="75000"/>
                  </a:schemeClr>
                </a:solidFill>
                <a:latin typeface="Cambria" panose="02040503050406030204" pitchFamily="18" charset="0"/>
              </a:rPr>
              <a:t>Compliance: </a:t>
            </a:r>
            <a:endParaRPr lang="en-US" sz="1900" b="1">
              <a:solidFill>
                <a:schemeClr val="accent5">
                  <a:lumMod val="75000"/>
                </a:schemeClr>
              </a:solidFill>
              <a:latin typeface="Cambria" panose="02040503050406030204" pitchFamily="18" charset="0"/>
            </a:endParaRPr>
          </a:p>
          <a:p>
            <a:pPr marL="342900" marR="0" lvl="0" indent="-342900" algn="just">
              <a:lnSpc>
                <a:spcPct val="115000"/>
              </a:lnSpc>
              <a:spcBef>
                <a:spcPct val="0"/>
              </a:spcBef>
              <a:spcAft>
                <a:spcPct val="0"/>
              </a:spcAft>
              <a:buFont typeface="Symbol" panose="05050102010706020507" pitchFamily="18" charset="2"/>
              <a:buChar char=""/>
            </a:pPr>
            <a:r>
              <a:rPr lang="en-US" sz="1900">
                <a:latin typeface="Cambria" panose="02040503050406030204" pitchFamily="18" charset="0"/>
                <a:ea typeface="Times New Roman" panose="02020603050405020304" pitchFamily="18" charset="0"/>
              </a:rPr>
              <a:t>Personnel especially contractor workers at the plant should be made aware about the hazardous substance stored at the plant and risk associated with them.</a:t>
            </a:r>
          </a:p>
          <a:p>
            <a:pPr marL="342900" indent="-342900" algn="just">
              <a:lnSpc>
                <a:spcPct val="115000"/>
              </a:lnSpc>
              <a:buFont typeface="Symbol" panose="05050102010706020507" pitchFamily="18" charset="2"/>
              <a:buChar char=""/>
            </a:pPr>
            <a:r>
              <a:rPr lang="en-US" sz="1900">
                <a:latin typeface="Cambria" panose="02040503050406030204" pitchFamily="18" charset="0"/>
                <a:ea typeface="Times New Roman" panose="02020603050405020304" pitchFamily="18" charset="0"/>
              </a:rPr>
              <a:t>To overcome these hazards, in addition to arrangements to reduce it within TLV's, personal protective equipment should also be supplied to workers</a:t>
            </a:r>
            <a:r>
              <a:rPr lang="en-US" sz="1900" smtClean="0">
                <a:latin typeface="Cambria" panose="02040503050406030204" pitchFamily="18" charset="0"/>
                <a:ea typeface="Times New Roman" panose="02020603050405020304" pitchFamily="18" charset="0"/>
              </a:rPr>
              <a:t>.</a:t>
            </a:r>
            <a:endParaRPr lang="en-US" sz="1900">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1584098710"/>
      </p:ext>
    </p:extLst>
  </p:cSld>
  <p:clrMapOvr>
    <a:masterClrMapping/>
  </p:clrMapOvr>
  <p:transition/>
  <p:timing/>
</p:sld>
</file>

<file path=ppt/slides/slide9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 y="479656"/>
            <a:ext cx="12192000" cy="3739485"/>
          </a:xfrm>
          <a:prstGeom prst="rect">
            <a:avLst/>
          </a:prstGeom>
        </p:spPr>
        <p:txBody>
          <a:bodyPr wrap="square">
            <a:spAutoFit/>
          </a:bodyPr>
          <a:lstStyle/>
          <a:p>
            <a:pPr marL="342900" indent="-342900" algn="just">
              <a:lnSpc>
                <a:spcPct val="115000"/>
              </a:lnSpc>
              <a:spcBef>
                <a:spcPts val="600"/>
              </a:spcBef>
              <a:spcAft>
                <a:spcPts val="600"/>
              </a:spcAft>
              <a:buFont typeface="Arial" pitchFamily="34" charset="0"/>
              <a:buChar char="•"/>
            </a:pPr>
            <a:r>
              <a:rPr lang="en-IN" sz="2000">
                <a:latin typeface="Cambria" panose="02040503050406030204" pitchFamily="18" charset="0"/>
              </a:rPr>
              <a:t>M/s DCEPL will generate a fair amount of direct, indirect and induced employment in the </a:t>
            </a:r>
            <a:r>
              <a:rPr lang="en-IN" sz="2000" smtClean="0">
                <a:latin typeface="Cambria" panose="02040503050406030204" pitchFamily="18" charset="0"/>
              </a:rPr>
              <a:t>region.</a:t>
            </a:r>
          </a:p>
          <a:p>
            <a:pPr marL="342900" indent="-342900" algn="just">
              <a:lnSpc>
                <a:spcPct val="115000"/>
              </a:lnSpc>
              <a:spcBef>
                <a:spcPts val="600"/>
              </a:spcBef>
              <a:spcAft>
                <a:spcPts val="600"/>
              </a:spcAft>
              <a:buFont typeface="Arial" pitchFamily="34" charset="0"/>
              <a:buChar char="•"/>
            </a:pPr>
            <a:r>
              <a:rPr lang="en-IN" sz="2000" smtClean="0">
                <a:latin typeface="Cambria" panose="02040503050406030204" pitchFamily="18" charset="0"/>
              </a:rPr>
              <a:t>The </a:t>
            </a:r>
            <a:r>
              <a:rPr lang="en-IN" sz="2000">
                <a:latin typeface="Cambria" panose="02040503050406030204" pitchFamily="18" charset="0"/>
              </a:rPr>
              <a:t>local economy will receive a boost due to employee spending and services generated by the company. Due to the implementation of the project activity there shall be improvement in the standard of living viz. better education, improved health, sanitation facilities etc. This is envisaged as a major positive </a:t>
            </a:r>
            <a:r>
              <a:rPr lang="en-IN" sz="2000" smtClean="0">
                <a:latin typeface="Cambria" panose="02040503050406030204" pitchFamily="18" charset="0"/>
              </a:rPr>
              <a:t>benefit.</a:t>
            </a:r>
          </a:p>
          <a:p>
            <a:pPr marL="342900" indent="-342900" algn="just">
              <a:lnSpc>
                <a:spcPct val="115000"/>
              </a:lnSpc>
              <a:spcBef>
                <a:spcPts val="600"/>
              </a:spcBef>
              <a:spcAft>
                <a:spcPts val="600"/>
              </a:spcAft>
              <a:buFont typeface="Arial" pitchFamily="34" charset="0"/>
              <a:buChar char="•"/>
            </a:pPr>
            <a:r>
              <a:rPr lang="en-IN" sz="2000" smtClean="0">
                <a:latin typeface="Cambria" panose="02040503050406030204" pitchFamily="18" charset="0"/>
              </a:rPr>
              <a:t>The </a:t>
            </a:r>
            <a:r>
              <a:rPr lang="en-IN" sz="2000">
                <a:latin typeface="Cambria" panose="02040503050406030204" pitchFamily="18" charset="0"/>
              </a:rPr>
              <a:t>company’s management </a:t>
            </a:r>
            <a:r>
              <a:rPr lang="en-IN" sz="2000" smtClean="0">
                <a:latin typeface="Cambria" panose="02040503050406030204" pitchFamily="18" charset="0"/>
              </a:rPr>
              <a:t>will </a:t>
            </a:r>
            <a:r>
              <a:rPr lang="en-IN" sz="2000">
                <a:latin typeface="Cambria" panose="02040503050406030204" pitchFamily="18" charset="0"/>
              </a:rPr>
              <a:t>recruit semi-skilled and unskilled workers from the nearby villages due to availability of local labors. The employment provided due to the proposed project would rapidly increase the social status of the villagers.</a:t>
            </a:r>
            <a:endParaRPr lang="en-US" sz="2000">
              <a:latin typeface="Cambria" panose="02040503050406030204" pitchFamily="18" charset="0"/>
            </a:endParaRPr>
          </a:p>
          <a:p>
            <a:pPr marL="342900" indent="-342900" algn="just">
              <a:lnSpc>
                <a:spcPct val="115000"/>
              </a:lnSpc>
              <a:spcBef>
                <a:spcPts val="600"/>
              </a:spcBef>
              <a:spcAft>
                <a:spcPts val="600"/>
              </a:spcAft>
              <a:buFont typeface="Arial" pitchFamily="34" charset="0"/>
              <a:buChar char="•"/>
            </a:pPr>
            <a:r>
              <a:rPr lang="en-IN" sz="2000">
                <a:latin typeface="Cambria" panose="02040503050406030204" pitchFamily="18" charset="0"/>
              </a:rPr>
              <a:t>Company commitment towards environment &amp; using the latest technology, along with optimal usage of available resources will reduce the impact and makes the project viable.</a:t>
            </a:r>
            <a:endParaRPr lang="en-US" sz="2000">
              <a:effectLst/>
              <a:latin typeface="Cambria" panose="02040503050406030204" pitchFamily="18" charset="0"/>
            </a:endParaRPr>
          </a:p>
        </p:txBody>
      </p:sp>
      <p:sp>
        <p:nvSpPr>
          <p:cNvPr id="3" name="Rectangle 2"/>
          <p:cNvSpPr/>
          <p:nvPr/>
        </p:nvSpPr>
        <p:spPr>
          <a:xfrm>
            <a:off x="1" y="-2553"/>
            <a:ext cx="12192000" cy="477054"/>
          </a:xfrm>
          <a:prstGeom prst="rect">
            <a:avLst/>
          </a:prstGeom>
          <a:solidFill>
            <a:schemeClr val="accent2">
              <a:lumMod val="75000"/>
            </a:schemeClr>
          </a:solidFill>
        </p:spPr>
        <p:txBody>
          <a:bodyPr wrap="square">
            <a:spAutoFit/>
          </a:bodyPr>
          <a:lstStyle/>
          <a:p>
            <a:pPr algn="ctr"/>
            <a:r>
              <a:rPr lang="en-US" sz="2500" b="1" smtClean="0">
                <a:solidFill>
                  <a:schemeClr val="bg1"/>
                </a:solidFill>
                <a:latin typeface="Cambria" panose="02040503050406030204" pitchFamily="18" charset="0"/>
              </a:rPr>
              <a:t>CONCLUSION</a:t>
            </a:r>
            <a:endParaRPr lang="en-US" sz="2500" b="1">
              <a:solidFill>
                <a:schemeClr val="bg1"/>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8"/>
            <a:ext cx="1828800" cy="465607"/>
          </a:xfrm>
          <a:prstGeom prst="rect">
            <a:avLst/>
          </a:prstGeom>
          <a:solidFill>
            <a:schemeClr val="accent2">
              <a:lumMod val="75000"/>
            </a:schemeClr>
          </a:solidFill>
        </p:spPr>
      </p:pic>
    </p:spTree>
    <p:extLst>
      <p:ext uri="{BB962C8B-B14F-4D97-AF65-F5344CB8AC3E}">
        <p14:creationId xmlns:p14="http://schemas.microsoft.com/office/powerpoint/2010/main" val="2007207639"/>
      </p:ext>
    </p:extLst>
  </p:cSld>
  <p:clrMapOvr>
    <a:masterClrMapping/>
  </p:clrMapOvr>
  <p:transition/>
  <p:timing/>
</p:sld>
</file>

<file path=ppt/slides/slide9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8" name="Rectangle 7"/>
          <p:cNvSpPr/>
          <p:nvPr/>
        </p:nvSpPr>
        <p:spPr>
          <a:xfrm>
            <a:off x="1" y="-2553"/>
            <a:ext cx="12192000" cy="477054"/>
          </a:xfrm>
          <a:prstGeom prst="rect">
            <a:avLst/>
          </a:prstGeom>
          <a:solidFill>
            <a:schemeClr val="accent2">
              <a:lumMod val="75000"/>
            </a:schemeClr>
          </a:solidFill>
        </p:spPr>
        <p:txBody>
          <a:bodyPr wrap="square">
            <a:spAutoFit/>
          </a:bodyPr>
          <a:lstStyle/>
          <a:p>
            <a:pPr algn="ctr"/>
            <a:r>
              <a:rPr lang="en-US" sz="2500" b="1">
                <a:solidFill>
                  <a:schemeClr val="bg1"/>
                </a:solidFill>
                <a:latin typeface="Cambria" panose="02040503050406030204" pitchFamily="18" charset="0"/>
              </a:rPr>
              <a:t>COMPLIANCE OF </a:t>
            </a:r>
            <a:r>
              <a:rPr lang="en-US" sz="2500" b="1" smtClean="0">
                <a:solidFill>
                  <a:schemeClr val="bg1"/>
                </a:solidFill>
                <a:latin typeface="Cambria" panose="02040503050406030204" pitchFamily="18" charset="0"/>
              </a:rPr>
              <a:t>SPECIAL ToR</a:t>
            </a:r>
            <a:endParaRPr lang="en-US" sz="2500" b="1">
              <a:solidFill>
                <a:schemeClr val="bg1"/>
              </a:solidFill>
              <a:latin typeface="Cambria" panose="020405030504060302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8"/>
            <a:ext cx="1828800" cy="465607"/>
          </a:xfrm>
          <a:prstGeom prst="rect">
            <a:avLst/>
          </a:prstGeom>
          <a:solidFill>
            <a:schemeClr val="accent2">
              <a:lumMod val="75000"/>
            </a:schemeClr>
          </a:solidFill>
        </p:spPr>
      </p:pic>
      <p:sp>
        <p:nvSpPr>
          <p:cNvPr id="3" name="Rectangle 2"/>
          <p:cNvSpPr/>
          <p:nvPr/>
        </p:nvSpPr>
        <p:spPr>
          <a:xfrm>
            <a:off x="0" y="479656"/>
            <a:ext cx="12191999" cy="764825"/>
          </a:xfrm>
          <a:prstGeom prst="rect">
            <a:avLst/>
          </a:prstGeom>
        </p:spPr>
        <p:txBody>
          <a:bodyPr wrap="square">
            <a:spAutoFit/>
          </a:bodyPr>
          <a:lstStyle/>
          <a:p>
            <a:pPr marL="342900" marR="0" lvl="0" indent="-342900" algn="just">
              <a:lnSpc>
                <a:spcPct val="115000"/>
              </a:lnSpc>
              <a:spcBef>
                <a:spcPct val="0"/>
              </a:spcBef>
              <a:spcAft>
                <a:spcPct val="0"/>
              </a:spcAft>
              <a:buFont typeface="Symbol" panose="05050102010706020507" pitchFamily="18" charset="2"/>
              <a:buChar char=""/>
            </a:pPr>
            <a:endParaRPr lang="en-US" smtClean="0">
              <a:latin typeface="Cambria" panose="02040503050406030204" pitchFamily="18" charset="0"/>
              <a:ea typeface="Times New Roman" panose="02020603050405020304" pitchFamily="18" charset="0"/>
            </a:endParaRPr>
          </a:p>
          <a:p>
            <a:pPr marL="342900" marR="0" lvl="0" indent="-342900" algn="just">
              <a:lnSpc>
                <a:spcPct val="115000"/>
              </a:lnSpc>
              <a:spcBef>
                <a:spcPct val="0"/>
              </a:spcBef>
              <a:spcAft>
                <a:spcPct val="0"/>
              </a:spcAft>
              <a:buFont typeface="Symbol" panose="05050102010706020507" pitchFamily="18" charset="2"/>
              <a:buChar char=""/>
            </a:pPr>
            <a:endParaRPr lang="en-US" sz="2000">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500064" y="2863122"/>
            <a:ext cx="11072812" cy="861774"/>
          </a:xfrm>
          <a:prstGeom prst="rect">
            <a:avLst/>
          </a:prstGeom>
          <a:noFill/>
        </p:spPr>
        <p:txBody>
          <a:bodyPr wrap="square" rtlCol="0">
            <a:spAutoFit/>
          </a:bodyPr>
          <a:lstStyle/>
          <a:p>
            <a:pPr algn="ctr"/>
            <a:r>
              <a:rPr lang="en-US" sz="5000" b="1" i="1" smtClean="0">
                <a:latin typeface="Gabriola" panose="04040605051002020d02" pitchFamily="82" charset="0"/>
              </a:rPr>
              <a:t>THANK YOU</a:t>
            </a:r>
            <a:endParaRPr lang="en-US" sz="5000" b="1" i="1">
              <a:latin typeface="Gabriola" panose="04040605051002020d02" pitchFamily="82" charset="0"/>
            </a:endParaRPr>
          </a:p>
        </p:txBody>
      </p:sp>
    </p:spTree>
    <p:extLst>
      <p:ext uri="{BB962C8B-B14F-4D97-AF65-F5344CB8AC3E}">
        <p14:creationId xmlns:p14="http://schemas.microsoft.com/office/powerpoint/2010/main" val="3088343301"/>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Arial"/>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Arial"/>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499</Paragraphs>
  <Slides>99</Slides>
  <Notes>4</Notes>
  <TotalTime>3313</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99</vt:i4>
      </vt:variant>
    </vt:vector>
  </HeadingPairs>
  <TitlesOfParts>
    <vt:vector baseType="lpstr" size="115">
      <vt:lpstr>Arial</vt:lpstr>
      <vt:lpstr>Trebuchet MS</vt:lpstr>
      <vt:lpstr>Wingdings 3</vt:lpstr>
      <vt:lpstr>Calibri Light</vt:lpstr>
      <vt:lpstr>Calibri</vt:lpstr>
      <vt:lpstr>Cambria</vt:lpstr>
      <vt:lpstr>ＭＳ Ｐゴシック</vt:lpstr>
      <vt:lpstr>Century Schoolbook</vt:lpstr>
      <vt:lpstr>MS PGothic</vt:lpstr>
      <vt:lpstr>Wingdings</vt:lpstr>
      <vt:lpstr>Times New Roman</vt:lpstr>
      <vt:lpstr>Mangal</vt:lpstr>
      <vt:lpstr>Tahoma</vt:lpstr>
      <vt:lpstr>Symbol</vt:lpstr>
      <vt:lpstr>Gabriola</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Saurav</dc:creator>
  <cp:lastModifiedBy>Saurav</cp:lastModifiedBy>
  <cp:revision>237</cp:revision>
  <dcterms:created xsi:type="dcterms:W3CDTF">2024-02-26T10:38:03Z</dcterms:created>
  <dcterms:modified xsi:type="dcterms:W3CDTF">2024-03-09T10:37:36Z</dcterms:modified>
</cp:coreProperties>
</file>