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701" r:id="rId1"/>
    <p:sldMasterId id="2147488713" r:id="rId2"/>
    <p:sldMasterId id="2147488725" r:id="rId3"/>
    <p:sldMasterId id="2147488761" r:id="rId4"/>
    <p:sldMasterId id="2147488797" r:id="rId5"/>
    <p:sldMasterId id="2147488809" r:id="rId6"/>
    <p:sldMasterId id="2147488821" r:id="rId7"/>
    <p:sldMasterId id="2147488833" r:id="rId8"/>
    <p:sldMasterId id="2147488845" r:id="rId9"/>
    <p:sldMasterId id="2147488857" r:id="rId10"/>
    <p:sldMasterId id="2147488869" r:id="rId11"/>
    <p:sldMasterId id="2147488881" r:id="rId12"/>
  </p:sldMasterIdLst>
  <p:notesMasterIdLst>
    <p:notesMasterId r:id="rId56"/>
  </p:notesMasterIdLst>
  <p:handoutMasterIdLst>
    <p:handoutMasterId r:id="rId57"/>
  </p:handoutMasterIdLst>
  <p:sldIdLst>
    <p:sldId id="1372" r:id="rId13"/>
    <p:sldId id="1310" r:id="rId14"/>
    <p:sldId id="1311" r:id="rId15"/>
    <p:sldId id="1524" r:id="rId16"/>
    <p:sldId id="1553" r:id="rId17"/>
    <p:sldId id="1552" r:id="rId18"/>
    <p:sldId id="1554" r:id="rId19"/>
    <p:sldId id="1555" r:id="rId20"/>
    <p:sldId id="1556" r:id="rId21"/>
    <p:sldId id="1557" r:id="rId22"/>
    <p:sldId id="1590" r:id="rId23"/>
    <p:sldId id="1494" r:id="rId24"/>
    <p:sldId id="1584" r:id="rId25"/>
    <p:sldId id="495" r:id="rId26"/>
    <p:sldId id="1344" r:id="rId27"/>
    <p:sldId id="1343" r:id="rId28"/>
    <p:sldId id="1527" r:id="rId29"/>
    <p:sldId id="1563" r:id="rId30"/>
    <p:sldId id="1499" r:id="rId31"/>
    <p:sldId id="1595" r:id="rId32"/>
    <p:sldId id="659" r:id="rId33"/>
    <p:sldId id="1496" r:id="rId34"/>
    <p:sldId id="1568" r:id="rId35"/>
    <p:sldId id="1569" r:id="rId36"/>
    <p:sldId id="1570" r:id="rId37"/>
    <p:sldId id="1575" r:id="rId38"/>
    <p:sldId id="670" r:id="rId39"/>
    <p:sldId id="1509" r:id="rId40"/>
    <p:sldId id="1532" r:id="rId41"/>
    <p:sldId id="671" r:id="rId42"/>
    <p:sldId id="686" r:id="rId43"/>
    <p:sldId id="1580" r:id="rId44"/>
    <p:sldId id="496" r:id="rId45"/>
    <p:sldId id="497" r:id="rId46"/>
    <p:sldId id="1319" r:id="rId47"/>
    <p:sldId id="1594" r:id="rId48"/>
    <p:sldId id="1591" r:id="rId49"/>
    <p:sldId id="1589" r:id="rId50"/>
    <p:sldId id="1536" r:id="rId51"/>
    <p:sldId id="1592" r:id="rId52"/>
    <p:sldId id="1596" r:id="rId53"/>
    <p:sldId id="1598" r:id="rId54"/>
    <p:sldId id="1002" r:id="rId55"/>
  </p:sldIdLst>
  <p:sldSz cx="9906000" cy="6858000" type="A4"/>
  <p:notesSz cx="7099300" cy="10234613"/>
  <p:defaultTextStyle>
    <a:defPPr>
      <a:defRPr lang="en-US"/>
    </a:defPPr>
    <a:lvl1pPr algn="l" rtl="0" eaLnBrk="0" fontAlgn="base" hangingPunct="0">
      <a:spcBef>
        <a:spcPct val="0"/>
      </a:spcBef>
      <a:spcAft>
        <a:spcPct val="0"/>
      </a:spcAft>
      <a:defRPr sz="2000" kern="1200">
        <a:solidFill>
          <a:schemeClr val="accent2"/>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accent2"/>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accent2"/>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accent2"/>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accent2"/>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000" kern="1200">
        <a:solidFill>
          <a:schemeClr val="accent2"/>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000" kern="1200">
        <a:solidFill>
          <a:schemeClr val="accent2"/>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000" kern="1200">
        <a:solidFill>
          <a:schemeClr val="accent2"/>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000" kern="1200">
        <a:solidFill>
          <a:schemeClr val="accent2"/>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viclean" initials="E" lastIdx="1" clrIdx="0">
    <p:extLst>
      <p:ext uri="{19B8F6BF-5375-455C-9EA6-DF929625EA0E}">
        <p15:presenceInfo xmlns:p15="http://schemas.microsoft.com/office/powerpoint/2012/main" userId="Envicle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99"/>
    <a:srgbClr val="FF33CC"/>
    <a:srgbClr val="008000"/>
    <a:srgbClr val="FF6600"/>
    <a:srgbClr val="99FFCC"/>
    <a:srgbClr val="FF7C80"/>
    <a:srgbClr val="68FC6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5256" autoAdjust="0"/>
  </p:normalViewPr>
  <p:slideViewPr>
    <p:cSldViewPr>
      <p:cViewPr varScale="1">
        <p:scale>
          <a:sx n="65" d="100"/>
          <a:sy n="65" d="100"/>
        </p:scale>
        <p:origin x="1416" y="60"/>
      </p:cViewPr>
      <p:guideLst>
        <p:guide orient="horz" pos="2160"/>
        <p:guide pos="3120"/>
      </p:guideLst>
    </p:cSldViewPr>
  </p:slideViewPr>
  <p:outlineViewPr>
    <p:cViewPr>
      <p:scale>
        <a:sx n="25" d="100"/>
        <a:sy n="25" d="100"/>
      </p:scale>
      <p:origin x="180" y="0"/>
    </p:cViewPr>
  </p:outlineViewPr>
  <p:notesTextViewPr>
    <p:cViewPr>
      <p:scale>
        <a:sx n="100" d="100"/>
        <a:sy n="100" d="100"/>
      </p:scale>
      <p:origin x="0" y="0"/>
    </p:cViewPr>
  </p:notesTextViewPr>
  <p:sorterViewPr>
    <p:cViewPr>
      <p:scale>
        <a:sx n="100" d="100"/>
        <a:sy n="100" d="100"/>
      </p:scale>
      <p:origin x="0" y="-9786"/>
    </p:cViewPr>
  </p:sorterViewPr>
  <p:notesViewPr>
    <p:cSldViewPr>
      <p:cViewPr varScale="1">
        <p:scale>
          <a:sx n="65" d="100"/>
          <a:sy n="65" d="100"/>
        </p:scale>
        <p:origin x="-1618" y="-72"/>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75131" cy="511054"/>
          </a:xfrm>
          <a:prstGeom prst="rect">
            <a:avLst/>
          </a:prstGeom>
          <a:noFill/>
          <a:ln w="9525">
            <a:noFill/>
            <a:miter lim="800000"/>
            <a:headEnd/>
            <a:tailEnd/>
          </a:ln>
          <a:effectLst/>
        </p:spPr>
        <p:txBody>
          <a:bodyPr vert="horz" wrap="square" lIns="95803" tIns="47901" rIns="95803" bIns="47901" numCol="1" anchor="t" anchorCtr="0" compatLnSpc="1">
            <a:prstTxWarp prst="textNoShape">
              <a:avLst/>
            </a:prstTxWarp>
          </a:bodyPr>
          <a:lstStyle>
            <a:lvl1pPr eaLnBrk="1" hangingPunct="1">
              <a:defRPr sz="1300">
                <a:solidFill>
                  <a:schemeClr val="tx1"/>
                </a:solidFill>
                <a:cs typeface="Arial" charset="0"/>
              </a:defRPr>
            </a:lvl1pPr>
          </a:lstStyle>
          <a:p>
            <a:pPr>
              <a:defRPr/>
            </a:pPr>
            <a:endParaRPr lang="en-US"/>
          </a:p>
        </p:txBody>
      </p:sp>
      <p:sp>
        <p:nvSpPr>
          <p:cNvPr id="20483" name="Rectangle 3"/>
          <p:cNvSpPr>
            <a:spLocks noGrp="1" noChangeArrowheads="1"/>
          </p:cNvSpPr>
          <p:nvPr>
            <p:ph type="dt" sz="quarter" idx="1"/>
          </p:nvPr>
        </p:nvSpPr>
        <p:spPr bwMode="auto">
          <a:xfrm>
            <a:off x="4024169" y="0"/>
            <a:ext cx="3075131" cy="511054"/>
          </a:xfrm>
          <a:prstGeom prst="rect">
            <a:avLst/>
          </a:prstGeom>
          <a:noFill/>
          <a:ln w="9525">
            <a:noFill/>
            <a:miter lim="800000"/>
            <a:headEnd/>
            <a:tailEnd/>
          </a:ln>
          <a:effectLst/>
        </p:spPr>
        <p:txBody>
          <a:bodyPr vert="horz" wrap="square" lIns="95803" tIns="47901" rIns="95803" bIns="47901" numCol="1" anchor="t" anchorCtr="0" compatLnSpc="1">
            <a:prstTxWarp prst="textNoShape">
              <a:avLst/>
            </a:prstTxWarp>
          </a:bodyPr>
          <a:lstStyle>
            <a:lvl1pPr algn="r" eaLnBrk="1" hangingPunct="1">
              <a:defRPr sz="1300">
                <a:solidFill>
                  <a:schemeClr val="tx1"/>
                </a:solidFill>
                <a:cs typeface="Arial" charset="0"/>
              </a:defRPr>
            </a:lvl1pPr>
          </a:lstStyle>
          <a:p>
            <a:pPr>
              <a:defRPr/>
            </a:pPr>
            <a:endParaRPr lang="en-US"/>
          </a:p>
        </p:txBody>
      </p:sp>
      <p:sp>
        <p:nvSpPr>
          <p:cNvPr id="20484" name="Rectangle 4"/>
          <p:cNvSpPr>
            <a:spLocks noGrp="1" noChangeArrowheads="1"/>
          </p:cNvSpPr>
          <p:nvPr>
            <p:ph type="ftr" sz="quarter" idx="2"/>
          </p:nvPr>
        </p:nvSpPr>
        <p:spPr bwMode="auto">
          <a:xfrm>
            <a:off x="0" y="9723560"/>
            <a:ext cx="3075131" cy="511054"/>
          </a:xfrm>
          <a:prstGeom prst="rect">
            <a:avLst/>
          </a:prstGeom>
          <a:noFill/>
          <a:ln w="9525">
            <a:noFill/>
            <a:miter lim="800000"/>
            <a:headEnd/>
            <a:tailEnd/>
          </a:ln>
          <a:effectLst/>
        </p:spPr>
        <p:txBody>
          <a:bodyPr vert="horz" wrap="square" lIns="95803" tIns="47901" rIns="95803" bIns="47901" numCol="1" anchor="b" anchorCtr="0" compatLnSpc="1">
            <a:prstTxWarp prst="textNoShape">
              <a:avLst/>
            </a:prstTxWarp>
          </a:bodyPr>
          <a:lstStyle>
            <a:lvl1pPr eaLnBrk="1" hangingPunct="1">
              <a:defRPr sz="1300">
                <a:solidFill>
                  <a:schemeClr val="tx1"/>
                </a:solidFill>
                <a:cs typeface="Arial" charset="0"/>
              </a:defRPr>
            </a:lvl1pPr>
          </a:lstStyle>
          <a:p>
            <a:pPr>
              <a:defRPr/>
            </a:pPr>
            <a:endParaRPr lang="en-US"/>
          </a:p>
        </p:txBody>
      </p:sp>
      <p:sp>
        <p:nvSpPr>
          <p:cNvPr id="20485" name="Rectangle 5"/>
          <p:cNvSpPr>
            <a:spLocks noGrp="1" noChangeArrowheads="1"/>
          </p:cNvSpPr>
          <p:nvPr>
            <p:ph type="sldNum" sz="quarter" idx="3"/>
          </p:nvPr>
        </p:nvSpPr>
        <p:spPr bwMode="auto">
          <a:xfrm>
            <a:off x="4024169" y="9723560"/>
            <a:ext cx="3075131" cy="511054"/>
          </a:xfrm>
          <a:prstGeom prst="rect">
            <a:avLst/>
          </a:prstGeom>
          <a:noFill/>
          <a:ln w="9525">
            <a:noFill/>
            <a:miter lim="800000"/>
            <a:headEnd/>
            <a:tailEnd/>
          </a:ln>
          <a:effectLst/>
        </p:spPr>
        <p:txBody>
          <a:bodyPr vert="horz" wrap="square" lIns="95803" tIns="47901" rIns="95803" bIns="47901" numCol="1" anchor="b" anchorCtr="0" compatLnSpc="1">
            <a:prstTxWarp prst="textNoShape">
              <a:avLst/>
            </a:prstTxWarp>
          </a:bodyPr>
          <a:lstStyle>
            <a:lvl1pPr algn="r" eaLnBrk="1" hangingPunct="1">
              <a:defRPr sz="1300" smtClean="0">
                <a:solidFill>
                  <a:schemeClr val="tx1"/>
                </a:solidFill>
              </a:defRPr>
            </a:lvl1pPr>
          </a:lstStyle>
          <a:p>
            <a:pPr>
              <a:defRPr/>
            </a:pPr>
            <a:fld id="{93A148D8-4A71-4071-827A-70641D544852}" type="slidenum">
              <a:rPr lang="en-US" altLang="en-US"/>
              <a:pPr>
                <a:defRPr/>
              </a:pPr>
              <a:t>‹#›</a:t>
            </a:fld>
            <a:endParaRPr lang="en-US" altLang="en-US"/>
          </a:p>
        </p:txBody>
      </p:sp>
    </p:spTree>
    <p:extLst>
      <p:ext uri="{BB962C8B-B14F-4D97-AF65-F5344CB8AC3E}">
        <p14:creationId xmlns:p14="http://schemas.microsoft.com/office/powerpoint/2010/main" val="2868701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75131" cy="521207"/>
          </a:xfrm>
          <a:prstGeom prst="rect">
            <a:avLst/>
          </a:prstGeom>
          <a:noFill/>
          <a:ln w="9525">
            <a:noFill/>
            <a:miter lim="800000"/>
            <a:headEnd/>
            <a:tailEnd/>
          </a:ln>
          <a:effectLst/>
        </p:spPr>
        <p:txBody>
          <a:bodyPr vert="horz" wrap="square" lIns="95803" tIns="47901" rIns="95803" bIns="47901" numCol="1" anchor="t" anchorCtr="0" compatLnSpc="1">
            <a:prstTxWarp prst="textNoShape">
              <a:avLst/>
            </a:prstTxWarp>
          </a:bodyPr>
          <a:lstStyle>
            <a:lvl1pPr eaLnBrk="1" hangingPunct="1">
              <a:defRPr sz="1300">
                <a:solidFill>
                  <a:schemeClr val="tx1"/>
                </a:solidFill>
                <a:cs typeface="Arial" charset="0"/>
              </a:defRPr>
            </a:lvl1pPr>
          </a:lstStyle>
          <a:p>
            <a:pPr>
              <a:defRPr/>
            </a:pPr>
            <a:endParaRPr lang="en-US"/>
          </a:p>
        </p:txBody>
      </p:sp>
      <p:sp>
        <p:nvSpPr>
          <p:cNvPr id="1027" name="Rectangle 3"/>
          <p:cNvSpPr>
            <a:spLocks noGrp="1" noChangeArrowheads="1"/>
          </p:cNvSpPr>
          <p:nvPr>
            <p:ph type="dt" idx="1"/>
          </p:nvPr>
        </p:nvSpPr>
        <p:spPr bwMode="auto">
          <a:xfrm>
            <a:off x="4024169" y="0"/>
            <a:ext cx="3075131" cy="521207"/>
          </a:xfrm>
          <a:prstGeom prst="rect">
            <a:avLst/>
          </a:prstGeom>
          <a:noFill/>
          <a:ln w="9525">
            <a:noFill/>
            <a:miter lim="800000"/>
            <a:headEnd/>
            <a:tailEnd/>
          </a:ln>
          <a:effectLst/>
        </p:spPr>
        <p:txBody>
          <a:bodyPr vert="horz" wrap="square" lIns="95803" tIns="47901" rIns="95803" bIns="47901" numCol="1" anchor="t" anchorCtr="0" compatLnSpc="1">
            <a:prstTxWarp prst="textNoShape">
              <a:avLst/>
            </a:prstTxWarp>
          </a:bodyPr>
          <a:lstStyle>
            <a:lvl1pPr algn="r" eaLnBrk="1" hangingPunct="1">
              <a:defRPr sz="1300">
                <a:solidFill>
                  <a:schemeClr val="tx1"/>
                </a:solidFill>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808038" y="777875"/>
            <a:ext cx="5484812" cy="379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44417" y="4836397"/>
            <a:ext cx="5210467" cy="4667173"/>
          </a:xfrm>
          <a:prstGeom prst="rect">
            <a:avLst/>
          </a:prstGeom>
          <a:noFill/>
          <a:ln w="9525">
            <a:noFill/>
            <a:miter lim="800000"/>
            <a:headEnd/>
            <a:tailEnd/>
          </a:ln>
          <a:effectLst/>
        </p:spPr>
        <p:txBody>
          <a:bodyPr vert="horz" wrap="square" lIns="95803" tIns="47901" rIns="95803" bIns="479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9760789"/>
            <a:ext cx="3075131" cy="436596"/>
          </a:xfrm>
          <a:prstGeom prst="rect">
            <a:avLst/>
          </a:prstGeom>
          <a:noFill/>
          <a:ln w="9525">
            <a:noFill/>
            <a:miter lim="800000"/>
            <a:headEnd/>
            <a:tailEnd/>
          </a:ln>
          <a:effectLst/>
        </p:spPr>
        <p:txBody>
          <a:bodyPr vert="horz" wrap="square" lIns="95803" tIns="47901" rIns="95803" bIns="47901" numCol="1" anchor="b" anchorCtr="0" compatLnSpc="1">
            <a:prstTxWarp prst="textNoShape">
              <a:avLst/>
            </a:prstTxWarp>
          </a:bodyPr>
          <a:lstStyle>
            <a:lvl1pPr eaLnBrk="1" hangingPunct="1">
              <a:defRPr sz="1300">
                <a:solidFill>
                  <a:schemeClr val="tx1"/>
                </a:solidFill>
                <a:cs typeface="Arial" charset="0"/>
              </a:defRPr>
            </a:lvl1pPr>
          </a:lstStyle>
          <a:p>
            <a:pPr>
              <a:defRPr/>
            </a:pPr>
            <a:endParaRPr lang="en-US"/>
          </a:p>
        </p:txBody>
      </p:sp>
      <p:sp>
        <p:nvSpPr>
          <p:cNvPr id="1031" name="Rectangle 7"/>
          <p:cNvSpPr>
            <a:spLocks noGrp="1" noChangeArrowheads="1"/>
          </p:cNvSpPr>
          <p:nvPr>
            <p:ph type="sldNum" sz="quarter" idx="5"/>
          </p:nvPr>
        </p:nvSpPr>
        <p:spPr bwMode="auto">
          <a:xfrm>
            <a:off x="4024169" y="9760789"/>
            <a:ext cx="3075131" cy="436596"/>
          </a:xfrm>
          <a:prstGeom prst="rect">
            <a:avLst/>
          </a:prstGeom>
          <a:noFill/>
          <a:ln w="9525">
            <a:noFill/>
            <a:miter lim="800000"/>
            <a:headEnd/>
            <a:tailEnd/>
          </a:ln>
          <a:effectLst/>
        </p:spPr>
        <p:txBody>
          <a:bodyPr vert="horz" wrap="square" lIns="95803" tIns="47901" rIns="95803" bIns="47901" numCol="1" anchor="b" anchorCtr="0" compatLnSpc="1">
            <a:prstTxWarp prst="textNoShape">
              <a:avLst/>
            </a:prstTxWarp>
          </a:bodyPr>
          <a:lstStyle>
            <a:lvl1pPr algn="r" eaLnBrk="1" hangingPunct="1">
              <a:defRPr sz="1300" smtClean="0">
                <a:solidFill>
                  <a:schemeClr val="tx1"/>
                </a:solidFill>
              </a:defRPr>
            </a:lvl1pPr>
          </a:lstStyle>
          <a:p>
            <a:pPr>
              <a:defRPr/>
            </a:pPr>
            <a:fld id="{1369DA99-90A6-4883-BCED-E19E1EE46318}" type="slidenum">
              <a:rPr lang="en-US" altLang="en-US"/>
              <a:pPr>
                <a:defRPr/>
              </a:pPr>
              <a:t>‹#›</a:t>
            </a:fld>
            <a:endParaRPr lang="en-US" altLang="en-US"/>
          </a:p>
        </p:txBody>
      </p:sp>
    </p:spTree>
    <p:extLst>
      <p:ext uri="{BB962C8B-B14F-4D97-AF65-F5344CB8AC3E}">
        <p14:creationId xmlns:p14="http://schemas.microsoft.com/office/powerpoint/2010/main" val="2044709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777875"/>
            <a:ext cx="5484812" cy="37973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9168D35-1658-49B2-A083-DE45C9090D2A}" type="slidenum">
              <a:rPr lang="en-IN" smtClean="0"/>
              <a:pPr/>
              <a:t>4</a:t>
            </a:fld>
            <a:endParaRPr lang="en-IN"/>
          </a:p>
        </p:txBody>
      </p:sp>
    </p:spTree>
    <p:extLst>
      <p:ext uri="{BB962C8B-B14F-4D97-AF65-F5344CB8AC3E}">
        <p14:creationId xmlns:p14="http://schemas.microsoft.com/office/powerpoint/2010/main" val="211194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ChangeArrowheads="1" noTextEdit="1"/>
          </p:cNvSpPr>
          <p:nvPr>
            <p:ph type="sldImg"/>
          </p:nvPr>
        </p:nvSpPr>
        <p:spPr>
          <a:xfrm>
            <a:off x="1085850" y="730250"/>
            <a:ext cx="5145088" cy="3562350"/>
          </a:xfrm>
          <a:ln/>
        </p:spPr>
      </p:sp>
      <p:sp>
        <p:nvSpPr>
          <p:cNvPr id="1382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13824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fld id="{44067E68-05CF-4493-A172-E9CC162B928D}" type="slidenum">
              <a:rPr lang="en-IN" altLang="en-US" sz="1300" smtClean="0">
                <a:solidFill>
                  <a:schemeClr val="tx1"/>
                </a:solidFill>
              </a:rPr>
              <a:pPr/>
              <a:t>40</a:t>
            </a:fld>
            <a:endParaRPr lang="en-IN" altLang="en-US" sz="1300">
              <a:solidFill>
                <a:schemeClr val="tx1"/>
              </a:solidFill>
            </a:endParaRPr>
          </a:p>
        </p:txBody>
      </p:sp>
    </p:spTree>
    <p:extLst>
      <p:ext uri="{BB962C8B-B14F-4D97-AF65-F5344CB8AC3E}">
        <p14:creationId xmlns:p14="http://schemas.microsoft.com/office/powerpoint/2010/main" val="391104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ChangeArrowheads="1" noTextEdit="1"/>
          </p:cNvSpPr>
          <p:nvPr>
            <p:ph type="sldImg"/>
          </p:nvPr>
        </p:nvSpPr>
        <p:spPr>
          <a:xfrm>
            <a:off x="1085850" y="730250"/>
            <a:ext cx="5145088" cy="3562350"/>
          </a:xfrm>
          <a:ln/>
        </p:spPr>
      </p:sp>
      <p:sp>
        <p:nvSpPr>
          <p:cNvPr id="1382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13824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067E68-05CF-4493-A172-E9CC162B928D}" type="slidenum">
              <a:rPr kumimoji="0" lang="en-IN"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IN"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68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ChangeArrowheads="1" noTextEdit="1"/>
          </p:cNvSpPr>
          <p:nvPr>
            <p:ph type="sldImg"/>
          </p:nvPr>
        </p:nvSpPr>
        <p:spPr>
          <a:xfrm>
            <a:off x="1085850" y="730250"/>
            <a:ext cx="5145088" cy="3562350"/>
          </a:xfrm>
          <a:ln/>
        </p:spPr>
      </p:sp>
      <p:sp>
        <p:nvSpPr>
          <p:cNvPr id="1382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13824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067E68-05CF-4493-A172-E9CC162B928D}" type="slidenum">
              <a:rPr kumimoji="0" lang="en-IN"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IN"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15742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fld id="{264221DC-2FF6-4C36-8AB8-5E6C2143D443}" type="slidenum">
              <a:rPr lang="en-US" altLang="en-US" sz="1300">
                <a:solidFill>
                  <a:schemeClr val="tx1"/>
                </a:solidFill>
              </a:rPr>
              <a:pPr/>
              <a:t>43</a:t>
            </a:fld>
            <a:endParaRPr lang="en-US" altLang="en-US" sz="1300">
              <a:solidFill>
                <a:schemeClr val="tx1"/>
              </a:solidFill>
            </a:endParaRPr>
          </a:p>
        </p:txBody>
      </p:sp>
      <p:sp>
        <p:nvSpPr>
          <p:cNvPr id="102403" name="Rectangle 2"/>
          <p:cNvSpPr>
            <a:spLocks noGrp="1" noRot="1" noChangeAspect="1" noChangeArrowheads="1" noTextEdit="1"/>
          </p:cNvSpPr>
          <p:nvPr>
            <p:ph type="sldImg"/>
          </p:nvPr>
        </p:nvSpPr>
        <p:spPr>
          <a:xfrm>
            <a:off x="808038" y="777875"/>
            <a:ext cx="5484812" cy="37973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73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711200" y="744538"/>
            <a:ext cx="5375275" cy="3722687"/>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5583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8D77D6-4CC5-478E-9217-765DF19F29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62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065A6D-2E83-4661-9D6E-B89BE347D3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74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xfrm>
            <a:off x="808038" y="777875"/>
            <a:ext cx="5484812" cy="37973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EAEF6F-5A81-44A4-A66F-C072E4859D95}"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7976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a:xfrm>
            <a:off x="1085850" y="730250"/>
            <a:ext cx="5145088" cy="356235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1F8586-572C-4243-88A0-7A381E12EC61}"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405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04E88A-3638-4E8F-AFE9-CE1243669D0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4333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717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175139-1FAE-433C-929A-A4D4D8BC1D27}"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2478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ln/>
        </p:spPr>
      </p:sp>
      <p:sp>
        <p:nvSpPr>
          <p:cNvPr id="92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922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9A96FF-E6BF-4EAC-9149-19A0253F7E7D}"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51438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A5178-CF9B-4FEF-92C4-8259A626A1A9}" type="slidenum">
              <a:rPr lang="en-US" altLang="en-US"/>
              <a:pPr>
                <a:defRPr/>
              </a:pPr>
              <a:t>‹#›</a:t>
            </a:fld>
            <a:endParaRPr lang="en-US" altLang="en-US"/>
          </a:p>
        </p:txBody>
      </p:sp>
    </p:spTree>
    <p:extLst>
      <p:ext uri="{BB962C8B-B14F-4D97-AF65-F5344CB8AC3E}">
        <p14:creationId xmlns:p14="http://schemas.microsoft.com/office/powerpoint/2010/main" val="349453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32DCB-B3F9-458A-A9C8-6457F3FB40B2}" type="slidenum">
              <a:rPr lang="en-US" altLang="en-US"/>
              <a:pPr>
                <a:defRPr/>
              </a:pPr>
              <a:t>‹#›</a:t>
            </a:fld>
            <a:endParaRPr lang="en-US" altLang="en-US"/>
          </a:p>
        </p:txBody>
      </p:sp>
    </p:spTree>
    <p:extLst>
      <p:ext uri="{BB962C8B-B14F-4D97-AF65-F5344CB8AC3E}">
        <p14:creationId xmlns:p14="http://schemas.microsoft.com/office/powerpoint/2010/main" val="2742698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6BC44F7-48A4-4AC7-9D88-B841A525E8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47CD271-38EC-499A-9965-875D9D7A2A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CAD83C-3775-4774-AA9F-1465ADAAF756}"/>
              </a:ext>
            </a:extLst>
          </p:cNvPr>
          <p:cNvSpPr>
            <a:spLocks noGrp="1"/>
          </p:cNvSpPr>
          <p:nvPr>
            <p:ph type="sldNum" sz="quarter" idx="12"/>
          </p:nvPr>
        </p:nvSpPr>
        <p:spPr/>
        <p:txBody>
          <a:bodyPr/>
          <a:lstStyle>
            <a:lvl1pPr>
              <a:defRPr/>
            </a:lvl1pPr>
          </a:lstStyle>
          <a:p>
            <a:fld id="{FEDFFF40-93C6-478A-8B7E-0E17C561FE64}" type="slidenum">
              <a:rPr lang="en-US" altLang="en-US"/>
              <a:pPr/>
              <a:t>‹#›</a:t>
            </a:fld>
            <a:endParaRPr lang="en-US" altLang="en-US"/>
          </a:p>
        </p:txBody>
      </p:sp>
    </p:spTree>
    <p:extLst>
      <p:ext uri="{BB962C8B-B14F-4D97-AF65-F5344CB8AC3E}">
        <p14:creationId xmlns:p14="http://schemas.microsoft.com/office/powerpoint/2010/main" val="36913346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E91F7-25B0-4404-9A62-93C84FFAE3F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219971E-011E-45A3-80D5-B508AABBEE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A8CB37-9287-44AA-A3C6-7BF87F001287}"/>
              </a:ext>
            </a:extLst>
          </p:cNvPr>
          <p:cNvSpPr>
            <a:spLocks noGrp="1"/>
          </p:cNvSpPr>
          <p:nvPr>
            <p:ph type="sldNum" sz="quarter" idx="12"/>
          </p:nvPr>
        </p:nvSpPr>
        <p:spPr/>
        <p:txBody>
          <a:bodyPr/>
          <a:lstStyle>
            <a:lvl1pPr>
              <a:defRPr/>
            </a:lvl1pPr>
          </a:lstStyle>
          <a:p>
            <a:fld id="{AB8A4571-D0EC-40C0-9868-1CC23F4526BA}" type="slidenum">
              <a:rPr lang="en-US" altLang="en-US"/>
              <a:pPr/>
              <a:t>‹#›</a:t>
            </a:fld>
            <a:endParaRPr lang="en-US" altLang="en-US"/>
          </a:p>
        </p:txBody>
      </p:sp>
    </p:spTree>
    <p:extLst>
      <p:ext uri="{BB962C8B-B14F-4D97-AF65-F5344CB8AC3E}">
        <p14:creationId xmlns:p14="http://schemas.microsoft.com/office/powerpoint/2010/main" val="29241454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52375B-AEB6-45E2-A1D4-15031581404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876B621-F2DD-42A7-BFE5-394A88D1BE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66E56E-DFE5-4E08-AB16-738C7AAC2D64}"/>
              </a:ext>
            </a:extLst>
          </p:cNvPr>
          <p:cNvSpPr>
            <a:spLocks noGrp="1"/>
          </p:cNvSpPr>
          <p:nvPr>
            <p:ph type="sldNum" sz="quarter" idx="12"/>
          </p:nvPr>
        </p:nvSpPr>
        <p:spPr/>
        <p:txBody>
          <a:bodyPr/>
          <a:lstStyle>
            <a:lvl1pPr>
              <a:defRPr/>
            </a:lvl1pPr>
          </a:lstStyle>
          <a:p>
            <a:fld id="{84C8410A-28B2-4193-96F8-9CEA9206B6B0}" type="slidenum">
              <a:rPr lang="en-US" altLang="en-US"/>
              <a:pPr/>
              <a:t>‹#›</a:t>
            </a:fld>
            <a:endParaRPr lang="en-US" altLang="en-US"/>
          </a:p>
        </p:txBody>
      </p:sp>
    </p:spTree>
    <p:extLst>
      <p:ext uri="{BB962C8B-B14F-4D97-AF65-F5344CB8AC3E}">
        <p14:creationId xmlns:p14="http://schemas.microsoft.com/office/powerpoint/2010/main" val="23267463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23FCAD-B385-4E55-939D-DFA82FFFAF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CF402DB-676C-439F-9DDF-3A2274F0E9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0F01CA-1AB5-4750-A329-A8BC26309AC5}"/>
              </a:ext>
            </a:extLst>
          </p:cNvPr>
          <p:cNvSpPr>
            <a:spLocks noGrp="1"/>
          </p:cNvSpPr>
          <p:nvPr>
            <p:ph type="sldNum" sz="quarter" idx="12"/>
          </p:nvPr>
        </p:nvSpPr>
        <p:spPr/>
        <p:txBody>
          <a:bodyPr/>
          <a:lstStyle>
            <a:lvl1pPr>
              <a:defRPr/>
            </a:lvl1pPr>
          </a:lstStyle>
          <a:p>
            <a:fld id="{A72CAB0E-07E2-4639-AE13-8F2028FFA050}" type="slidenum">
              <a:rPr lang="en-US" altLang="en-US"/>
              <a:pPr/>
              <a:t>‹#›</a:t>
            </a:fld>
            <a:endParaRPr lang="en-US" altLang="en-US"/>
          </a:p>
        </p:txBody>
      </p:sp>
    </p:spTree>
    <p:extLst>
      <p:ext uri="{BB962C8B-B14F-4D97-AF65-F5344CB8AC3E}">
        <p14:creationId xmlns:p14="http://schemas.microsoft.com/office/powerpoint/2010/main" val="12831761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497831-0982-405E-80E1-3E3EFF9098E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95B7B61-4A10-48D6-A25E-021330DECEE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B8A4155-38B4-4A90-A872-047682706F41}"/>
              </a:ext>
            </a:extLst>
          </p:cNvPr>
          <p:cNvSpPr>
            <a:spLocks noGrp="1"/>
          </p:cNvSpPr>
          <p:nvPr>
            <p:ph type="sldNum" sz="quarter" idx="12"/>
          </p:nvPr>
        </p:nvSpPr>
        <p:spPr/>
        <p:txBody>
          <a:bodyPr/>
          <a:lstStyle>
            <a:lvl1pPr>
              <a:defRPr/>
            </a:lvl1pPr>
          </a:lstStyle>
          <a:p>
            <a:fld id="{796621B2-F6A9-481B-AD59-AFFF828A7EB2}" type="slidenum">
              <a:rPr lang="en-US" altLang="en-US"/>
              <a:pPr/>
              <a:t>‹#›</a:t>
            </a:fld>
            <a:endParaRPr lang="en-US" altLang="en-US"/>
          </a:p>
        </p:txBody>
      </p:sp>
    </p:spTree>
    <p:extLst>
      <p:ext uri="{BB962C8B-B14F-4D97-AF65-F5344CB8AC3E}">
        <p14:creationId xmlns:p14="http://schemas.microsoft.com/office/powerpoint/2010/main" val="35920479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EE14FAC-77F1-498F-8F1A-D4E44640D1B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6C16099-8780-472E-9111-F3CF0619AC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077F4BD-6A41-4C74-94D8-082BB75B2C93}"/>
              </a:ext>
            </a:extLst>
          </p:cNvPr>
          <p:cNvSpPr>
            <a:spLocks noGrp="1"/>
          </p:cNvSpPr>
          <p:nvPr>
            <p:ph type="sldNum" sz="quarter" idx="12"/>
          </p:nvPr>
        </p:nvSpPr>
        <p:spPr/>
        <p:txBody>
          <a:bodyPr/>
          <a:lstStyle>
            <a:lvl1pPr>
              <a:defRPr/>
            </a:lvl1pPr>
          </a:lstStyle>
          <a:p>
            <a:fld id="{6BBAD2E4-BDED-422B-8539-714567BD620D}" type="slidenum">
              <a:rPr lang="en-US" altLang="en-US"/>
              <a:pPr/>
              <a:t>‹#›</a:t>
            </a:fld>
            <a:endParaRPr lang="en-US" altLang="en-US"/>
          </a:p>
        </p:txBody>
      </p:sp>
    </p:spTree>
    <p:extLst>
      <p:ext uri="{BB962C8B-B14F-4D97-AF65-F5344CB8AC3E}">
        <p14:creationId xmlns:p14="http://schemas.microsoft.com/office/powerpoint/2010/main" val="7238205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B76B38-D911-4BA1-9D03-205AD149699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3EE5BF4-7BA8-498B-83AB-C0FFC75FAB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CA842D7-FCAA-45E1-859A-273CB3631BE0}"/>
              </a:ext>
            </a:extLst>
          </p:cNvPr>
          <p:cNvSpPr>
            <a:spLocks noGrp="1"/>
          </p:cNvSpPr>
          <p:nvPr>
            <p:ph type="sldNum" sz="quarter" idx="12"/>
          </p:nvPr>
        </p:nvSpPr>
        <p:spPr/>
        <p:txBody>
          <a:bodyPr/>
          <a:lstStyle>
            <a:lvl1pPr>
              <a:defRPr/>
            </a:lvl1pPr>
          </a:lstStyle>
          <a:p>
            <a:fld id="{EE5D133F-00F7-4326-8EC6-B2731F7660D1}" type="slidenum">
              <a:rPr lang="en-US" altLang="en-US"/>
              <a:pPr/>
              <a:t>‹#›</a:t>
            </a:fld>
            <a:endParaRPr lang="en-US" altLang="en-US"/>
          </a:p>
        </p:txBody>
      </p:sp>
    </p:spTree>
    <p:extLst>
      <p:ext uri="{BB962C8B-B14F-4D97-AF65-F5344CB8AC3E}">
        <p14:creationId xmlns:p14="http://schemas.microsoft.com/office/powerpoint/2010/main" val="23002320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3E88061-66C2-4E3F-81F2-E2179A7CDCC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D18457C-CDE6-4AA5-ACCE-7666332C88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DDA2AC-369F-4894-8B1D-7798A7FD248E}"/>
              </a:ext>
            </a:extLst>
          </p:cNvPr>
          <p:cNvSpPr>
            <a:spLocks noGrp="1"/>
          </p:cNvSpPr>
          <p:nvPr>
            <p:ph type="sldNum" sz="quarter" idx="12"/>
          </p:nvPr>
        </p:nvSpPr>
        <p:spPr/>
        <p:txBody>
          <a:bodyPr/>
          <a:lstStyle>
            <a:lvl1pPr>
              <a:defRPr/>
            </a:lvl1pPr>
          </a:lstStyle>
          <a:p>
            <a:fld id="{396014EB-9194-4CAF-B9EE-9AB828A0F1F2}" type="slidenum">
              <a:rPr lang="en-US" altLang="en-US"/>
              <a:pPr/>
              <a:t>‹#›</a:t>
            </a:fld>
            <a:endParaRPr lang="en-US" altLang="en-US"/>
          </a:p>
        </p:txBody>
      </p:sp>
    </p:spTree>
    <p:extLst>
      <p:ext uri="{BB962C8B-B14F-4D97-AF65-F5344CB8AC3E}">
        <p14:creationId xmlns:p14="http://schemas.microsoft.com/office/powerpoint/2010/main" val="36517642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7DBC580-0867-46E7-8AA8-C6F209B814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EBDA102-FDE4-42A9-9E3C-504E9C4151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95D602-26D2-40B6-9C0B-2F9C09771FC0}"/>
              </a:ext>
            </a:extLst>
          </p:cNvPr>
          <p:cNvSpPr>
            <a:spLocks noGrp="1"/>
          </p:cNvSpPr>
          <p:nvPr>
            <p:ph type="sldNum" sz="quarter" idx="12"/>
          </p:nvPr>
        </p:nvSpPr>
        <p:spPr/>
        <p:txBody>
          <a:bodyPr/>
          <a:lstStyle>
            <a:lvl1pPr>
              <a:defRPr/>
            </a:lvl1pPr>
          </a:lstStyle>
          <a:p>
            <a:fld id="{9AD0592B-5DD8-4895-841C-2952BCCF2E90}" type="slidenum">
              <a:rPr lang="en-US" altLang="en-US"/>
              <a:pPr/>
              <a:t>‹#›</a:t>
            </a:fld>
            <a:endParaRPr lang="en-US" altLang="en-US"/>
          </a:p>
        </p:txBody>
      </p:sp>
    </p:spTree>
    <p:extLst>
      <p:ext uri="{BB962C8B-B14F-4D97-AF65-F5344CB8AC3E}">
        <p14:creationId xmlns:p14="http://schemas.microsoft.com/office/powerpoint/2010/main" val="30253459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43234-5C69-4275-AEB1-9A451796BCE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989B5F3-4BE6-40A4-8245-218F835284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1212FA-3517-4EF7-9878-8EDA3185AA8D}"/>
              </a:ext>
            </a:extLst>
          </p:cNvPr>
          <p:cNvSpPr>
            <a:spLocks noGrp="1"/>
          </p:cNvSpPr>
          <p:nvPr>
            <p:ph type="sldNum" sz="quarter" idx="12"/>
          </p:nvPr>
        </p:nvSpPr>
        <p:spPr/>
        <p:txBody>
          <a:bodyPr/>
          <a:lstStyle>
            <a:lvl1pPr>
              <a:defRPr/>
            </a:lvl1pPr>
          </a:lstStyle>
          <a:p>
            <a:fld id="{A985004D-EF2A-4FE6-AA62-34FC2F26E325}" type="slidenum">
              <a:rPr lang="en-US" altLang="en-US"/>
              <a:pPr/>
              <a:t>‹#›</a:t>
            </a:fld>
            <a:endParaRPr lang="en-US" altLang="en-US"/>
          </a:p>
        </p:txBody>
      </p:sp>
    </p:spTree>
    <p:extLst>
      <p:ext uri="{BB962C8B-B14F-4D97-AF65-F5344CB8AC3E}">
        <p14:creationId xmlns:p14="http://schemas.microsoft.com/office/powerpoint/2010/main" val="56003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3"/>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3"/>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21E5C1-6ADF-4C0D-B27B-D8AD1024A765}" type="slidenum">
              <a:rPr lang="en-US" altLang="en-US"/>
              <a:pPr>
                <a:defRPr/>
              </a:pPr>
              <a:t>‹#›</a:t>
            </a:fld>
            <a:endParaRPr lang="en-US" altLang="en-US"/>
          </a:p>
        </p:txBody>
      </p:sp>
    </p:spTree>
    <p:extLst>
      <p:ext uri="{BB962C8B-B14F-4D97-AF65-F5344CB8AC3E}">
        <p14:creationId xmlns:p14="http://schemas.microsoft.com/office/powerpoint/2010/main" val="11553059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19DC8-125E-4B18-AC33-D239F865499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149B4B1-85AA-43E5-8B4F-9F5515D0C3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844F42-C1BE-4A69-A1AA-BFA27F70FC70}"/>
              </a:ext>
            </a:extLst>
          </p:cNvPr>
          <p:cNvSpPr>
            <a:spLocks noGrp="1"/>
          </p:cNvSpPr>
          <p:nvPr>
            <p:ph type="sldNum" sz="quarter" idx="12"/>
          </p:nvPr>
        </p:nvSpPr>
        <p:spPr/>
        <p:txBody>
          <a:bodyPr/>
          <a:lstStyle>
            <a:lvl1pPr>
              <a:defRPr/>
            </a:lvl1pPr>
          </a:lstStyle>
          <a:p>
            <a:fld id="{5F664596-BAD4-44E1-80D2-62CE659E9985}" type="slidenum">
              <a:rPr lang="en-US" altLang="en-US"/>
              <a:pPr/>
              <a:t>‹#›</a:t>
            </a:fld>
            <a:endParaRPr lang="en-US" altLang="en-US"/>
          </a:p>
        </p:txBody>
      </p:sp>
    </p:spTree>
    <p:extLst>
      <p:ext uri="{BB962C8B-B14F-4D97-AF65-F5344CB8AC3E}">
        <p14:creationId xmlns:p14="http://schemas.microsoft.com/office/powerpoint/2010/main" val="2561196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6BC44F7-48A4-4AC7-9D88-B841A525E8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47CD271-38EC-499A-9965-875D9D7A2A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CAD83C-3775-4774-AA9F-1465ADAAF756}"/>
              </a:ext>
            </a:extLst>
          </p:cNvPr>
          <p:cNvSpPr>
            <a:spLocks noGrp="1"/>
          </p:cNvSpPr>
          <p:nvPr>
            <p:ph type="sldNum" sz="quarter" idx="12"/>
          </p:nvPr>
        </p:nvSpPr>
        <p:spPr/>
        <p:txBody>
          <a:bodyPr/>
          <a:lstStyle>
            <a:lvl1pPr>
              <a:defRPr/>
            </a:lvl1pPr>
          </a:lstStyle>
          <a:p>
            <a:fld id="{FEDFFF40-93C6-478A-8B7E-0E17C561FE64}" type="slidenum">
              <a:rPr lang="en-US" altLang="en-US"/>
              <a:pPr/>
              <a:t>‹#›</a:t>
            </a:fld>
            <a:endParaRPr lang="en-US" altLang="en-US"/>
          </a:p>
        </p:txBody>
      </p:sp>
    </p:spTree>
    <p:extLst>
      <p:ext uri="{BB962C8B-B14F-4D97-AF65-F5344CB8AC3E}">
        <p14:creationId xmlns:p14="http://schemas.microsoft.com/office/powerpoint/2010/main" val="28172137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E91F7-25B0-4404-9A62-93C84FFAE3F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219971E-011E-45A3-80D5-B508AABBEE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A8CB37-9287-44AA-A3C6-7BF87F001287}"/>
              </a:ext>
            </a:extLst>
          </p:cNvPr>
          <p:cNvSpPr>
            <a:spLocks noGrp="1"/>
          </p:cNvSpPr>
          <p:nvPr>
            <p:ph type="sldNum" sz="quarter" idx="12"/>
          </p:nvPr>
        </p:nvSpPr>
        <p:spPr/>
        <p:txBody>
          <a:bodyPr/>
          <a:lstStyle>
            <a:lvl1pPr>
              <a:defRPr/>
            </a:lvl1pPr>
          </a:lstStyle>
          <a:p>
            <a:fld id="{AB8A4571-D0EC-40C0-9868-1CC23F4526BA}" type="slidenum">
              <a:rPr lang="en-US" altLang="en-US"/>
              <a:pPr/>
              <a:t>‹#›</a:t>
            </a:fld>
            <a:endParaRPr lang="en-US" altLang="en-US"/>
          </a:p>
        </p:txBody>
      </p:sp>
    </p:spTree>
    <p:extLst>
      <p:ext uri="{BB962C8B-B14F-4D97-AF65-F5344CB8AC3E}">
        <p14:creationId xmlns:p14="http://schemas.microsoft.com/office/powerpoint/2010/main" val="2337695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52375B-AEB6-45E2-A1D4-15031581404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876B621-F2DD-42A7-BFE5-394A88D1BE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66E56E-DFE5-4E08-AB16-738C7AAC2D64}"/>
              </a:ext>
            </a:extLst>
          </p:cNvPr>
          <p:cNvSpPr>
            <a:spLocks noGrp="1"/>
          </p:cNvSpPr>
          <p:nvPr>
            <p:ph type="sldNum" sz="quarter" idx="12"/>
          </p:nvPr>
        </p:nvSpPr>
        <p:spPr/>
        <p:txBody>
          <a:bodyPr/>
          <a:lstStyle>
            <a:lvl1pPr>
              <a:defRPr/>
            </a:lvl1pPr>
          </a:lstStyle>
          <a:p>
            <a:fld id="{84C8410A-28B2-4193-96F8-9CEA9206B6B0}" type="slidenum">
              <a:rPr lang="en-US" altLang="en-US"/>
              <a:pPr/>
              <a:t>‹#›</a:t>
            </a:fld>
            <a:endParaRPr lang="en-US" altLang="en-US"/>
          </a:p>
        </p:txBody>
      </p:sp>
    </p:spTree>
    <p:extLst>
      <p:ext uri="{BB962C8B-B14F-4D97-AF65-F5344CB8AC3E}">
        <p14:creationId xmlns:p14="http://schemas.microsoft.com/office/powerpoint/2010/main" val="19296085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23FCAD-B385-4E55-939D-DFA82FFFAF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CF402DB-676C-439F-9DDF-3A2274F0E9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0F01CA-1AB5-4750-A329-A8BC26309AC5}"/>
              </a:ext>
            </a:extLst>
          </p:cNvPr>
          <p:cNvSpPr>
            <a:spLocks noGrp="1"/>
          </p:cNvSpPr>
          <p:nvPr>
            <p:ph type="sldNum" sz="quarter" idx="12"/>
          </p:nvPr>
        </p:nvSpPr>
        <p:spPr/>
        <p:txBody>
          <a:bodyPr/>
          <a:lstStyle>
            <a:lvl1pPr>
              <a:defRPr/>
            </a:lvl1pPr>
          </a:lstStyle>
          <a:p>
            <a:fld id="{A72CAB0E-07E2-4639-AE13-8F2028FFA050}" type="slidenum">
              <a:rPr lang="en-US" altLang="en-US"/>
              <a:pPr/>
              <a:t>‹#›</a:t>
            </a:fld>
            <a:endParaRPr lang="en-US" altLang="en-US"/>
          </a:p>
        </p:txBody>
      </p:sp>
    </p:spTree>
    <p:extLst>
      <p:ext uri="{BB962C8B-B14F-4D97-AF65-F5344CB8AC3E}">
        <p14:creationId xmlns:p14="http://schemas.microsoft.com/office/powerpoint/2010/main" val="38685725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497831-0982-405E-80E1-3E3EFF9098E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95B7B61-4A10-48D6-A25E-021330DECEE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B8A4155-38B4-4A90-A872-047682706F41}"/>
              </a:ext>
            </a:extLst>
          </p:cNvPr>
          <p:cNvSpPr>
            <a:spLocks noGrp="1"/>
          </p:cNvSpPr>
          <p:nvPr>
            <p:ph type="sldNum" sz="quarter" idx="12"/>
          </p:nvPr>
        </p:nvSpPr>
        <p:spPr/>
        <p:txBody>
          <a:bodyPr/>
          <a:lstStyle>
            <a:lvl1pPr>
              <a:defRPr/>
            </a:lvl1pPr>
          </a:lstStyle>
          <a:p>
            <a:fld id="{796621B2-F6A9-481B-AD59-AFFF828A7EB2}" type="slidenum">
              <a:rPr lang="en-US" altLang="en-US"/>
              <a:pPr/>
              <a:t>‹#›</a:t>
            </a:fld>
            <a:endParaRPr lang="en-US" altLang="en-US"/>
          </a:p>
        </p:txBody>
      </p:sp>
    </p:spTree>
    <p:extLst>
      <p:ext uri="{BB962C8B-B14F-4D97-AF65-F5344CB8AC3E}">
        <p14:creationId xmlns:p14="http://schemas.microsoft.com/office/powerpoint/2010/main" val="11477501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EE14FAC-77F1-498F-8F1A-D4E44640D1B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6C16099-8780-472E-9111-F3CF0619AC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077F4BD-6A41-4C74-94D8-082BB75B2C93}"/>
              </a:ext>
            </a:extLst>
          </p:cNvPr>
          <p:cNvSpPr>
            <a:spLocks noGrp="1"/>
          </p:cNvSpPr>
          <p:nvPr>
            <p:ph type="sldNum" sz="quarter" idx="12"/>
          </p:nvPr>
        </p:nvSpPr>
        <p:spPr/>
        <p:txBody>
          <a:bodyPr/>
          <a:lstStyle>
            <a:lvl1pPr>
              <a:defRPr/>
            </a:lvl1pPr>
          </a:lstStyle>
          <a:p>
            <a:fld id="{6BBAD2E4-BDED-422B-8539-714567BD620D}" type="slidenum">
              <a:rPr lang="en-US" altLang="en-US"/>
              <a:pPr/>
              <a:t>‹#›</a:t>
            </a:fld>
            <a:endParaRPr lang="en-US" altLang="en-US"/>
          </a:p>
        </p:txBody>
      </p:sp>
    </p:spTree>
    <p:extLst>
      <p:ext uri="{BB962C8B-B14F-4D97-AF65-F5344CB8AC3E}">
        <p14:creationId xmlns:p14="http://schemas.microsoft.com/office/powerpoint/2010/main" val="9737488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B76B38-D911-4BA1-9D03-205AD149699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3EE5BF4-7BA8-498B-83AB-C0FFC75FAB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CA842D7-FCAA-45E1-859A-273CB3631BE0}"/>
              </a:ext>
            </a:extLst>
          </p:cNvPr>
          <p:cNvSpPr>
            <a:spLocks noGrp="1"/>
          </p:cNvSpPr>
          <p:nvPr>
            <p:ph type="sldNum" sz="quarter" idx="12"/>
          </p:nvPr>
        </p:nvSpPr>
        <p:spPr/>
        <p:txBody>
          <a:bodyPr/>
          <a:lstStyle>
            <a:lvl1pPr>
              <a:defRPr/>
            </a:lvl1pPr>
          </a:lstStyle>
          <a:p>
            <a:fld id="{EE5D133F-00F7-4326-8EC6-B2731F7660D1}" type="slidenum">
              <a:rPr lang="en-US" altLang="en-US"/>
              <a:pPr/>
              <a:t>‹#›</a:t>
            </a:fld>
            <a:endParaRPr lang="en-US" altLang="en-US"/>
          </a:p>
        </p:txBody>
      </p:sp>
    </p:spTree>
    <p:extLst>
      <p:ext uri="{BB962C8B-B14F-4D97-AF65-F5344CB8AC3E}">
        <p14:creationId xmlns:p14="http://schemas.microsoft.com/office/powerpoint/2010/main" val="28062314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3E88061-66C2-4E3F-81F2-E2179A7CDCC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D18457C-CDE6-4AA5-ACCE-7666332C88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DDA2AC-369F-4894-8B1D-7798A7FD248E}"/>
              </a:ext>
            </a:extLst>
          </p:cNvPr>
          <p:cNvSpPr>
            <a:spLocks noGrp="1"/>
          </p:cNvSpPr>
          <p:nvPr>
            <p:ph type="sldNum" sz="quarter" idx="12"/>
          </p:nvPr>
        </p:nvSpPr>
        <p:spPr/>
        <p:txBody>
          <a:bodyPr/>
          <a:lstStyle>
            <a:lvl1pPr>
              <a:defRPr/>
            </a:lvl1pPr>
          </a:lstStyle>
          <a:p>
            <a:fld id="{396014EB-9194-4CAF-B9EE-9AB828A0F1F2}" type="slidenum">
              <a:rPr lang="en-US" altLang="en-US"/>
              <a:pPr/>
              <a:t>‹#›</a:t>
            </a:fld>
            <a:endParaRPr lang="en-US" altLang="en-US"/>
          </a:p>
        </p:txBody>
      </p:sp>
    </p:spTree>
    <p:extLst>
      <p:ext uri="{BB962C8B-B14F-4D97-AF65-F5344CB8AC3E}">
        <p14:creationId xmlns:p14="http://schemas.microsoft.com/office/powerpoint/2010/main" val="18483202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7DBC580-0867-46E7-8AA8-C6F209B814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EBDA102-FDE4-42A9-9E3C-504E9C4151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95D602-26D2-40B6-9C0B-2F9C09771FC0}"/>
              </a:ext>
            </a:extLst>
          </p:cNvPr>
          <p:cNvSpPr>
            <a:spLocks noGrp="1"/>
          </p:cNvSpPr>
          <p:nvPr>
            <p:ph type="sldNum" sz="quarter" idx="12"/>
          </p:nvPr>
        </p:nvSpPr>
        <p:spPr/>
        <p:txBody>
          <a:bodyPr/>
          <a:lstStyle>
            <a:lvl1pPr>
              <a:defRPr/>
            </a:lvl1pPr>
          </a:lstStyle>
          <a:p>
            <a:fld id="{9AD0592B-5DD8-4895-841C-2952BCCF2E90}" type="slidenum">
              <a:rPr lang="en-US" altLang="en-US"/>
              <a:pPr/>
              <a:t>‹#›</a:t>
            </a:fld>
            <a:endParaRPr lang="en-US" altLang="en-US"/>
          </a:p>
        </p:txBody>
      </p:sp>
    </p:spTree>
    <p:extLst>
      <p:ext uri="{BB962C8B-B14F-4D97-AF65-F5344CB8AC3E}">
        <p14:creationId xmlns:p14="http://schemas.microsoft.com/office/powerpoint/2010/main" val="135674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A5178-CF9B-4FEF-92C4-8259A626A1A9}" type="slidenum">
              <a:rPr lang="en-US" altLang="en-US"/>
              <a:pPr>
                <a:defRPr/>
              </a:pPr>
              <a:t>‹#›</a:t>
            </a:fld>
            <a:endParaRPr lang="en-US" altLang="en-US"/>
          </a:p>
        </p:txBody>
      </p:sp>
    </p:spTree>
    <p:extLst>
      <p:ext uri="{BB962C8B-B14F-4D97-AF65-F5344CB8AC3E}">
        <p14:creationId xmlns:p14="http://schemas.microsoft.com/office/powerpoint/2010/main" val="34945320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43234-5C69-4275-AEB1-9A451796BCE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989B5F3-4BE6-40A4-8245-218F835284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1212FA-3517-4EF7-9878-8EDA3185AA8D}"/>
              </a:ext>
            </a:extLst>
          </p:cNvPr>
          <p:cNvSpPr>
            <a:spLocks noGrp="1"/>
          </p:cNvSpPr>
          <p:nvPr>
            <p:ph type="sldNum" sz="quarter" idx="12"/>
          </p:nvPr>
        </p:nvSpPr>
        <p:spPr/>
        <p:txBody>
          <a:bodyPr/>
          <a:lstStyle>
            <a:lvl1pPr>
              <a:defRPr/>
            </a:lvl1pPr>
          </a:lstStyle>
          <a:p>
            <a:fld id="{A985004D-EF2A-4FE6-AA62-34FC2F26E325}" type="slidenum">
              <a:rPr lang="en-US" altLang="en-US"/>
              <a:pPr/>
              <a:t>‹#›</a:t>
            </a:fld>
            <a:endParaRPr lang="en-US" altLang="en-US"/>
          </a:p>
        </p:txBody>
      </p:sp>
    </p:spTree>
    <p:extLst>
      <p:ext uri="{BB962C8B-B14F-4D97-AF65-F5344CB8AC3E}">
        <p14:creationId xmlns:p14="http://schemas.microsoft.com/office/powerpoint/2010/main" val="19539727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19DC8-125E-4B18-AC33-D239F865499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149B4B1-85AA-43E5-8B4F-9F5515D0C3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844F42-C1BE-4A69-A1AA-BFA27F70FC70}"/>
              </a:ext>
            </a:extLst>
          </p:cNvPr>
          <p:cNvSpPr>
            <a:spLocks noGrp="1"/>
          </p:cNvSpPr>
          <p:nvPr>
            <p:ph type="sldNum" sz="quarter" idx="12"/>
          </p:nvPr>
        </p:nvSpPr>
        <p:spPr/>
        <p:txBody>
          <a:bodyPr/>
          <a:lstStyle>
            <a:lvl1pPr>
              <a:defRPr/>
            </a:lvl1pPr>
          </a:lstStyle>
          <a:p>
            <a:fld id="{5F664596-BAD4-44E1-80D2-62CE659E9985}" type="slidenum">
              <a:rPr lang="en-US" altLang="en-US"/>
              <a:pPr/>
              <a:t>‹#›</a:t>
            </a:fld>
            <a:endParaRPr lang="en-US" altLang="en-US"/>
          </a:p>
        </p:txBody>
      </p:sp>
    </p:spTree>
    <p:extLst>
      <p:ext uri="{BB962C8B-B14F-4D97-AF65-F5344CB8AC3E}">
        <p14:creationId xmlns:p14="http://schemas.microsoft.com/office/powerpoint/2010/main" val="15269700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7D9F56-B4DA-4169-8014-1EE4F2036450}" type="slidenum">
              <a:rPr lang="en-US" altLang="en-US"/>
              <a:pPr>
                <a:defRPr/>
              </a:pPr>
              <a:t>‹#›</a:t>
            </a:fld>
            <a:endParaRPr lang="en-US" altLang="en-US"/>
          </a:p>
        </p:txBody>
      </p:sp>
    </p:spTree>
    <p:extLst>
      <p:ext uri="{BB962C8B-B14F-4D97-AF65-F5344CB8AC3E}">
        <p14:creationId xmlns:p14="http://schemas.microsoft.com/office/powerpoint/2010/main" val="27690749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9BCB85-CC15-470A-9AF7-3C0309958FBA}" type="slidenum">
              <a:rPr lang="en-US" altLang="en-US"/>
              <a:pPr>
                <a:defRPr/>
              </a:pPr>
              <a:t>‹#›</a:t>
            </a:fld>
            <a:endParaRPr lang="en-US" altLang="en-US"/>
          </a:p>
        </p:txBody>
      </p:sp>
    </p:spTree>
    <p:extLst>
      <p:ext uri="{BB962C8B-B14F-4D97-AF65-F5344CB8AC3E}">
        <p14:creationId xmlns:p14="http://schemas.microsoft.com/office/powerpoint/2010/main" val="3580304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F46C0F-39ED-4B4A-932E-892A9DF2E79B}" type="slidenum">
              <a:rPr lang="en-US" altLang="en-US"/>
              <a:pPr>
                <a:defRPr/>
              </a:pPr>
              <a:t>‹#›</a:t>
            </a:fld>
            <a:endParaRPr lang="en-US" altLang="en-US"/>
          </a:p>
        </p:txBody>
      </p:sp>
    </p:spTree>
    <p:extLst>
      <p:ext uri="{BB962C8B-B14F-4D97-AF65-F5344CB8AC3E}">
        <p14:creationId xmlns:p14="http://schemas.microsoft.com/office/powerpoint/2010/main" val="8172502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ED8975-002F-498E-92BF-4D08D90840FB}" type="slidenum">
              <a:rPr lang="en-US" altLang="en-US"/>
              <a:pPr>
                <a:defRPr/>
              </a:pPr>
              <a:t>‹#›</a:t>
            </a:fld>
            <a:endParaRPr lang="en-US" altLang="en-US"/>
          </a:p>
        </p:txBody>
      </p:sp>
    </p:spTree>
    <p:extLst>
      <p:ext uri="{BB962C8B-B14F-4D97-AF65-F5344CB8AC3E}">
        <p14:creationId xmlns:p14="http://schemas.microsoft.com/office/powerpoint/2010/main" val="28751606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291090-C680-4FFC-84B8-6E54C8352E6D}" type="slidenum">
              <a:rPr lang="en-US" altLang="en-US"/>
              <a:pPr>
                <a:defRPr/>
              </a:pPr>
              <a:t>‹#›</a:t>
            </a:fld>
            <a:endParaRPr lang="en-US" altLang="en-US"/>
          </a:p>
        </p:txBody>
      </p:sp>
    </p:spTree>
    <p:extLst>
      <p:ext uri="{BB962C8B-B14F-4D97-AF65-F5344CB8AC3E}">
        <p14:creationId xmlns:p14="http://schemas.microsoft.com/office/powerpoint/2010/main" val="7222937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4F5A5F-31B2-46C0-88B6-0EA5F625058E}" type="slidenum">
              <a:rPr lang="en-US" altLang="en-US"/>
              <a:pPr>
                <a:defRPr/>
              </a:pPr>
              <a:t>‹#›</a:t>
            </a:fld>
            <a:endParaRPr lang="en-US" altLang="en-US"/>
          </a:p>
        </p:txBody>
      </p:sp>
    </p:spTree>
    <p:extLst>
      <p:ext uri="{BB962C8B-B14F-4D97-AF65-F5344CB8AC3E}">
        <p14:creationId xmlns:p14="http://schemas.microsoft.com/office/powerpoint/2010/main" val="32987536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C9BCEE-70AD-42B1-8ECC-347D6DB7A57A}" type="slidenum">
              <a:rPr lang="en-US" altLang="en-US"/>
              <a:pPr>
                <a:defRPr/>
              </a:pPr>
              <a:t>‹#›</a:t>
            </a:fld>
            <a:endParaRPr lang="en-US" altLang="en-US"/>
          </a:p>
        </p:txBody>
      </p:sp>
    </p:spTree>
    <p:extLst>
      <p:ext uri="{BB962C8B-B14F-4D97-AF65-F5344CB8AC3E}">
        <p14:creationId xmlns:p14="http://schemas.microsoft.com/office/powerpoint/2010/main" val="9194476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E0BABF-5B9A-46C1-A0E5-DE4E52B62194}" type="slidenum">
              <a:rPr lang="en-US" altLang="en-US"/>
              <a:pPr>
                <a:defRPr/>
              </a:pPr>
              <a:t>‹#›</a:t>
            </a:fld>
            <a:endParaRPr lang="en-US" altLang="en-US"/>
          </a:p>
        </p:txBody>
      </p:sp>
    </p:spTree>
    <p:extLst>
      <p:ext uri="{BB962C8B-B14F-4D97-AF65-F5344CB8AC3E}">
        <p14:creationId xmlns:p14="http://schemas.microsoft.com/office/powerpoint/2010/main" val="1367546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7C1695-FCBE-4959-8185-09AF66D014C3}" type="slidenum">
              <a:rPr lang="en-US" altLang="en-US"/>
              <a:pPr>
                <a:defRPr/>
              </a:pPr>
              <a:t>‹#›</a:t>
            </a:fld>
            <a:endParaRPr lang="en-US" altLang="en-US"/>
          </a:p>
        </p:txBody>
      </p:sp>
    </p:spTree>
    <p:extLst>
      <p:ext uri="{BB962C8B-B14F-4D97-AF65-F5344CB8AC3E}">
        <p14:creationId xmlns:p14="http://schemas.microsoft.com/office/powerpoint/2010/main" val="37323348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40"/>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630900-6966-4B60-BEFB-9653F10C0C55}" type="slidenum">
              <a:rPr lang="en-US" altLang="en-US"/>
              <a:pPr>
                <a:defRPr/>
              </a:pPr>
              <a:t>‹#›</a:t>
            </a:fld>
            <a:endParaRPr lang="en-US" altLang="en-US"/>
          </a:p>
        </p:txBody>
      </p:sp>
    </p:spTree>
    <p:extLst>
      <p:ext uri="{BB962C8B-B14F-4D97-AF65-F5344CB8AC3E}">
        <p14:creationId xmlns:p14="http://schemas.microsoft.com/office/powerpoint/2010/main" val="19348927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D3931-E2F3-4EE6-94C7-C999AB682A0C}" type="slidenum">
              <a:rPr lang="en-US" altLang="en-US"/>
              <a:pPr>
                <a:defRPr/>
              </a:pPr>
              <a:t>‹#›</a:t>
            </a:fld>
            <a:endParaRPr lang="en-US" altLang="en-US"/>
          </a:p>
        </p:txBody>
      </p:sp>
    </p:spTree>
    <p:extLst>
      <p:ext uri="{BB962C8B-B14F-4D97-AF65-F5344CB8AC3E}">
        <p14:creationId xmlns:p14="http://schemas.microsoft.com/office/powerpoint/2010/main" val="17548823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A97902-1510-4FD4-AC4E-117B07EF0848}" type="slidenum">
              <a:rPr lang="en-US" altLang="en-US"/>
              <a:pPr>
                <a:defRPr/>
              </a:pPr>
              <a:t>‹#›</a:t>
            </a:fld>
            <a:endParaRPr lang="en-US" altLang="en-US"/>
          </a:p>
        </p:txBody>
      </p:sp>
    </p:spTree>
    <p:extLst>
      <p:ext uri="{BB962C8B-B14F-4D97-AF65-F5344CB8AC3E}">
        <p14:creationId xmlns:p14="http://schemas.microsoft.com/office/powerpoint/2010/main" val="3998683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91"/>
            <a:ext cx="8420100" cy="1362075"/>
          </a:xfrm>
        </p:spPr>
        <p:txBody>
          <a:bodyPr anchor="t"/>
          <a:lstStyle>
            <a:lvl1pPr algn="l">
              <a:defRPr sz="3692"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6D177-8B1A-4B30-88B2-E48633B8430B}" type="slidenum">
              <a:rPr lang="en-US" altLang="en-US"/>
              <a:pPr>
                <a:defRPr/>
              </a:pPr>
              <a:t>‹#›</a:t>
            </a:fld>
            <a:endParaRPr lang="en-US" altLang="en-US"/>
          </a:p>
        </p:txBody>
      </p:sp>
    </p:spTree>
    <p:extLst>
      <p:ext uri="{BB962C8B-B14F-4D97-AF65-F5344CB8AC3E}">
        <p14:creationId xmlns:p14="http://schemas.microsoft.com/office/powerpoint/2010/main" val="255946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734916-D6F4-4B2C-808C-4F5EF06AE659}" type="slidenum">
              <a:rPr lang="en-US" altLang="en-US"/>
              <a:pPr>
                <a:defRPr/>
              </a:pPr>
              <a:t>‹#›</a:t>
            </a:fld>
            <a:endParaRPr lang="en-US" altLang="en-US"/>
          </a:p>
        </p:txBody>
      </p:sp>
    </p:spTree>
    <p:extLst>
      <p:ext uri="{BB962C8B-B14F-4D97-AF65-F5344CB8AC3E}">
        <p14:creationId xmlns:p14="http://schemas.microsoft.com/office/powerpoint/2010/main" val="13062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040352-ED73-48FE-98BF-641A41C49ABB}" type="slidenum">
              <a:rPr lang="en-US" altLang="en-US"/>
              <a:pPr>
                <a:defRPr/>
              </a:pPr>
              <a:t>‹#›</a:t>
            </a:fld>
            <a:endParaRPr lang="en-US" altLang="en-US"/>
          </a:p>
        </p:txBody>
      </p:sp>
    </p:spTree>
    <p:extLst>
      <p:ext uri="{BB962C8B-B14F-4D97-AF65-F5344CB8AC3E}">
        <p14:creationId xmlns:p14="http://schemas.microsoft.com/office/powerpoint/2010/main" val="4241760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44CB98-1BC9-4E04-BE09-81C747995268}" type="slidenum">
              <a:rPr lang="en-US" altLang="en-US"/>
              <a:pPr>
                <a:defRPr/>
              </a:pPr>
              <a:t>‹#›</a:t>
            </a:fld>
            <a:endParaRPr lang="en-US" altLang="en-US"/>
          </a:p>
        </p:txBody>
      </p:sp>
    </p:spTree>
    <p:extLst>
      <p:ext uri="{BB962C8B-B14F-4D97-AF65-F5344CB8AC3E}">
        <p14:creationId xmlns:p14="http://schemas.microsoft.com/office/powerpoint/2010/main" val="1940200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686C2B-8C2F-4DBA-A4C6-191CA6EE2324}" type="slidenum">
              <a:rPr lang="en-US" altLang="en-US"/>
              <a:pPr>
                <a:defRPr/>
              </a:pPr>
              <a:t>‹#›</a:t>
            </a:fld>
            <a:endParaRPr lang="en-US" altLang="en-US"/>
          </a:p>
        </p:txBody>
      </p:sp>
    </p:spTree>
    <p:extLst>
      <p:ext uri="{BB962C8B-B14F-4D97-AF65-F5344CB8AC3E}">
        <p14:creationId xmlns:p14="http://schemas.microsoft.com/office/powerpoint/2010/main" val="2810184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1846" b="1"/>
            </a:lvl1pPr>
          </a:lstStyle>
          <a:p>
            <a:r>
              <a:rPr lang="en-US"/>
              <a:t>Click to edit Master title style</a:t>
            </a:r>
          </a:p>
        </p:txBody>
      </p:sp>
      <p:sp>
        <p:nvSpPr>
          <p:cNvPr id="3" name="Content Placeholder 2"/>
          <p:cNvSpPr>
            <a:spLocks noGrp="1"/>
          </p:cNvSpPr>
          <p:nvPr>
            <p:ph idx="1"/>
          </p:nvPr>
        </p:nvSpPr>
        <p:spPr>
          <a:xfrm>
            <a:off x="3872972" y="273108"/>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05286E-CE1A-40A9-B1F6-35585C622878}" type="slidenum">
              <a:rPr lang="en-US" altLang="en-US"/>
              <a:pPr>
                <a:defRPr/>
              </a:pPr>
              <a:t>‹#›</a:t>
            </a:fld>
            <a:endParaRPr lang="en-US" altLang="en-US"/>
          </a:p>
        </p:txBody>
      </p:sp>
    </p:spTree>
    <p:extLst>
      <p:ext uri="{BB962C8B-B14F-4D97-AF65-F5344CB8AC3E}">
        <p14:creationId xmlns:p14="http://schemas.microsoft.com/office/powerpoint/2010/main" val="227236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7C1695-FCBE-4959-8185-09AF66D014C3}" type="slidenum">
              <a:rPr lang="en-US" altLang="en-US"/>
              <a:pPr>
                <a:defRPr/>
              </a:pPr>
              <a:t>‹#›</a:t>
            </a:fld>
            <a:endParaRPr lang="en-US" altLang="en-US"/>
          </a:p>
        </p:txBody>
      </p:sp>
    </p:spTree>
    <p:extLst>
      <p:ext uri="{BB962C8B-B14F-4D97-AF65-F5344CB8AC3E}">
        <p14:creationId xmlns:p14="http://schemas.microsoft.com/office/powerpoint/2010/main" val="3732334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846"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162347-6A4A-45DD-9B2F-91AF01C96C66}" type="slidenum">
              <a:rPr lang="en-US" altLang="en-US"/>
              <a:pPr>
                <a:defRPr/>
              </a:pPr>
              <a:t>‹#›</a:t>
            </a:fld>
            <a:endParaRPr lang="en-US" altLang="en-US"/>
          </a:p>
        </p:txBody>
      </p:sp>
    </p:spTree>
    <p:extLst>
      <p:ext uri="{BB962C8B-B14F-4D97-AF65-F5344CB8AC3E}">
        <p14:creationId xmlns:p14="http://schemas.microsoft.com/office/powerpoint/2010/main" val="211983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32DCB-B3F9-458A-A9C8-6457F3FB40B2}" type="slidenum">
              <a:rPr lang="en-US" altLang="en-US"/>
              <a:pPr>
                <a:defRPr/>
              </a:pPr>
              <a:t>‹#›</a:t>
            </a:fld>
            <a:endParaRPr lang="en-US" altLang="en-US"/>
          </a:p>
        </p:txBody>
      </p:sp>
    </p:spTree>
    <p:extLst>
      <p:ext uri="{BB962C8B-B14F-4D97-AF65-F5344CB8AC3E}">
        <p14:creationId xmlns:p14="http://schemas.microsoft.com/office/powerpoint/2010/main" val="2742698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21E5C1-6ADF-4C0D-B27B-D8AD1024A765}" type="slidenum">
              <a:rPr lang="en-US" altLang="en-US"/>
              <a:pPr>
                <a:defRPr/>
              </a:pPr>
              <a:t>‹#›</a:t>
            </a:fld>
            <a:endParaRPr lang="en-US" altLang="en-US"/>
          </a:p>
        </p:txBody>
      </p:sp>
    </p:spTree>
    <p:extLst>
      <p:ext uri="{BB962C8B-B14F-4D97-AF65-F5344CB8AC3E}">
        <p14:creationId xmlns:p14="http://schemas.microsoft.com/office/powerpoint/2010/main" val="1155305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A5178-CF9B-4FEF-92C4-8259A626A1A9}" type="slidenum">
              <a:rPr lang="en-US" altLang="en-US"/>
              <a:pPr>
                <a:defRPr/>
              </a:pPr>
              <a:t>‹#›</a:t>
            </a:fld>
            <a:endParaRPr lang="en-US" altLang="en-US"/>
          </a:p>
        </p:txBody>
      </p:sp>
    </p:spTree>
    <p:extLst>
      <p:ext uri="{BB962C8B-B14F-4D97-AF65-F5344CB8AC3E}">
        <p14:creationId xmlns:p14="http://schemas.microsoft.com/office/powerpoint/2010/main" val="3494532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7C1695-FCBE-4959-8185-09AF66D014C3}" type="slidenum">
              <a:rPr lang="en-US" altLang="en-US"/>
              <a:pPr>
                <a:defRPr/>
              </a:pPr>
              <a:t>‹#›</a:t>
            </a:fld>
            <a:endParaRPr lang="en-US" altLang="en-US"/>
          </a:p>
        </p:txBody>
      </p:sp>
    </p:spTree>
    <p:extLst>
      <p:ext uri="{BB962C8B-B14F-4D97-AF65-F5344CB8AC3E}">
        <p14:creationId xmlns:p14="http://schemas.microsoft.com/office/powerpoint/2010/main" val="3732334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91"/>
            <a:ext cx="8420100" cy="1362075"/>
          </a:xfrm>
        </p:spPr>
        <p:txBody>
          <a:bodyPr anchor="t"/>
          <a:lstStyle>
            <a:lvl1pPr algn="l">
              <a:defRPr sz="3692"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6D177-8B1A-4B30-88B2-E48633B8430B}" type="slidenum">
              <a:rPr lang="en-US" altLang="en-US"/>
              <a:pPr>
                <a:defRPr/>
              </a:pPr>
              <a:t>‹#›</a:t>
            </a:fld>
            <a:endParaRPr lang="en-US" altLang="en-US"/>
          </a:p>
        </p:txBody>
      </p:sp>
    </p:spTree>
    <p:extLst>
      <p:ext uri="{BB962C8B-B14F-4D97-AF65-F5344CB8AC3E}">
        <p14:creationId xmlns:p14="http://schemas.microsoft.com/office/powerpoint/2010/main" val="255946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734916-D6F4-4B2C-808C-4F5EF06AE659}" type="slidenum">
              <a:rPr lang="en-US" altLang="en-US"/>
              <a:pPr>
                <a:defRPr/>
              </a:pPr>
              <a:t>‹#›</a:t>
            </a:fld>
            <a:endParaRPr lang="en-US" altLang="en-US"/>
          </a:p>
        </p:txBody>
      </p:sp>
    </p:spTree>
    <p:extLst>
      <p:ext uri="{BB962C8B-B14F-4D97-AF65-F5344CB8AC3E}">
        <p14:creationId xmlns:p14="http://schemas.microsoft.com/office/powerpoint/2010/main" val="130624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040352-ED73-48FE-98BF-641A41C49ABB}" type="slidenum">
              <a:rPr lang="en-US" altLang="en-US"/>
              <a:pPr>
                <a:defRPr/>
              </a:pPr>
              <a:t>‹#›</a:t>
            </a:fld>
            <a:endParaRPr lang="en-US" altLang="en-US"/>
          </a:p>
        </p:txBody>
      </p:sp>
    </p:spTree>
    <p:extLst>
      <p:ext uri="{BB962C8B-B14F-4D97-AF65-F5344CB8AC3E}">
        <p14:creationId xmlns:p14="http://schemas.microsoft.com/office/powerpoint/2010/main" val="4241760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44CB98-1BC9-4E04-BE09-81C747995268}" type="slidenum">
              <a:rPr lang="en-US" altLang="en-US"/>
              <a:pPr>
                <a:defRPr/>
              </a:pPr>
              <a:t>‹#›</a:t>
            </a:fld>
            <a:endParaRPr lang="en-US" altLang="en-US"/>
          </a:p>
        </p:txBody>
      </p:sp>
    </p:spTree>
    <p:extLst>
      <p:ext uri="{BB962C8B-B14F-4D97-AF65-F5344CB8AC3E}">
        <p14:creationId xmlns:p14="http://schemas.microsoft.com/office/powerpoint/2010/main" val="1940200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686C2B-8C2F-4DBA-A4C6-191CA6EE2324}" type="slidenum">
              <a:rPr lang="en-US" altLang="en-US"/>
              <a:pPr>
                <a:defRPr/>
              </a:pPr>
              <a:t>‹#›</a:t>
            </a:fld>
            <a:endParaRPr lang="en-US" altLang="en-US"/>
          </a:p>
        </p:txBody>
      </p:sp>
    </p:spTree>
    <p:extLst>
      <p:ext uri="{BB962C8B-B14F-4D97-AF65-F5344CB8AC3E}">
        <p14:creationId xmlns:p14="http://schemas.microsoft.com/office/powerpoint/2010/main" val="281018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1"/>
            <a:ext cx="8420100" cy="1362075"/>
          </a:xfrm>
        </p:spPr>
        <p:txBody>
          <a:bodyPr anchor="t"/>
          <a:lstStyle>
            <a:lvl1pPr algn="l">
              <a:defRPr sz="3692"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6D177-8B1A-4B30-88B2-E48633B8430B}" type="slidenum">
              <a:rPr lang="en-US" altLang="en-US"/>
              <a:pPr>
                <a:defRPr/>
              </a:pPr>
              <a:t>‹#›</a:t>
            </a:fld>
            <a:endParaRPr lang="en-US" altLang="en-US"/>
          </a:p>
        </p:txBody>
      </p:sp>
    </p:spTree>
    <p:extLst>
      <p:ext uri="{BB962C8B-B14F-4D97-AF65-F5344CB8AC3E}">
        <p14:creationId xmlns:p14="http://schemas.microsoft.com/office/powerpoint/2010/main" val="255946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1846" b="1"/>
            </a:lvl1pPr>
          </a:lstStyle>
          <a:p>
            <a:r>
              <a:rPr lang="en-US"/>
              <a:t>Click to edit Master title style</a:t>
            </a:r>
          </a:p>
        </p:txBody>
      </p:sp>
      <p:sp>
        <p:nvSpPr>
          <p:cNvPr id="3" name="Content Placeholder 2"/>
          <p:cNvSpPr>
            <a:spLocks noGrp="1"/>
          </p:cNvSpPr>
          <p:nvPr>
            <p:ph idx="1"/>
          </p:nvPr>
        </p:nvSpPr>
        <p:spPr>
          <a:xfrm>
            <a:off x="3872972" y="273108"/>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05286E-CE1A-40A9-B1F6-35585C622878}" type="slidenum">
              <a:rPr lang="en-US" altLang="en-US"/>
              <a:pPr>
                <a:defRPr/>
              </a:pPr>
              <a:t>‹#›</a:t>
            </a:fld>
            <a:endParaRPr lang="en-US" altLang="en-US"/>
          </a:p>
        </p:txBody>
      </p:sp>
    </p:spTree>
    <p:extLst>
      <p:ext uri="{BB962C8B-B14F-4D97-AF65-F5344CB8AC3E}">
        <p14:creationId xmlns:p14="http://schemas.microsoft.com/office/powerpoint/2010/main" val="2272369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846"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162347-6A4A-45DD-9B2F-91AF01C96C66}" type="slidenum">
              <a:rPr lang="en-US" altLang="en-US"/>
              <a:pPr>
                <a:defRPr/>
              </a:pPr>
              <a:t>‹#›</a:t>
            </a:fld>
            <a:endParaRPr lang="en-US" altLang="en-US"/>
          </a:p>
        </p:txBody>
      </p:sp>
    </p:spTree>
    <p:extLst>
      <p:ext uri="{BB962C8B-B14F-4D97-AF65-F5344CB8AC3E}">
        <p14:creationId xmlns:p14="http://schemas.microsoft.com/office/powerpoint/2010/main" val="2119836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32DCB-B3F9-458A-A9C8-6457F3FB40B2}" type="slidenum">
              <a:rPr lang="en-US" altLang="en-US"/>
              <a:pPr>
                <a:defRPr/>
              </a:pPr>
              <a:t>‹#›</a:t>
            </a:fld>
            <a:endParaRPr lang="en-US" altLang="en-US"/>
          </a:p>
        </p:txBody>
      </p:sp>
    </p:spTree>
    <p:extLst>
      <p:ext uri="{BB962C8B-B14F-4D97-AF65-F5344CB8AC3E}">
        <p14:creationId xmlns:p14="http://schemas.microsoft.com/office/powerpoint/2010/main" val="2742698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21E5C1-6ADF-4C0D-B27B-D8AD1024A765}" type="slidenum">
              <a:rPr lang="en-US" altLang="en-US"/>
              <a:pPr>
                <a:defRPr/>
              </a:pPr>
              <a:t>‹#›</a:t>
            </a:fld>
            <a:endParaRPr lang="en-US" altLang="en-US"/>
          </a:p>
        </p:txBody>
      </p:sp>
    </p:spTree>
    <p:extLst>
      <p:ext uri="{BB962C8B-B14F-4D97-AF65-F5344CB8AC3E}">
        <p14:creationId xmlns:p14="http://schemas.microsoft.com/office/powerpoint/2010/main" val="1155305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ABEC8-2CD7-4BB3-A6A5-84EFFD159AC6}" type="slidenum">
              <a:rPr lang="en-US" altLang="en-US"/>
              <a:pPr>
                <a:defRPr/>
              </a:pPr>
              <a:t>‹#›</a:t>
            </a:fld>
            <a:endParaRPr lang="en-US" altLang="en-US"/>
          </a:p>
        </p:txBody>
      </p:sp>
    </p:spTree>
    <p:extLst>
      <p:ext uri="{BB962C8B-B14F-4D97-AF65-F5344CB8AC3E}">
        <p14:creationId xmlns:p14="http://schemas.microsoft.com/office/powerpoint/2010/main" val="1185619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70C71E-2C46-458C-8834-7B299272AAD3}" type="slidenum">
              <a:rPr lang="en-US" altLang="en-US"/>
              <a:pPr>
                <a:defRPr/>
              </a:pPr>
              <a:t>‹#›</a:t>
            </a:fld>
            <a:endParaRPr lang="en-US" altLang="en-US"/>
          </a:p>
        </p:txBody>
      </p:sp>
    </p:spTree>
    <p:extLst>
      <p:ext uri="{BB962C8B-B14F-4D97-AF65-F5344CB8AC3E}">
        <p14:creationId xmlns:p14="http://schemas.microsoft.com/office/powerpoint/2010/main" val="3164746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06512C-FBCB-4A6D-88F5-A04E971D9637}" type="slidenum">
              <a:rPr lang="en-US" altLang="en-US"/>
              <a:pPr>
                <a:defRPr/>
              </a:pPr>
              <a:t>‹#›</a:t>
            </a:fld>
            <a:endParaRPr lang="en-US" altLang="en-US"/>
          </a:p>
        </p:txBody>
      </p:sp>
    </p:spTree>
    <p:extLst>
      <p:ext uri="{BB962C8B-B14F-4D97-AF65-F5344CB8AC3E}">
        <p14:creationId xmlns:p14="http://schemas.microsoft.com/office/powerpoint/2010/main" val="3024174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408EE3-D81F-45C7-9AF2-D768F2B4F197}" type="slidenum">
              <a:rPr lang="en-US" altLang="en-US"/>
              <a:pPr>
                <a:defRPr/>
              </a:pPr>
              <a:t>‹#›</a:t>
            </a:fld>
            <a:endParaRPr lang="en-US" altLang="en-US"/>
          </a:p>
        </p:txBody>
      </p:sp>
    </p:spTree>
    <p:extLst>
      <p:ext uri="{BB962C8B-B14F-4D97-AF65-F5344CB8AC3E}">
        <p14:creationId xmlns:p14="http://schemas.microsoft.com/office/powerpoint/2010/main" val="1054730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4197DC-E607-4F84-9BC6-9DC7CA1EAE71}" type="slidenum">
              <a:rPr lang="en-US" altLang="en-US"/>
              <a:pPr>
                <a:defRPr/>
              </a:pPr>
              <a:t>‹#›</a:t>
            </a:fld>
            <a:endParaRPr lang="en-US" altLang="en-US"/>
          </a:p>
        </p:txBody>
      </p:sp>
    </p:spTree>
    <p:extLst>
      <p:ext uri="{BB962C8B-B14F-4D97-AF65-F5344CB8AC3E}">
        <p14:creationId xmlns:p14="http://schemas.microsoft.com/office/powerpoint/2010/main" val="1878080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CC1DA2-96D6-4F65-8CF2-646FEF84FD5D}" type="slidenum">
              <a:rPr lang="en-US" altLang="en-US"/>
              <a:pPr>
                <a:defRPr/>
              </a:pPr>
              <a:t>‹#›</a:t>
            </a:fld>
            <a:endParaRPr lang="en-US" altLang="en-US"/>
          </a:p>
        </p:txBody>
      </p:sp>
    </p:spTree>
    <p:extLst>
      <p:ext uri="{BB962C8B-B14F-4D97-AF65-F5344CB8AC3E}">
        <p14:creationId xmlns:p14="http://schemas.microsoft.com/office/powerpoint/2010/main" val="49948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734916-D6F4-4B2C-808C-4F5EF06AE659}" type="slidenum">
              <a:rPr lang="en-US" altLang="en-US"/>
              <a:pPr>
                <a:defRPr/>
              </a:pPr>
              <a:t>‹#›</a:t>
            </a:fld>
            <a:endParaRPr lang="en-US" altLang="en-US"/>
          </a:p>
        </p:txBody>
      </p:sp>
    </p:spTree>
    <p:extLst>
      <p:ext uri="{BB962C8B-B14F-4D97-AF65-F5344CB8AC3E}">
        <p14:creationId xmlns:p14="http://schemas.microsoft.com/office/powerpoint/2010/main" val="130624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7C13E4-C742-49FA-A0D2-4033CB9125BE}" type="slidenum">
              <a:rPr lang="en-US" altLang="en-US"/>
              <a:pPr>
                <a:defRPr/>
              </a:pPr>
              <a:t>‹#›</a:t>
            </a:fld>
            <a:endParaRPr lang="en-US" altLang="en-US"/>
          </a:p>
        </p:txBody>
      </p:sp>
    </p:spTree>
    <p:extLst>
      <p:ext uri="{BB962C8B-B14F-4D97-AF65-F5344CB8AC3E}">
        <p14:creationId xmlns:p14="http://schemas.microsoft.com/office/powerpoint/2010/main" val="4183707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10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CCDAB8-24A4-4B3D-8B5B-986C9F28AF32}" type="slidenum">
              <a:rPr lang="en-US" altLang="en-US"/>
              <a:pPr>
                <a:defRPr/>
              </a:pPr>
              <a:t>‹#›</a:t>
            </a:fld>
            <a:endParaRPr lang="en-US" altLang="en-US"/>
          </a:p>
        </p:txBody>
      </p:sp>
    </p:spTree>
    <p:extLst>
      <p:ext uri="{BB962C8B-B14F-4D97-AF65-F5344CB8AC3E}">
        <p14:creationId xmlns:p14="http://schemas.microsoft.com/office/powerpoint/2010/main" val="3682064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22A215-DEF1-4711-AF59-528EBFC2CA23}" type="slidenum">
              <a:rPr lang="en-US" altLang="en-US"/>
              <a:pPr>
                <a:defRPr/>
              </a:pPr>
              <a:t>‹#›</a:t>
            </a:fld>
            <a:endParaRPr lang="en-US" altLang="en-US"/>
          </a:p>
        </p:txBody>
      </p:sp>
    </p:spTree>
    <p:extLst>
      <p:ext uri="{BB962C8B-B14F-4D97-AF65-F5344CB8AC3E}">
        <p14:creationId xmlns:p14="http://schemas.microsoft.com/office/powerpoint/2010/main" val="3898590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0EDE65-DF1E-4A3B-AC22-91A6802CF458}" type="slidenum">
              <a:rPr lang="en-US" altLang="en-US"/>
              <a:pPr>
                <a:defRPr/>
              </a:pPr>
              <a:t>‹#›</a:t>
            </a:fld>
            <a:endParaRPr lang="en-US" altLang="en-US"/>
          </a:p>
        </p:txBody>
      </p:sp>
    </p:spTree>
    <p:extLst>
      <p:ext uri="{BB962C8B-B14F-4D97-AF65-F5344CB8AC3E}">
        <p14:creationId xmlns:p14="http://schemas.microsoft.com/office/powerpoint/2010/main" val="3577145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85D57A-24A6-4E04-A427-31178F1709A9}" type="slidenum">
              <a:rPr lang="en-US" altLang="en-US"/>
              <a:pPr>
                <a:defRPr/>
              </a:pPr>
              <a:t>‹#›</a:t>
            </a:fld>
            <a:endParaRPr lang="en-US" altLang="en-US"/>
          </a:p>
        </p:txBody>
      </p:sp>
    </p:spTree>
    <p:extLst>
      <p:ext uri="{BB962C8B-B14F-4D97-AF65-F5344CB8AC3E}">
        <p14:creationId xmlns:p14="http://schemas.microsoft.com/office/powerpoint/2010/main" val="936709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4"/>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85CBF2-C249-4859-A12E-4B02538B8BE5}" type="slidenum">
              <a:rPr lang="en-US" altLang="en-US"/>
              <a:pPr/>
              <a:t>‹#›</a:t>
            </a:fld>
            <a:endParaRPr lang="en-US" altLang="en-US"/>
          </a:p>
        </p:txBody>
      </p:sp>
    </p:spTree>
    <p:extLst>
      <p:ext uri="{BB962C8B-B14F-4D97-AF65-F5344CB8AC3E}">
        <p14:creationId xmlns:p14="http://schemas.microsoft.com/office/powerpoint/2010/main" val="3808711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B4C38B-5D28-447D-BD76-5DA6A8BB4C8F}" type="slidenum">
              <a:rPr lang="en-US" altLang="en-US"/>
              <a:pPr/>
              <a:t>‹#›</a:t>
            </a:fld>
            <a:endParaRPr lang="en-US" altLang="en-US"/>
          </a:p>
        </p:txBody>
      </p:sp>
    </p:spTree>
    <p:extLst>
      <p:ext uri="{BB962C8B-B14F-4D97-AF65-F5344CB8AC3E}">
        <p14:creationId xmlns:p14="http://schemas.microsoft.com/office/powerpoint/2010/main" val="3888620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49"/>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79504A-7BFF-4CD4-9795-9B4C8A4E910B}" type="slidenum">
              <a:rPr lang="en-US" altLang="en-US"/>
              <a:pPr/>
              <a:t>‹#›</a:t>
            </a:fld>
            <a:endParaRPr lang="en-US" altLang="en-US"/>
          </a:p>
        </p:txBody>
      </p:sp>
    </p:spTree>
    <p:extLst>
      <p:ext uri="{BB962C8B-B14F-4D97-AF65-F5344CB8AC3E}">
        <p14:creationId xmlns:p14="http://schemas.microsoft.com/office/powerpoint/2010/main" val="3878670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A0A0B7A-447C-4CB3-B908-168B8D92F119}" type="slidenum">
              <a:rPr lang="en-US" altLang="en-US"/>
              <a:pPr/>
              <a:t>‹#›</a:t>
            </a:fld>
            <a:endParaRPr lang="en-US" altLang="en-US"/>
          </a:p>
        </p:txBody>
      </p:sp>
    </p:spTree>
    <p:extLst>
      <p:ext uri="{BB962C8B-B14F-4D97-AF65-F5344CB8AC3E}">
        <p14:creationId xmlns:p14="http://schemas.microsoft.com/office/powerpoint/2010/main" val="1774693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567DCD6-295A-429D-94DF-75D2C4D9E983}" type="slidenum">
              <a:rPr lang="en-US" altLang="en-US"/>
              <a:pPr/>
              <a:t>‹#›</a:t>
            </a:fld>
            <a:endParaRPr lang="en-US" altLang="en-US"/>
          </a:p>
        </p:txBody>
      </p:sp>
    </p:spTree>
    <p:extLst>
      <p:ext uri="{BB962C8B-B14F-4D97-AF65-F5344CB8AC3E}">
        <p14:creationId xmlns:p14="http://schemas.microsoft.com/office/powerpoint/2010/main" val="50381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040352-ED73-48FE-98BF-641A41C49ABB}" type="slidenum">
              <a:rPr lang="en-US" altLang="en-US"/>
              <a:pPr>
                <a:defRPr/>
              </a:pPr>
              <a:t>‹#›</a:t>
            </a:fld>
            <a:endParaRPr lang="en-US" altLang="en-US"/>
          </a:p>
        </p:txBody>
      </p:sp>
    </p:spTree>
    <p:extLst>
      <p:ext uri="{BB962C8B-B14F-4D97-AF65-F5344CB8AC3E}">
        <p14:creationId xmlns:p14="http://schemas.microsoft.com/office/powerpoint/2010/main" val="4241760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88E833B-5A72-41F1-AF85-C62EE1954D30}" type="slidenum">
              <a:rPr lang="en-US" altLang="en-US"/>
              <a:pPr/>
              <a:t>‹#›</a:t>
            </a:fld>
            <a:endParaRPr lang="en-US" altLang="en-US"/>
          </a:p>
        </p:txBody>
      </p:sp>
    </p:spTree>
    <p:extLst>
      <p:ext uri="{BB962C8B-B14F-4D97-AF65-F5344CB8AC3E}">
        <p14:creationId xmlns:p14="http://schemas.microsoft.com/office/powerpoint/2010/main" val="3975395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C3FB134-1707-4402-8ACC-FD472E10B85A}" type="slidenum">
              <a:rPr lang="en-US" altLang="en-US"/>
              <a:pPr/>
              <a:t>‹#›</a:t>
            </a:fld>
            <a:endParaRPr lang="en-US" altLang="en-US"/>
          </a:p>
        </p:txBody>
      </p:sp>
    </p:spTree>
    <p:extLst>
      <p:ext uri="{BB962C8B-B14F-4D97-AF65-F5344CB8AC3E}">
        <p14:creationId xmlns:p14="http://schemas.microsoft.com/office/powerpoint/2010/main" val="214425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9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F5199AF-1975-463B-8D1E-D6DAD05A6C0D}" type="slidenum">
              <a:rPr lang="en-US" altLang="en-US"/>
              <a:pPr/>
              <a:t>‹#›</a:t>
            </a:fld>
            <a:endParaRPr lang="en-US" altLang="en-US"/>
          </a:p>
        </p:txBody>
      </p:sp>
    </p:spTree>
    <p:extLst>
      <p:ext uri="{BB962C8B-B14F-4D97-AF65-F5344CB8AC3E}">
        <p14:creationId xmlns:p14="http://schemas.microsoft.com/office/powerpoint/2010/main" val="653208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5A87B7B-DD21-4695-B33B-E61EF0BC5550}" type="slidenum">
              <a:rPr lang="en-US" altLang="en-US"/>
              <a:pPr/>
              <a:t>‹#›</a:t>
            </a:fld>
            <a:endParaRPr lang="en-US" altLang="en-US"/>
          </a:p>
        </p:txBody>
      </p:sp>
    </p:spTree>
    <p:extLst>
      <p:ext uri="{BB962C8B-B14F-4D97-AF65-F5344CB8AC3E}">
        <p14:creationId xmlns:p14="http://schemas.microsoft.com/office/powerpoint/2010/main" val="37592233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37775B-2A31-42BC-906C-62722B7B85A1}" type="slidenum">
              <a:rPr lang="en-US" altLang="en-US"/>
              <a:pPr/>
              <a:t>‹#›</a:t>
            </a:fld>
            <a:endParaRPr lang="en-US" altLang="en-US"/>
          </a:p>
        </p:txBody>
      </p:sp>
    </p:spTree>
    <p:extLst>
      <p:ext uri="{BB962C8B-B14F-4D97-AF65-F5344CB8AC3E}">
        <p14:creationId xmlns:p14="http://schemas.microsoft.com/office/powerpoint/2010/main" val="2231126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87"/>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87"/>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323A17-EBA6-4960-957B-EA5F574064BB}" type="slidenum">
              <a:rPr lang="en-US" altLang="en-US"/>
              <a:pPr/>
              <a:t>‹#›</a:t>
            </a:fld>
            <a:endParaRPr lang="en-US" altLang="en-US"/>
          </a:p>
        </p:txBody>
      </p:sp>
    </p:spTree>
    <p:extLst>
      <p:ext uri="{BB962C8B-B14F-4D97-AF65-F5344CB8AC3E}">
        <p14:creationId xmlns:p14="http://schemas.microsoft.com/office/powerpoint/2010/main" val="2272131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66" indent="0" algn="ctr">
              <a:buNone/>
              <a:defRPr sz="1625"/>
            </a:lvl2pPr>
            <a:lvl3pPr marL="742931" indent="0" algn="ctr">
              <a:buNone/>
              <a:defRPr sz="1463"/>
            </a:lvl3pPr>
            <a:lvl4pPr marL="1114397" indent="0" algn="ctr">
              <a:buNone/>
              <a:defRPr sz="1300"/>
            </a:lvl4pPr>
            <a:lvl5pPr marL="1485863" indent="0" algn="ctr">
              <a:buNone/>
              <a:defRPr sz="1300"/>
            </a:lvl5pPr>
            <a:lvl6pPr marL="1857329" indent="0" algn="ctr">
              <a:buNone/>
              <a:defRPr sz="1300"/>
            </a:lvl6pPr>
            <a:lvl7pPr marL="2228794" indent="0" algn="ctr">
              <a:buNone/>
              <a:defRPr sz="1300"/>
            </a:lvl7pPr>
            <a:lvl8pPr marL="2600260" indent="0" algn="ctr">
              <a:buNone/>
              <a:defRPr sz="1300"/>
            </a:lvl8pPr>
            <a:lvl9pPr marL="2971726"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FD233D6-22C5-40BE-81A3-00702F8E1281}" type="datetimeFigureOut">
              <a:rPr lang="en-US"/>
              <a:pPr>
                <a:defRPr/>
              </a:pPr>
              <a:t>3/9/2022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1F0C17-FF55-4F09-BFAB-6FEC55D975D8}" type="slidenum">
              <a:rPr lang="en-US"/>
              <a:pPr>
                <a:defRPr/>
              </a:pPr>
              <a:t>‹#›</a:t>
            </a:fld>
            <a:endParaRPr lang="en-US"/>
          </a:p>
        </p:txBody>
      </p:sp>
    </p:spTree>
    <p:extLst>
      <p:ext uri="{BB962C8B-B14F-4D97-AF65-F5344CB8AC3E}">
        <p14:creationId xmlns:p14="http://schemas.microsoft.com/office/powerpoint/2010/main" val="4166912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B578E3-C26F-43D8-B26B-C9D841522F4F}" type="datetimeFigureOut">
              <a:rPr lang="en-US"/>
              <a:pPr>
                <a:defRPr/>
              </a:pPr>
              <a:t>3/9/2022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94B5F7-0911-4D0E-9B52-4462A60C6B51}" type="slidenum">
              <a:rPr lang="en-US"/>
              <a:pPr>
                <a:defRPr/>
              </a:pPr>
              <a:t>‹#›</a:t>
            </a:fld>
            <a:endParaRPr lang="en-US"/>
          </a:p>
        </p:txBody>
      </p:sp>
    </p:spTree>
    <p:extLst>
      <p:ext uri="{BB962C8B-B14F-4D97-AF65-F5344CB8AC3E}">
        <p14:creationId xmlns:p14="http://schemas.microsoft.com/office/powerpoint/2010/main" val="9453521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9" y="4589466"/>
            <a:ext cx="8543925" cy="1500187"/>
          </a:xfrm>
        </p:spPr>
        <p:txBody>
          <a:bodyPr/>
          <a:lstStyle>
            <a:lvl1pPr marL="0" indent="0">
              <a:buNone/>
              <a:defRPr sz="1950">
                <a:solidFill>
                  <a:schemeClr val="tx1">
                    <a:tint val="75000"/>
                  </a:schemeClr>
                </a:solidFill>
              </a:defRPr>
            </a:lvl1pPr>
            <a:lvl2pPr marL="371466" indent="0">
              <a:buNone/>
              <a:defRPr sz="1625">
                <a:solidFill>
                  <a:schemeClr val="tx1">
                    <a:tint val="75000"/>
                  </a:schemeClr>
                </a:solidFill>
              </a:defRPr>
            </a:lvl2pPr>
            <a:lvl3pPr marL="742931" indent="0">
              <a:buNone/>
              <a:defRPr sz="1463">
                <a:solidFill>
                  <a:schemeClr val="tx1">
                    <a:tint val="75000"/>
                  </a:schemeClr>
                </a:solidFill>
              </a:defRPr>
            </a:lvl3pPr>
            <a:lvl4pPr marL="1114397" indent="0">
              <a:buNone/>
              <a:defRPr sz="1300">
                <a:solidFill>
                  <a:schemeClr val="tx1">
                    <a:tint val="75000"/>
                  </a:schemeClr>
                </a:solidFill>
              </a:defRPr>
            </a:lvl4pPr>
            <a:lvl5pPr marL="1485863" indent="0">
              <a:buNone/>
              <a:defRPr sz="1300">
                <a:solidFill>
                  <a:schemeClr val="tx1">
                    <a:tint val="75000"/>
                  </a:schemeClr>
                </a:solidFill>
              </a:defRPr>
            </a:lvl5pPr>
            <a:lvl6pPr marL="1857329" indent="0">
              <a:buNone/>
              <a:defRPr sz="1300">
                <a:solidFill>
                  <a:schemeClr val="tx1">
                    <a:tint val="75000"/>
                  </a:schemeClr>
                </a:solidFill>
              </a:defRPr>
            </a:lvl6pPr>
            <a:lvl7pPr marL="2228794" indent="0">
              <a:buNone/>
              <a:defRPr sz="1300">
                <a:solidFill>
                  <a:schemeClr val="tx1">
                    <a:tint val="75000"/>
                  </a:schemeClr>
                </a:solidFill>
              </a:defRPr>
            </a:lvl7pPr>
            <a:lvl8pPr marL="2600260" indent="0">
              <a:buNone/>
              <a:defRPr sz="1300">
                <a:solidFill>
                  <a:schemeClr val="tx1">
                    <a:tint val="75000"/>
                  </a:schemeClr>
                </a:solidFill>
              </a:defRPr>
            </a:lvl8pPr>
            <a:lvl9pPr marL="2971726"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314950C-0320-45E2-A7F1-7877E570E855}" type="datetimeFigureOut">
              <a:rPr lang="en-US"/>
              <a:pPr>
                <a:defRPr/>
              </a:pPr>
              <a:t>3/9/2022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61DF9-4D1C-4B92-AAA2-EC2637E6DE50}" type="slidenum">
              <a:rPr lang="en-US"/>
              <a:pPr>
                <a:defRPr/>
              </a:pPr>
              <a:t>‹#›</a:t>
            </a:fld>
            <a:endParaRPr lang="en-US"/>
          </a:p>
        </p:txBody>
      </p:sp>
    </p:spTree>
    <p:extLst>
      <p:ext uri="{BB962C8B-B14F-4D97-AF65-F5344CB8AC3E}">
        <p14:creationId xmlns:p14="http://schemas.microsoft.com/office/powerpoint/2010/main" val="21847409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3144446-4D6F-4560-917F-7CD6F54C805E}" type="datetimeFigureOut">
              <a:rPr lang="en-US"/>
              <a:pPr>
                <a:defRPr/>
              </a:pPr>
              <a:t>3/9/2022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5AAAEC-A1D6-4EC0-B576-0EDB345E7467}" type="slidenum">
              <a:rPr lang="en-US"/>
              <a:pPr>
                <a:defRPr/>
              </a:pPr>
              <a:t>‹#›</a:t>
            </a:fld>
            <a:endParaRPr lang="en-US"/>
          </a:p>
        </p:txBody>
      </p:sp>
    </p:spTree>
    <p:extLst>
      <p:ext uri="{BB962C8B-B14F-4D97-AF65-F5344CB8AC3E}">
        <p14:creationId xmlns:p14="http://schemas.microsoft.com/office/powerpoint/2010/main" val="34947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44CB98-1BC9-4E04-BE09-81C747995268}" type="slidenum">
              <a:rPr lang="en-US" altLang="en-US"/>
              <a:pPr>
                <a:defRPr/>
              </a:pPr>
              <a:t>‹#›</a:t>
            </a:fld>
            <a:endParaRPr lang="en-US" altLang="en-US"/>
          </a:p>
        </p:txBody>
      </p:sp>
    </p:spTree>
    <p:extLst>
      <p:ext uri="{BB962C8B-B14F-4D97-AF65-F5344CB8AC3E}">
        <p14:creationId xmlns:p14="http://schemas.microsoft.com/office/powerpoint/2010/main" val="1940200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8"/>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1950" b="1"/>
            </a:lvl1pPr>
            <a:lvl2pPr marL="371466" indent="0">
              <a:buNone/>
              <a:defRPr sz="1625" b="1"/>
            </a:lvl2pPr>
            <a:lvl3pPr marL="742931" indent="0">
              <a:buNone/>
              <a:defRPr sz="1463" b="1"/>
            </a:lvl3pPr>
            <a:lvl4pPr marL="1114397" indent="0">
              <a:buNone/>
              <a:defRPr sz="1300" b="1"/>
            </a:lvl4pPr>
            <a:lvl5pPr marL="1485863" indent="0">
              <a:buNone/>
              <a:defRPr sz="1300" b="1"/>
            </a:lvl5pPr>
            <a:lvl6pPr marL="1857329" indent="0">
              <a:buNone/>
              <a:defRPr sz="1300" b="1"/>
            </a:lvl6pPr>
            <a:lvl7pPr marL="2228794" indent="0">
              <a:buNone/>
              <a:defRPr sz="1300" b="1"/>
            </a:lvl7pPr>
            <a:lvl8pPr marL="2600260" indent="0">
              <a:buNone/>
              <a:defRPr sz="1300" b="1"/>
            </a:lvl8pPr>
            <a:lvl9pPr marL="2971726" indent="0">
              <a:buNone/>
              <a:defRPr sz="13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66" indent="0">
              <a:buNone/>
              <a:defRPr sz="1625" b="1"/>
            </a:lvl2pPr>
            <a:lvl3pPr marL="742931" indent="0">
              <a:buNone/>
              <a:defRPr sz="1463" b="1"/>
            </a:lvl3pPr>
            <a:lvl4pPr marL="1114397" indent="0">
              <a:buNone/>
              <a:defRPr sz="1300" b="1"/>
            </a:lvl4pPr>
            <a:lvl5pPr marL="1485863" indent="0">
              <a:buNone/>
              <a:defRPr sz="1300" b="1"/>
            </a:lvl5pPr>
            <a:lvl6pPr marL="1857329" indent="0">
              <a:buNone/>
              <a:defRPr sz="1300" b="1"/>
            </a:lvl6pPr>
            <a:lvl7pPr marL="2228794" indent="0">
              <a:buNone/>
              <a:defRPr sz="1300" b="1"/>
            </a:lvl7pPr>
            <a:lvl8pPr marL="2600260" indent="0">
              <a:buNone/>
              <a:defRPr sz="1300" b="1"/>
            </a:lvl8pPr>
            <a:lvl9pPr marL="2971726" indent="0">
              <a:buNone/>
              <a:defRPr sz="13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4DD0584-BA8A-4BB1-AA4D-FBFCBE41265A}" type="datetimeFigureOut">
              <a:rPr lang="en-US"/>
              <a:pPr>
                <a:defRPr/>
              </a:pPr>
              <a:t>3/9/2022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872BB1-7C39-4C61-A473-2E88FF4D0ABA}" type="slidenum">
              <a:rPr lang="en-US"/>
              <a:pPr>
                <a:defRPr/>
              </a:pPr>
              <a:t>‹#›</a:t>
            </a:fld>
            <a:endParaRPr lang="en-US"/>
          </a:p>
        </p:txBody>
      </p:sp>
    </p:spTree>
    <p:extLst>
      <p:ext uri="{BB962C8B-B14F-4D97-AF65-F5344CB8AC3E}">
        <p14:creationId xmlns:p14="http://schemas.microsoft.com/office/powerpoint/2010/main" val="6805089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2B9271F-2F2D-4C16-8E3E-DE81C254E684}" type="datetimeFigureOut">
              <a:rPr lang="en-US"/>
              <a:pPr>
                <a:defRPr/>
              </a:pPr>
              <a:t>3/9/2022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A6B258-3460-41B1-A2DA-57C4BDAAAB5F}" type="slidenum">
              <a:rPr lang="en-US"/>
              <a:pPr>
                <a:defRPr/>
              </a:pPr>
              <a:t>‹#›</a:t>
            </a:fld>
            <a:endParaRPr lang="en-US"/>
          </a:p>
        </p:txBody>
      </p:sp>
    </p:spTree>
    <p:extLst>
      <p:ext uri="{BB962C8B-B14F-4D97-AF65-F5344CB8AC3E}">
        <p14:creationId xmlns:p14="http://schemas.microsoft.com/office/powerpoint/2010/main" val="23895566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74A097-660A-4067-B8B2-4952144BCCE3}" type="datetimeFigureOut">
              <a:rPr lang="en-US"/>
              <a:pPr>
                <a:defRPr/>
              </a:pPr>
              <a:t>3/9/2022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B07F18-A722-4FAD-A82E-E896F621DB31}" type="slidenum">
              <a:rPr lang="en-US"/>
              <a:pPr>
                <a:defRPr/>
              </a:pPr>
              <a:t>‹#›</a:t>
            </a:fld>
            <a:endParaRPr lang="en-US"/>
          </a:p>
        </p:txBody>
      </p:sp>
    </p:spTree>
    <p:extLst>
      <p:ext uri="{BB962C8B-B14F-4D97-AF65-F5344CB8AC3E}">
        <p14:creationId xmlns:p14="http://schemas.microsoft.com/office/powerpoint/2010/main" val="3342690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8"/>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66" indent="0">
              <a:buNone/>
              <a:defRPr sz="1138"/>
            </a:lvl2pPr>
            <a:lvl3pPr marL="742931" indent="0">
              <a:buNone/>
              <a:defRPr sz="975"/>
            </a:lvl3pPr>
            <a:lvl4pPr marL="1114397" indent="0">
              <a:buNone/>
              <a:defRPr sz="813"/>
            </a:lvl4pPr>
            <a:lvl5pPr marL="1485863" indent="0">
              <a:buNone/>
              <a:defRPr sz="813"/>
            </a:lvl5pPr>
            <a:lvl6pPr marL="1857329" indent="0">
              <a:buNone/>
              <a:defRPr sz="813"/>
            </a:lvl6pPr>
            <a:lvl7pPr marL="2228794" indent="0">
              <a:buNone/>
              <a:defRPr sz="813"/>
            </a:lvl7pPr>
            <a:lvl8pPr marL="2600260" indent="0">
              <a:buNone/>
              <a:defRPr sz="813"/>
            </a:lvl8pPr>
            <a:lvl9pPr marL="2971726" indent="0">
              <a:buNone/>
              <a:defRPr sz="81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36E6643-016E-4F5B-8791-19183AC0B1AD}" type="datetimeFigureOut">
              <a:rPr lang="en-US"/>
              <a:pPr>
                <a:defRPr/>
              </a:pPr>
              <a:t>3/9/2022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C46D6C-F2C5-4997-B015-E5D629E15AAD}" type="slidenum">
              <a:rPr lang="en-US"/>
              <a:pPr>
                <a:defRPr/>
              </a:pPr>
              <a:t>‹#›</a:t>
            </a:fld>
            <a:endParaRPr lang="en-US"/>
          </a:p>
        </p:txBody>
      </p:sp>
    </p:spTree>
    <p:extLst>
      <p:ext uri="{BB962C8B-B14F-4D97-AF65-F5344CB8AC3E}">
        <p14:creationId xmlns:p14="http://schemas.microsoft.com/office/powerpoint/2010/main" val="583788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8"/>
            <a:ext cx="5014913" cy="4873625"/>
          </a:xfrm>
        </p:spPr>
        <p:txBody>
          <a:bodyPr rtlCol="0">
            <a:normAutofit/>
          </a:bodyPr>
          <a:lstStyle>
            <a:lvl1pPr marL="0" indent="0">
              <a:buNone/>
              <a:defRPr sz="2600"/>
            </a:lvl1pPr>
            <a:lvl2pPr marL="371466" indent="0">
              <a:buNone/>
              <a:defRPr sz="2275"/>
            </a:lvl2pPr>
            <a:lvl3pPr marL="742931" indent="0">
              <a:buNone/>
              <a:defRPr sz="1950"/>
            </a:lvl3pPr>
            <a:lvl4pPr marL="1114397" indent="0">
              <a:buNone/>
              <a:defRPr sz="1625"/>
            </a:lvl4pPr>
            <a:lvl5pPr marL="1485863" indent="0">
              <a:buNone/>
              <a:defRPr sz="1625"/>
            </a:lvl5pPr>
            <a:lvl6pPr marL="1857329" indent="0">
              <a:buNone/>
              <a:defRPr sz="1625"/>
            </a:lvl6pPr>
            <a:lvl7pPr marL="2228794" indent="0">
              <a:buNone/>
              <a:defRPr sz="1625"/>
            </a:lvl7pPr>
            <a:lvl8pPr marL="2600260" indent="0">
              <a:buNone/>
              <a:defRPr sz="1625"/>
            </a:lvl8pPr>
            <a:lvl9pPr marL="2971726" indent="0">
              <a:buNone/>
              <a:defRPr sz="1625"/>
            </a:lvl9pPr>
          </a:lstStyle>
          <a:p>
            <a:pPr lvl="0"/>
            <a:endParaRPr lang="en-US" noProof="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66" indent="0">
              <a:buNone/>
              <a:defRPr sz="1138"/>
            </a:lvl2pPr>
            <a:lvl3pPr marL="742931" indent="0">
              <a:buNone/>
              <a:defRPr sz="975"/>
            </a:lvl3pPr>
            <a:lvl4pPr marL="1114397" indent="0">
              <a:buNone/>
              <a:defRPr sz="813"/>
            </a:lvl4pPr>
            <a:lvl5pPr marL="1485863" indent="0">
              <a:buNone/>
              <a:defRPr sz="813"/>
            </a:lvl5pPr>
            <a:lvl6pPr marL="1857329" indent="0">
              <a:buNone/>
              <a:defRPr sz="813"/>
            </a:lvl6pPr>
            <a:lvl7pPr marL="2228794" indent="0">
              <a:buNone/>
              <a:defRPr sz="813"/>
            </a:lvl7pPr>
            <a:lvl8pPr marL="2600260" indent="0">
              <a:buNone/>
              <a:defRPr sz="813"/>
            </a:lvl8pPr>
            <a:lvl9pPr marL="2971726" indent="0">
              <a:buNone/>
              <a:defRPr sz="81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0218003-6324-4C5B-865D-DBDE7EB7259D}" type="datetimeFigureOut">
              <a:rPr lang="en-US"/>
              <a:pPr>
                <a:defRPr/>
              </a:pPr>
              <a:t>3/9/2022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96F763-4A1A-49BF-99A7-DFFD001A4D11}" type="slidenum">
              <a:rPr lang="en-US"/>
              <a:pPr>
                <a:defRPr/>
              </a:pPr>
              <a:t>‹#›</a:t>
            </a:fld>
            <a:endParaRPr lang="en-US"/>
          </a:p>
        </p:txBody>
      </p:sp>
    </p:spTree>
    <p:extLst>
      <p:ext uri="{BB962C8B-B14F-4D97-AF65-F5344CB8AC3E}">
        <p14:creationId xmlns:p14="http://schemas.microsoft.com/office/powerpoint/2010/main" val="34879396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A8B0B5-A549-48E1-B245-397055DF2687}" type="datetimeFigureOut">
              <a:rPr lang="en-US"/>
              <a:pPr>
                <a:defRPr/>
              </a:pPr>
              <a:t>3/9/2022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8F1A39-25A0-4BE9-BA44-F064376FF907}" type="slidenum">
              <a:rPr lang="en-US"/>
              <a:pPr>
                <a:defRPr/>
              </a:pPr>
              <a:t>‹#›</a:t>
            </a:fld>
            <a:endParaRPr lang="en-US"/>
          </a:p>
        </p:txBody>
      </p:sp>
    </p:spTree>
    <p:extLst>
      <p:ext uri="{BB962C8B-B14F-4D97-AF65-F5344CB8AC3E}">
        <p14:creationId xmlns:p14="http://schemas.microsoft.com/office/powerpoint/2010/main" val="14497761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FD099F-CFD8-47EA-A199-D4E27395BDB2}" type="datetimeFigureOut">
              <a:rPr lang="en-US"/>
              <a:pPr>
                <a:defRPr/>
              </a:pPr>
              <a:t>3/9/2022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01E0A1-DBCE-4916-92B2-FBECFA147438}" type="slidenum">
              <a:rPr lang="en-US"/>
              <a:pPr>
                <a:defRPr/>
              </a:pPr>
              <a:t>‹#›</a:t>
            </a:fld>
            <a:endParaRPr lang="en-US"/>
          </a:p>
        </p:txBody>
      </p:sp>
    </p:spTree>
    <p:extLst>
      <p:ext uri="{BB962C8B-B14F-4D97-AF65-F5344CB8AC3E}">
        <p14:creationId xmlns:p14="http://schemas.microsoft.com/office/powerpoint/2010/main" val="3011344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AD2482-B19C-4DC5-BEB0-4861BD9568C5}" type="slidenum">
              <a:rPr lang="en-US" altLang="en-US"/>
              <a:pPr>
                <a:defRPr/>
              </a:pPr>
              <a:t>‹#›</a:t>
            </a:fld>
            <a:endParaRPr lang="en-US" altLang="en-US"/>
          </a:p>
        </p:txBody>
      </p:sp>
    </p:spTree>
    <p:extLst>
      <p:ext uri="{BB962C8B-B14F-4D97-AF65-F5344CB8AC3E}">
        <p14:creationId xmlns:p14="http://schemas.microsoft.com/office/powerpoint/2010/main" val="404056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01BE10-2911-48A0-A025-FFCDF6ADE750}" type="slidenum">
              <a:rPr lang="en-US" altLang="en-US"/>
              <a:pPr>
                <a:defRPr/>
              </a:pPr>
              <a:t>‹#›</a:t>
            </a:fld>
            <a:endParaRPr lang="en-US" altLang="en-US"/>
          </a:p>
        </p:txBody>
      </p:sp>
    </p:spTree>
    <p:extLst>
      <p:ext uri="{BB962C8B-B14F-4D97-AF65-F5344CB8AC3E}">
        <p14:creationId xmlns:p14="http://schemas.microsoft.com/office/powerpoint/2010/main" val="746882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CA069-F9D3-4AA5-B906-46449F5DA087}" type="slidenum">
              <a:rPr lang="en-US" altLang="en-US"/>
              <a:pPr>
                <a:defRPr/>
              </a:pPr>
              <a:t>‹#›</a:t>
            </a:fld>
            <a:endParaRPr lang="en-US" altLang="en-US"/>
          </a:p>
        </p:txBody>
      </p:sp>
    </p:spTree>
    <p:extLst>
      <p:ext uri="{BB962C8B-B14F-4D97-AF65-F5344CB8AC3E}">
        <p14:creationId xmlns:p14="http://schemas.microsoft.com/office/powerpoint/2010/main" val="127074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686C2B-8C2F-4DBA-A4C6-191CA6EE2324}" type="slidenum">
              <a:rPr lang="en-US" altLang="en-US"/>
              <a:pPr>
                <a:defRPr/>
              </a:pPr>
              <a:t>‹#›</a:t>
            </a:fld>
            <a:endParaRPr lang="en-US" altLang="en-US"/>
          </a:p>
        </p:txBody>
      </p:sp>
    </p:spTree>
    <p:extLst>
      <p:ext uri="{BB962C8B-B14F-4D97-AF65-F5344CB8AC3E}">
        <p14:creationId xmlns:p14="http://schemas.microsoft.com/office/powerpoint/2010/main" val="28101844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0762C0-8D2F-40E4-8883-5978BC221820}" type="slidenum">
              <a:rPr lang="en-US" altLang="en-US"/>
              <a:pPr>
                <a:defRPr/>
              </a:pPr>
              <a:t>‹#›</a:t>
            </a:fld>
            <a:endParaRPr lang="en-US" altLang="en-US"/>
          </a:p>
        </p:txBody>
      </p:sp>
    </p:spTree>
    <p:extLst>
      <p:ext uri="{BB962C8B-B14F-4D97-AF65-F5344CB8AC3E}">
        <p14:creationId xmlns:p14="http://schemas.microsoft.com/office/powerpoint/2010/main" val="2634713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78CD2C-8184-46CF-993B-65B53DE04FF2}" type="slidenum">
              <a:rPr lang="en-US" altLang="en-US"/>
              <a:pPr>
                <a:defRPr/>
              </a:pPr>
              <a:t>‹#›</a:t>
            </a:fld>
            <a:endParaRPr lang="en-US" altLang="en-US"/>
          </a:p>
        </p:txBody>
      </p:sp>
    </p:spTree>
    <p:extLst>
      <p:ext uri="{BB962C8B-B14F-4D97-AF65-F5344CB8AC3E}">
        <p14:creationId xmlns:p14="http://schemas.microsoft.com/office/powerpoint/2010/main" val="30431743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8756DE-7ABF-41BE-9E84-A9EE04538EAA}" type="slidenum">
              <a:rPr lang="en-US" altLang="en-US"/>
              <a:pPr>
                <a:defRPr/>
              </a:pPr>
              <a:t>‹#›</a:t>
            </a:fld>
            <a:endParaRPr lang="en-US" altLang="en-US"/>
          </a:p>
        </p:txBody>
      </p:sp>
    </p:spTree>
    <p:extLst>
      <p:ext uri="{BB962C8B-B14F-4D97-AF65-F5344CB8AC3E}">
        <p14:creationId xmlns:p14="http://schemas.microsoft.com/office/powerpoint/2010/main" val="869812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8A7406-6CE0-4139-8CA1-B5F969D066A1}" type="slidenum">
              <a:rPr lang="en-US" altLang="en-US"/>
              <a:pPr>
                <a:defRPr/>
              </a:pPr>
              <a:t>‹#›</a:t>
            </a:fld>
            <a:endParaRPr lang="en-US" altLang="en-US"/>
          </a:p>
        </p:txBody>
      </p:sp>
    </p:spTree>
    <p:extLst>
      <p:ext uri="{BB962C8B-B14F-4D97-AF65-F5344CB8AC3E}">
        <p14:creationId xmlns:p14="http://schemas.microsoft.com/office/powerpoint/2010/main" val="4588763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10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4C0731-EB92-4058-98B4-FF795E4C5CF9}" type="slidenum">
              <a:rPr lang="en-US" altLang="en-US"/>
              <a:pPr>
                <a:defRPr/>
              </a:pPr>
              <a:t>‹#›</a:t>
            </a:fld>
            <a:endParaRPr lang="en-US" altLang="en-US"/>
          </a:p>
        </p:txBody>
      </p:sp>
    </p:spTree>
    <p:extLst>
      <p:ext uri="{BB962C8B-B14F-4D97-AF65-F5344CB8AC3E}">
        <p14:creationId xmlns:p14="http://schemas.microsoft.com/office/powerpoint/2010/main" val="5933937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95843-5EFA-471A-8128-F9C7980634B4}" type="slidenum">
              <a:rPr lang="en-US" altLang="en-US"/>
              <a:pPr>
                <a:defRPr/>
              </a:pPr>
              <a:t>‹#›</a:t>
            </a:fld>
            <a:endParaRPr lang="en-US" altLang="en-US"/>
          </a:p>
        </p:txBody>
      </p:sp>
    </p:spTree>
    <p:extLst>
      <p:ext uri="{BB962C8B-B14F-4D97-AF65-F5344CB8AC3E}">
        <p14:creationId xmlns:p14="http://schemas.microsoft.com/office/powerpoint/2010/main" val="38178487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732C4A-4F02-4F5B-A0FD-868E489B5EDB}" type="slidenum">
              <a:rPr lang="en-US" altLang="en-US"/>
              <a:pPr>
                <a:defRPr/>
              </a:pPr>
              <a:t>‹#›</a:t>
            </a:fld>
            <a:endParaRPr lang="en-US" altLang="en-US"/>
          </a:p>
        </p:txBody>
      </p:sp>
    </p:spTree>
    <p:extLst>
      <p:ext uri="{BB962C8B-B14F-4D97-AF65-F5344CB8AC3E}">
        <p14:creationId xmlns:p14="http://schemas.microsoft.com/office/powerpoint/2010/main" val="5325627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4440DD-1836-49E5-8677-534DFE2DD7C7}" type="slidenum">
              <a:rPr lang="en-US" altLang="en-US"/>
              <a:pPr>
                <a:defRPr/>
              </a:pPr>
              <a:t>‹#›</a:t>
            </a:fld>
            <a:endParaRPr lang="en-US" altLang="en-US"/>
          </a:p>
        </p:txBody>
      </p:sp>
    </p:spTree>
    <p:extLst>
      <p:ext uri="{BB962C8B-B14F-4D97-AF65-F5344CB8AC3E}">
        <p14:creationId xmlns:p14="http://schemas.microsoft.com/office/powerpoint/2010/main" val="29161721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DA064-127B-4C65-91E7-28DAE3EA2E80}" type="slidenum">
              <a:rPr lang="en-US" altLang="en-US"/>
              <a:pPr>
                <a:defRPr/>
              </a:pPr>
              <a:t>‹#›</a:t>
            </a:fld>
            <a:endParaRPr lang="en-US" altLang="en-US"/>
          </a:p>
        </p:txBody>
      </p:sp>
    </p:spTree>
    <p:extLst>
      <p:ext uri="{BB962C8B-B14F-4D97-AF65-F5344CB8AC3E}">
        <p14:creationId xmlns:p14="http://schemas.microsoft.com/office/powerpoint/2010/main" val="3862829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BB504D-B02E-4168-86C6-B2F65D939757}" type="slidenum">
              <a:rPr lang="en-US" altLang="en-US"/>
              <a:pPr>
                <a:defRPr/>
              </a:pPr>
              <a:t>‹#›</a:t>
            </a:fld>
            <a:endParaRPr lang="en-US" altLang="en-US"/>
          </a:p>
        </p:txBody>
      </p:sp>
    </p:spTree>
    <p:extLst>
      <p:ext uri="{BB962C8B-B14F-4D97-AF65-F5344CB8AC3E}">
        <p14:creationId xmlns:p14="http://schemas.microsoft.com/office/powerpoint/2010/main" val="307320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1846" b="1"/>
            </a:lvl1pPr>
          </a:lstStyle>
          <a:p>
            <a:r>
              <a:rPr lang="en-US"/>
              <a:t>Click to edit Master title style</a:t>
            </a:r>
          </a:p>
        </p:txBody>
      </p:sp>
      <p:sp>
        <p:nvSpPr>
          <p:cNvPr id="3" name="Content Placeholder 2"/>
          <p:cNvSpPr>
            <a:spLocks noGrp="1"/>
          </p:cNvSpPr>
          <p:nvPr>
            <p:ph idx="1"/>
          </p:nvPr>
        </p:nvSpPr>
        <p:spPr>
          <a:xfrm>
            <a:off x="3872972" y="273102"/>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05286E-CE1A-40A9-B1F6-35585C622878}" type="slidenum">
              <a:rPr lang="en-US" altLang="en-US"/>
              <a:pPr>
                <a:defRPr/>
              </a:pPr>
              <a:t>‹#›</a:t>
            </a:fld>
            <a:endParaRPr lang="en-US" altLang="en-US"/>
          </a:p>
        </p:txBody>
      </p:sp>
    </p:spTree>
    <p:extLst>
      <p:ext uri="{BB962C8B-B14F-4D97-AF65-F5344CB8AC3E}">
        <p14:creationId xmlns:p14="http://schemas.microsoft.com/office/powerpoint/2010/main" val="2272369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A9B70D-24E1-485E-A834-3105A57241D9}" type="slidenum">
              <a:rPr lang="en-US" altLang="en-US"/>
              <a:pPr>
                <a:defRPr/>
              </a:pPr>
              <a:t>‹#›</a:t>
            </a:fld>
            <a:endParaRPr lang="en-US" altLang="en-US"/>
          </a:p>
        </p:txBody>
      </p:sp>
    </p:spTree>
    <p:extLst>
      <p:ext uri="{BB962C8B-B14F-4D97-AF65-F5344CB8AC3E}">
        <p14:creationId xmlns:p14="http://schemas.microsoft.com/office/powerpoint/2010/main" val="422849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2A0767-99E4-448C-9838-F9B04BF65725}" type="slidenum">
              <a:rPr lang="en-US" altLang="en-US"/>
              <a:pPr>
                <a:defRPr/>
              </a:pPr>
              <a:t>‹#›</a:t>
            </a:fld>
            <a:endParaRPr lang="en-US" altLang="en-US"/>
          </a:p>
        </p:txBody>
      </p:sp>
    </p:spTree>
    <p:extLst>
      <p:ext uri="{BB962C8B-B14F-4D97-AF65-F5344CB8AC3E}">
        <p14:creationId xmlns:p14="http://schemas.microsoft.com/office/powerpoint/2010/main" val="22346749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D7EC33-DABD-44B0-BC4A-BF23BAD22D65}" type="slidenum">
              <a:rPr lang="en-US" altLang="en-US"/>
              <a:pPr>
                <a:defRPr/>
              </a:pPr>
              <a:t>‹#›</a:t>
            </a:fld>
            <a:endParaRPr lang="en-US" altLang="en-US"/>
          </a:p>
        </p:txBody>
      </p:sp>
    </p:spTree>
    <p:extLst>
      <p:ext uri="{BB962C8B-B14F-4D97-AF65-F5344CB8AC3E}">
        <p14:creationId xmlns:p14="http://schemas.microsoft.com/office/powerpoint/2010/main" val="25707629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90BD6D-C826-4D58-9A09-360DE6AE5C7A}" type="slidenum">
              <a:rPr lang="en-US" altLang="en-US"/>
              <a:pPr>
                <a:defRPr/>
              </a:pPr>
              <a:t>‹#›</a:t>
            </a:fld>
            <a:endParaRPr lang="en-US" altLang="en-US"/>
          </a:p>
        </p:txBody>
      </p:sp>
    </p:spTree>
    <p:extLst>
      <p:ext uri="{BB962C8B-B14F-4D97-AF65-F5344CB8AC3E}">
        <p14:creationId xmlns:p14="http://schemas.microsoft.com/office/powerpoint/2010/main" val="656520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7B156A2-B896-4431-A3C4-B9BB17CA1B58}" type="slidenum">
              <a:rPr lang="en-US" altLang="en-US"/>
              <a:pPr>
                <a:defRPr/>
              </a:pPr>
              <a:t>‹#›</a:t>
            </a:fld>
            <a:endParaRPr lang="en-US" altLang="en-US"/>
          </a:p>
        </p:txBody>
      </p:sp>
    </p:spTree>
    <p:extLst>
      <p:ext uri="{BB962C8B-B14F-4D97-AF65-F5344CB8AC3E}">
        <p14:creationId xmlns:p14="http://schemas.microsoft.com/office/powerpoint/2010/main" val="714451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10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21168B-4361-4B1F-88F0-996177334FE1}" type="slidenum">
              <a:rPr lang="en-US" altLang="en-US"/>
              <a:pPr>
                <a:defRPr/>
              </a:pPr>
              <a:t>‹#›</a:t>
            </a:fld>
            <a:endParaRPr lang="en-US" altLang="en-US"/>
          </a:p>
        </p:txBody>
      </p:sp>
    </p:spTree>
    <p:extLst>
      <p:ext uri="{BB962C8B-B14F-4D97-AF65-F5344CB8AC3E}">
        <p14:creationId xmlns:p14="http://schemas.microsoft.com/office/powerpoint/2010/main" val="2331990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FA8FDF-20B3-4454-B6A3-510023B1F7BD}" type="slidenum">
              <a:rPr lang="en-US" altLang="en-US"/>
              <a:pPr>
                <a:defRPr/>
              </a:pPr>
              <a:t>‹#›</a:t>
            </a:fld>
            <a:endParaRPr lang="en-US" altLang="en-US"/>
          </a:p>
        </p:txBody>
      </p:sp>
    </p:spTree>
    <p:extLst>
      <p:ext uri="{BB962C8B-B14F-4D97-AF65-F5344CB8AC3E}">
        <p14:creationId xmlns:p14="http://schemas.microsoft.com/office/powerpoint/2010/main" val="2200744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12B1C8-F58D-4D31-A28A-EE4663EACD46}" type="slidenum">
              <a:rPr lang="en-US" altLang="en-US"/>
              <a:pPr>
                <a:defRPr/>
              </a:pPr>
              <a:t>‹#›</a:t>
            </a:fld>
            <a:endParaRPr lang="en-US" altLang="en-US"/>
          </a:p>
        </p:txBody>
      </p:sp>
    </p:spTree>
    <p:extLst>
      <p:ext uri="{BB962C8B-B14F-4D97-AF65-F5344CB8AC3E}">
        <p14:creationId xmlns:p14="http://schemas.microsoft.com/office/powerpoint/2010/main" val="19304536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9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8F7087-B22A-4D33-AE56-C7C359F26E95}" type="slidenum">
              <a:rPr lang="en-US" altLang="en-US"/>
              <a:pPr>
                <a:defRPr/>
              </a:pPr>
              <a:t>‹#›</a:t>
            </a:fld>
            <a:endParaRPr lang="en-US" altLang="en-US"/>
          </a:p>
        </p:txBody>
      </p:sp>
    </p:spTree>
    <p:extLst>
      <p:ext uri="{BB962C8B-B14F-4D97-AF65-F5344CB8AC3E}">
        <p14:creationId xmlns:p14="http://schemas.microsoft.com/office/powerpoint/2010/main" val="21631566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C42E7D-E63D-4DA6-B57A-34EF04A57FAE}" type="slidenum">
              <a:rPr lang="en-US"/>
              <a:pPr>
                <a:defRPr/>
              </a:pPr>
              <a:t>‹#›</a:t>
            </a:fld>
            <a:endParaRPr lang="en-US"/>
          </a:p>
        </p:txBody>
      </p:sp>
    </p:spTree>
    <p:extLst>
      <p:ext uri="{BB962C8B-B14F-4D97-AF65-F5344CB8AC3E}">
        <p14:creationId xmlns:p14="http://schemas.microsoft.com/office/powerpoint/2010/main" val="164352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846"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162347-6A4A-45DD-9B2F-91AF01C96C66}" type="slidenum">
              <a:rPr lang="en-US" altLang="en-US"/>
              <a:pPr>
                <a:defRPr/>
              </a:pPr>
              <a:t>‹#›</a:t>
            </a:fld>
            <a:endParaRPr lang="en-US" altLang="en-US"/>
          </a:p>
        </p:txBody>
      </p:sp>
    </p:spTree>
    <p:extLst>
      <p:ext uri="{BB962C8B-B14F-4D97-AF65-F5344CB8AC3E}">
        <p14:creationId xmlns:p14="http://schemas.microsoft.com/office/powerpoint/2010/main" val="21198366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ADFDF9-F199-4D86-AF0D-2ED6B7B7A2A8}" type="slidenum">
              <a:rPr lang="en-US"/>
              <a:pPr>
                <a:defRPr/>
              </a:pPr>
              <a:t>‹#›</a:t>
            </a:fld>
            <a:endParaRPr lang="en-US"/>
          </a:p>
        </p:txBody>
      </p:sp>
    </p:spTree>
    <p:extLst>
      <p:ext uri="{BB962C8B-B14F-4D97-AF65-F5344CB8AC3E}">
        <p14:creationId xmlns:p14="http://schemas.microsoft.com/office/powerpoint/2010/main" val="2654368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59A9A6-D2ED-44FC-974C-B78984ACFA56}" type="slidenum">
              <a:rPr lang="en-US"/>
              <a:pPr>
                <a:defRPr/>
              </a:pPr>
              <a:t>‹#›</a:t>
            </a:fld>
            <a:endParaRPr lang="en-US"/>
          </a:p>
        </p:txBody>
      </p:sp>
    </p:spTree>
    <p:extLst>
      <p:ext uri="{BB962C8B-B14F-4D97-AF65-F5344CB8AC3E}">
        <p14:creationId xmlns:p14="http://schemas.microsoft.com/office/powerpoint/2010/main" val="15164299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4F0711-A3B8-46D5-9B96-A11DB94CE318}" type="slidenum">
              <a:rPr lang="en-US"/>
              <a:pPr>
                <a:defRPr/>
              </a:pPr>
              <a:t>‹#›</a:t>
            </a:fld>
            <a:endParaRPr lang="en-US"/>
          </a:p>
        </p:txBody>
      </p:sp>
    </p:spTree>
    <p:extLst>
      <p:ext uri="{BB962C8B-B14F-4D97-AF65-F5344CB8AC3E}">
        <p14:creationId xmlns:p14="http://schemas.microsoft.com/office/powerpoint/2010/main" val="12943749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63DAD4-6168-4B7F-8504-87909C0071BE}" type="slidenum">
              <a:rPr lang="en-US"/>
              <a:pPr>
                <a:defRPr/>
              </a:pPr>
              <a:t>‹#›</a:t>
            </a:fld>
            <a:endParaRPr lang="en-US"/>
          </a:p>
        </p:txBody>
      </p:sp>
    </p:spTree>
    <p:extLst>
      <p:ext uri="{BB962C8B-B14F-4D97-AF65-F5344CB8AC3E}">
        <p14:creationId xmlns:p14="http://schemas.microsoft.com/office/powerpoint/2010/main" val="24213133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D40C1E-D9B6-4BD3-8EC2-B6FA291812B8}" type="slidenum">
              <a:rPr lang="en-US"/>
              <a:pPr>
                <a:defRPr/>
              </a:pPr>
              <a:t>‹#›</a:t>
            </a:fld>
            <a:endParaRPr lang="en-US"/>
          </a:p>
        </p:txBody>
      </p:sp>
    </p:spTree>
    <p:extLst>
      <p:ext uri="{BB962C8B-B14F-4D97-AF65-F5344CB8AC3E}">
        <p14:creationId xmlns:p14="http://schemas.microsoft.com/office/powerpoint/2010/main" val="3882140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67C23C-3D29-4AAA-BF4A-8DADB60EC714}" type="slidenum">
              <a:rPr lang="en-US"/>
              <a:pPr>
                <a:defRPr/>
              </a:pPr>
              <a:t>‹#›</a:t>
            </a:fld>
            <a:endParaRPr lang="en-US"/>
          </a:p>
        </p:txBody>
      </p:sp>
    </p:spTree>
    <p:extLst>
      <p:ext uri="{BB962C8B-B14F-4D97-AF65-F5344CB8AC3E}">
        <p14:creationId xmlns:p14="http://schemas.microsoft.com/office/powerpoint/2010/main" val="22954002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A23CE9-11E5-4950-BCE5-E6564708CA37}" type="slidenum">
              <a:rPr lang="en-US"/>
              <a:pPr>
                <a:defRPr/>
              </a:pPr>
              <a:t>‹#›</a:t>
            </a:fld>
            <a:endParaRPr lang="en-US"/>
          </a:p>
        </p:txBody>
      </p:sp>
    </p:spTree>
    <p:extLst>
      <p:ext uri="{BB962C8B-B14F-4D97-AF65-F5344CB8AC3E}">
        <p14:creationId xmlns:p14="http://schemas.microsoft.com/office/powerpoint/2010/main" val="35902368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1D7072-A2A9-4395-AE4A-25F54D8DF633}" type="slidenum">
              <a:rPr lang="en-US"/>
              <a:pPr>
                <a:defRPr/>
              </a:pPr>
              <a:t>‹#›</a:t>
            </a:fld>
            <a:endParaRPr lang="en-US"/>
          </a:p>
        </p:txBody>
      </p:sp>
    </p:spTree>
    <p:extLst>
      <p:ext uri="{BB962C8B-B14F-4D97-AF65-F5344CB8AC3E}">
        <p14:creationId xmlns:p14="http://schemas.microsoft.com/office/powerpoint/2010/main" val="25341635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9EB410-4F72-4DD8-91E8-63B24E5558DE}" type="slidenum">
              <a:rPr lang="en-US"/>
              <a:pPr>
                <a:defRPr/>
              </a:pPr>
              <a:t>‹#›</a:t>
            </a:fld>
            <a:endParaRPr lang="en-US"/>
          </a:p>
        </p:txBody>
      </p:sp>
    </p:spTree>
    <p:extLst>
      <p:ext uri="{BB962C8B-B14F-4D97-AF65-F5344CB8AC3E}">
        <p14:creationId xmlns:p14="http://schemas.microsoft.com/office/powerpoint/2010/main" val="24429703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F28CAF-D14C-498F-BE8F-E3030E88F455}" type="slidenum">
              <a:rPr lang="en-US"/>
              <a:pPr>
                <a:defRPr/>
              </a:pPr>
              <a:t>‹#›</a:t>
            </a:fld>
            <a:endParaRPr lang="en-US"/>
          </a:p>
        </p:txBody>
      </p:sp>
    </p:spTree>
    <p:extLst>
      <p:ext uri="{BB962C8B-B14F-4D97-AF65-F5344CB8AC3E}">
        <p14:creationId xmlns:p14="http://schemas.microsoft.com/office/powerpoint/2010/main" val="50142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358"/>
            <a:ext cx="2311400" cy="365125"/>
          </a:xfrm>
          <a:prstGeom prst="rect">
            <a:avLst/>
          </a:prstGeom>
        </p:spPr>
        <p:txBody>
          <a:bodyPr vert="horz" lIns="91440" tIns="45720" rIns="91440" bIns="45720" rtlCol="0" anchor="ctr"/>
          <a:lstStyle>
            <a:lvl1pPr algn="l" eaLnBrk="1" hangingPunct="1">
              <a:defRPr sz="1108">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58"/>
            <a:ext cx="3136900" cy="365125"/>
          </a:xfrm>
          <a:prstGeom prst="rect">
            <a:avLst/>
          </a:prstGeom>
        </p:spPr>
        <p:txBody>
          <a:bodyPr vert="horz" lIns="91440" tIns="45720" rIns="91440" bIns="45720" rtlCol="0" anchor="ctr"/>
          <a:lstStyle>
            <a:lvl1pPr algn="ctr" eaLnBrk="1" hangingPunct="1">
              <a:defRPr sz="1108">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58"/>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8" smtClean="0">
                <a:solidFill>
                  <a:srgbClr val="898989"/>
                </a:solidFill>
              </a:defRPr>
            </a:lvl1pPr>
          </a:lstStyle>
          <a:p>
            <a:pPr>
              <a:defRPr/>
            </a:pPr>
            <a:fld id="{4F68AB94-A3F0-401D-BC45-4B515FC3CF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702" r:id="rId1"/>
    <p:sldLayoutId id="2147488703" r:id="rId2"/>
    <p:sldLayoutId id="2147488704" r:id="rId3"/>
    <p:sldLayoutId id="2147488705" r:id="rId4"/>
    <p:sldLayoutId id="2147488706" r:id="rId5"/>
    <p:sldLayoutId id="2147488707" r:id="rId6"/>
    <p:sldLayoutId id="2147488708" r:id="rId7"/>
    <p:sldLayoutId id="2147488709" r:id="rId8"/>
    <p:sldLayoutId id="2147488710" r:id="rId9"/>
    <p:sldLayoutId id="2147488711" r:id="rId10"/>
    <p:sldLayoutId id="2147488712" r:id="rId11"/>
  </p:sldLayoutIdLst>
  <p:hf hdr="0" ftr="0" dt="0"/>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F384A0B-9830-4771-AE27-6DEA06346C35}"/>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C62172E-E518-43E7-A6B2-D2A9414EEA1A}"/>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D1E282-DD2C-44E9-9F08-74319A8D101D}"/>
              </a:ext>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New Roman" pitchFamily="18" charset="0"/>
                <a:cs typeface="+mn-cs"/>
              </a:defRPr>
            </a:lvl1pPr>
          </a:lstStyle>
          <a:p>
            <a:pPr>
              <a:defRPr/>
            </a:pPr>
            <a:endParaRPr lang="en-US"/>
          </a:p>
        </p:txBody>
      </p:sp>
      <p:sp>
        <p:nvSpPr>
          <p:cNvPr id="5" name="Footer Placeholder 4">
            <a:extLst>
              <a:ext uri="{FF2B5EF4-FFF2-40B4-BE49-F238E27FC236}">
                <a16:creationId xmlns:a16="http://schemas.microsoft.com/office/drawing/2014/main" id="{DD371D3E-3A19-4C12-B44B-7FA9F8BBFBEA}"/>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pitchFamily="18"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09AD8A42-B729-4B26-86AF-AA2CC2F5A945}"/>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B2F4E51-4C23-49C3-BED7-42275BA01F23}" type="slidenum">
              <a:rPr lang="en-US" altLang="en-US"/>
              <a:pPr/>
              <a:t>‹#›</a:t>
            </a:fld>
            <a:endParaRPr lang="en-US" altLang="en-US"/>
          </a:p>
        </p:txBody>
      </p:sp>
    </p:spTree>
    <p:extLst>
      <p:ext uri="{BB962C8B-B14F-4D97-AF65-F5344CB8AC3E}">
        <p14:creationId xmlns:p14="http://schemas.microsoft.com/office/powerpoint/2010/main" val="3256574292"/>
      </p:ext>
    </p:extLst>
  </p:cSld>
  <p:clrMap bg1="lt1" tx1="dk1" bg2="lt2" tx2="dk2" accent1="accent1" accent2="accent2" accent3="accent3" accent4="accent4" accent5="accent5" accent6="accent6" hlink="hlink" folHlink="folHlink"/>
  <p:sldLayoutIdLst>
    <p:sldLayoutId id="2147488858" r:id="rId1"/>
    <p:sldLayoutId id="2147488859" r:id="rId2"/>
    <p:sldLayoutId id="2147488860" r:id="rId3"/>
    <p:sldLayoutId id="2147488861" r:id="rId4"/>
    <p:sldLayoutId id="2147488862" r:id="rId5"/>
    <p:sldLayoutId id="2147488863" r:id="rId6"/>
    <p:sldLayoutId id="2147488864" r:id="rId7"/>
    <p:sldLayoutId id="2147488865" r:id="rId8"/>
    <p:sldLayoutId id="2147488866" r:id="rId9"/>
    <p:sldLayoutId id="2147488867" r:id="rId10"/>
    <p:sldLayoutId id="214748886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F384A0B-9830-4771-AE27-6DEA06346C35}"/>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C62172E-E518-43E7-A6B2-D2A9414EEA1A}"/>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D1E282-DD2C-44E9-9F08-74319A8D101D}"/>
              </a:ext>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New Roman" pitchFamily="18" charset="0"/>
                <a:cs typeface="+mn-cs"/>
              </a:defRPr>
            </a:lvl1pPr>
          </a:lstStyle>
          <a:p>
            <a:pPr>
              <a:defRPr/>
            </a:pPr>
            <a:endParaRPr lang="en-US"/>
          </a:p>
        </p:txBody>
      </p:sp>
      <p:sp>
        <p:nvSpPr>
          <p:cNvPr id="5" name="Footer Placeholder 4">
            <a:extLst>
              <a:ext uri="{FF2B5EF4-FFF2-40B4-BE49-F238E27FC236}">
                <a16:creationId xmlns:a16="http://schemas.microsoft.com/office/drawing/2014/main" id="{DD371D3E-3A19-4C12-B44B-7FA9F8BBFBEA}"/>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pitchFamily="18"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09AD8A42-B729-4B26-86AF-AA2CC2F5A945}"/>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B2F4E51-4C23-49C3-BED7-42275BA01F23}" type="slidenum">
              <a:rPr lang="en-US" altLang="en-US"/>
              <a:pPr/>
              <a:t>‹#›</a:t>
            </a:fld>
            <a:endParaRPr lang="en-US" altLang="en-US"/>
          </a:p>
        </p:txBody>
      </p:sp>
    </p:spTree>
    <p:extLst>
      <p:ext uri="{BB962C8B-B14F-4D97-AF65-F5344CB8AC3E}">
        <p14:creationId xmlns:p14="http://schemas.microsoft.com/office/powerpoint/2010/main" val="558371127"/>
      </p:ext>
    </p:extLst>
  </p:cSld>
  <p:clrMap bg1="lt1" tx1="dk1" bg2="lt2" tx2="dk2" accent1="accent1" accent2="accent2" accent3="accent3" accent4="accent4" accent5="accent5" accent6="accent6" hlink="hlink" folHlink="folHlink"/>
  <p:sldLayoutIdLst>
    <p:sldLayoutId id="2147488870" r:id="rId1"/>
    <p:sldLayoutId id="2147488871" r:id="rId2"/>
    <p:sldLayoutId id="2147488872" r:id="rId3"/>
    <p:sldLayoutId id="2147488873" r:id="rId4"/>
    <p:sldLayoutId id="2147488874" r:id="rId5"/>
    <p:sldLayoutId id="2147488875" r:id="rId6"/>
    <p:sldLayoutId id="2147488876" r:id="rId7"/>
    <p:sldLayoutId id="2147488877" r:id="rId8"/>
    <p:sldLayoutId id="2147488878" r:id="rId9"/>
    <p:sldLayoutId id="2147488879" r:id="rId10"/>
    <p:sldLayoutId id="214748888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2"/>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New Roman" pitchFamily="18" charset="0"/>
                <a:cs typeface="+mn-cs"/>
              </a:defRPr>
            </a:lvl1pPr>
          </a:lstStyle>
          <a:p>
            <a:pPr>
              <a:defRPr/>
            </a:pPr>
            <a:endParaRPr lang="en-US"/>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8CCE5C-9426-4386-B2F8-FA5318959020}" type="slidenum">
              <a:rPr lang="en-US" altLang="en-US"/>
              <a:pPr>
                <a:defRPr/>
              </a:pPr>
              <a:t>‹#›</a:t>
            </a:fld>
            <a:endParaRPr lang="en-US" altLang="en-US"/>
          </a:p>
        </p:txBody>
      </p:sp>
    </p:spTree>
    <p:extLst>
      <p:ext uri="{BB962C8B-B14F-4D97-AF65-F5344CB8AC3E}">
        <p14:creationId xmlns:p14="http://schemas.microsoft.com/office/powerpoint/2010/main" val="1463553681"/>
      </p:ext>
    </p:extLst>
  </p:cSld>
  <p:clrMap bg1="lt1" tx1="dk1" bg2="lt2" tx2="dk2" accent1="accent1" accent2="accent2" accent3="accent3" accent4="accent4" accent5="accent5" accent6="accent6" hlink="hlink" folHlink="folHlink"/>
  <p:sldLayoutIdLst>
    <p:sldLayoutId id="2147488882" r:id="rId1"/>
    <p:sldLayoutId id="2147488883" r:id="rId2"/>
    <p:sldLayoutId id="2147488884" r:id="rId3"/>
    <p:sldLayoutId id="2147488885" r:id="rId4"/>
    <p:sldLayoutId id="2147488886" r:id="rId5"/>
    <p:sldLayoutId id="2147488887" r:id="rId6"/>
    <p:sldLayoutId id="2147488888" r:id="rId7"/>
    <p:sldLayoutId id="2147488889" r:id="rId8"/>
    <p:sldLayoutId id="2147488890" r:id="rId9"/>
    <p:sldLayoutId id="2147488891" r:id="rId10"/>
    <p:sldLayoutId id="214748889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388"/>
            <a:ext cx="2311400" cy="365125"/>
          </a:xfrm>
          <a:prstGeom prst="rect">
            <a:avLst/>
          </a:prstGeom>
        </p:spPr>
        <p:txBody>
          <a:bodyPr vert="horz" lIns="91440" tIns="45720" rIns="91440" bIns="45720" rtlCol="0" anchor="ctr"/>
          <a:lstStyle>
            <a:lvl1pPr algn="l" eaLnBrk="1" hangingPunct="1">
              <a:defRPr sz="1108">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88"/>
            <a:ext cx="3136900" cy="365125"/>
          </a:xfrm>
          <a:prstGeom prst="rect">
            <a:avLst/>
          </a:prstGeom>
        </p:spPr>
        <p:txBody>
          <a:bodyPr vert="horz" lIns="91440" tIns="45720" rIns="91440" bIns="45720" rtlCol="0" anchor="ctr"/>
          <a:lstStyle>
            <a:lvl1pPr algn="ctr" eaLnBrk="1" hangingPunct="1">
              <a:defRPr sz="1108">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88"/>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8" smtClean="0">
                <a:solidFill>
                  <a:srgbClr val="898989"/>
                </a:solidFill>
              </a:defRPr>
            </a:lvl1pPr>
          </a:lstStyle>
          <a:p>
            <a:pPr>
              <a:defRPr/>
            </a:pPr>
            <a:fld id="{4F68AB94-A3F0-401D-BC45-4B515FC3CF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714" r:id="rId1"/>
    <p:sldLayoutId id="2147488715" r:id="rId2"/>
    <p:sldLayoutId id="2147488716" r:id="rId3"/>
    <p:sldLayoutId id="2147488717" r:id="rId4"/>
    <p:sldLayoutId id="2147488718" r:id="rId5"/>
    <p:sldLayoutId id="2147488719" r:id="rId6"/>
    <p:sldLayoutId id="2147488720" r:id="rId7"/>
    <p:sldLayoutId id="2147488721" r:id="rId8"/>
    <p:sldLayoutId id="2147488722" r:id="rId9"/>
    <p:sldLayoutId id="2147488723" r:id="rId10"/>
    <p:sldLayoutId id="2147488724" r:id="rId11"/>
  </p:sldLayoutIdLst>
  <p:hf hdr="0" ftr="0" dt="0"/>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388"/>
            <a:ext cx="2311400" cy="365125"/>
          </a:xfrm>
          <a:prstGeom prst="rect">
            <a:avLst/>
          </a:prstGeom>
        </p:spPr>
        <p:txBody>
          <a:bodyPr vert="horz" lIns="91440" tIns="45720" rIns="91440" bIns="45720" rtlCol="0" anchor="ctr"/>
          <a:lstStyle>
            <a:lvl1pPr algn="l" eaLnBrk="1" hangingPunct="1">
              <a:defRPr sz="1108">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88"/>
            <a:ext cx="3136900" cy="365125"/>
          </a:xfrm>
          <a:prstGeom prst="rect">
            <a:avLst/>
          </a:prstGeom>
        </p:spPr>
        <p:txBody>
          <a:bodyPr vert="horz" lIns="91440" tIns="45720" rIns="91440" bIns="45720" rtlCol="0" anchor="ctr"/>
          <a:lstStyle>
            <a:lvl1pPr algn="ctr" eaLnBrk="1" hangingPunct="1">
              <a:defRPr sz="1108">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88"/>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8" smtClean="0">
                <a:solidFill>
                  <a:srgbClr val="898989"/>
                </a:solidFill>
              </a:defRPr>
            </a:lvl1pPr>
          </a:lstStyle>
          <a:p>
            <a:pPr>
              <a:defRPr/>
            </a:pPr>
            <a:fld id="{4F68AB94-A3F0-401D-BC45-4B515FC3CF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726" r:id="rId1"/>
    <p:sldLayoutId id="2147488727" r:id="rId2"/>
    <p:sldLayoutId id="2147488728" r:id="rId3"/>
    <p:sldLayoutId id="2147488729" r:id="rId4"/>
    <p:sldLayoutId id="2147488730" r:id="rId5"/>
    <p:sldLayoutId id="2147488731" r:id="rId6"/>
    <p:sldLayoutId id="2147488732" r:id="rId7"/>
    <p:sldLayoutId id="2147488733" r:id="rId8"/>
    <p:sldLayoutId id="2147488734" r:id="rId9"/>
    <p:sldLayoutId id="2147488735" r:id="rId10"/>
    <p:sldLayoutId id="2147488736" r:id="rId11"/>
  </p:sldLayoutIdLst>
  <p:hf hdr="0" ftr="0" dt="0"/>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D103D2A-D5CE-4096-8402-F29D093AF14C}" type="slidenum">
              <a:rPr lang="en-US" altLang="en-US"/>
              <a:pPr>
                <a:defRPr/>
              </a:pPr>
              <a:t>‹#›</a:t>
            </a:fld>
            <a:endParaRPr lang="en-US" altLang="en-US"/>
          </a:p>
        </p:txBody>
      </p:sp>
    </p:spTree>
    <p:extLst>
      <p:ext uri="{BB962C8B-B14F-4D97-AF65-F5344CB8AC3E}">
        <p14:creationId xmlns:p14="http://schemas.microsoft.com/office/powerpoint/2010/main" val="952170409"/>
      </p:ext>
    </p:extLst>
  </p:cSld>
  <p:clrMap bg1="lt1" tx1="dk1" bg2="lt2" tx2="dk2" accent1="accent1" accent2="accent2" accent3="accent3" accent4="accent4" accent5="accent5" accent6="accent6" hlink="hlink" folHlink="folHlink"/>
  <p:sldLayoutIdLst>
    <p:sldLayoutId id="2147488762" r:id="rId1"/>
    <p:sldLayoutId id="2147488763" r:id="rId2"/>
    <p:sldLayoutId id="2147488764" r:id="rId3"/>
    <p:sldLayoutId id="2147488765" r:id="rId4"/>
    <p:sldLayoutId id="2147488766" r:id="rId5"/>
    <p:sldLayoutId id="2147488767" r:id="rId6"/>
    <p:sldLayoutId id="2147488768" r:id="rId7"/>
    <p:sldLayoutId id="2147488769" r:id="rId8"/>
    <p:sldLayoutId id="2147488770" r:id="rId9"/>
    <p:sldLayoutId id="2147488771" r:id="rId10"/>
    <p:sldLayoutId id="214748877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98" algn="ctr" rtl="0" fontAlgn="base">
        <a:spcBef>
          <a:spcPct val="0"/>
        </a:spcBef>
        <a:spcAft>
          <a:spcPct val="0"/>
        </a:spcAft>
        <a:defRPr sz="4400">
          <a:solidFill>
            <a:schemeClr val="tx1"/>
          </a:solidFill>
          <a:latin typeface="Calibri" pitchFamily="34" charset="0"/>
        </a:defRPr>
      </a:lvl6pPr>
      <a:lvl7pPr marL="914395" algn="ctr" rtl="0" fontAlgn="base">
        <a:spcBef>
          <a:spcPct val="0"/>
        </a:spcBef>
        <a:spcAft>
          <a:spcPct val="0"/>
        </a:spcAft>
        <a:defRPr sz="4400">
          <a:solidFill>
            <a:schemeClr val="tx1"/>
          </a:solidFill>
          <a:latin typeface="Calibri" pitchFamily="34" charset="0"/>
        </a:defRPr>
      </a:lvl7pPr>
      <a:lvl8pPr marL="1371592" algn="ctr" rtl="0" fontAlgn="base">
        <a:spcBef>
          <a:spcPct val="0"/>
        </a:spcBef>
        <a:spcAft>
          <a:spcPct val="0"/>
        </a:spcAft>
        <a:defRPr sz="4400">
          <a:solidFill>
            <a:schemeClr val="tx1"/>
          </a:solidFill>
          <a:latin typeface="Calibri" pitchFamily="34" charset="0"/>
        </a:defRPr>
      </a:lvl8pPr>
      <a:lvl9pPr marL="1828789"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85"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0273805-12C3-429F-9C97-6AC963163438}" type="slidenum">
              <a:rPr lang="en-US" altLang="en-US"/>
              <a:pPr/>
              <a:t>‹#›</a:t>
            </a:fld>
            <a:endParaRPr lang="en-US" altLang="en-US"/>
          </a:p>
        </p:txBody>
      </p:sp>
    </p:spTree>
    <p:extLst>
      <p:ext uri="{BB962C8B-B14F-4D97-AF65-F5344CB8AC3E}">
        <p14:creationId xmlns:p14="http://schemas.microsoft.com/office/powerpoint/2010/main" val="560727387"/>
      </p:ext>
    </p:extLst>
  </p:cSld>
  <p:clrMap bg1="lt1" tx1="dk1" bg2="lt2" tx2="dk2" accent1="accent1" accent2="accent2" accent3="accent3" accent4="accent4" accent5="accent5" accent6="accent6" hlink="hlink" folHlink="folHlink"/>
  <p:sldLayoutIdLst>
    <p:sldLayoutId id="2147488798" r:id="rId1"/>
    <p:sldLayoutId id="2147488799" r:id="rId2"/>
    <p:sldLayoutId id="2147488800" r:id="rId3"/>
    <p:sldLayoutId id="2147488801" r:id="rId4"/>
    <p:sldLayoutId id="2147488802" r:id="rId5"/>
    <p:sldLayoutId id="2147488803" r:id="rId6"/>
    <p:sldLayoutId id="2147488804" r:id="rId7"/>
    <p:sldLayoutId id="2147488805" r:id="rId8"/>
    <p:sldLayoutId id="2147488806" r:id="rId9"/>
    <p:sldLayoutId id="2147488807" r:id="rId10"/>
    <p:sldLayoutId id="214748880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9CDA7F10-D73F-4054-B3A4-044CD9D8B228}" type="datetimeFigureOut">
              <a:rPr lang="en-US"/>
              <a:pPr>
                <a:defRPr/>
              </a:pPr>
              <a:t>3/9/2022</a:t>
            </a:fld>
            <a:endParaRPr lang="en-US"/>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9AEEB889-E96D-47F4-960D-D881C28B6F5E}" type="slidenum">
              <a:rPr lang="en-US"/>
              <a:pPr>
                <a:defRPr/>
              </a:pPr>
              <a:t>‹#›</a:t>
            </a:fld>
            <a:endParaRPr lang="en-US"/>
          </a:p>
        </p:txBody>
      </p:sp>
    </p:spTree>
    <p:extLst>
      <p:ext uri="{BB962C8B-B14F-4D97-AF65-F5344CB8AC3E}">
        <p14:creationId xmlns:p14="http://schemas.microsoft.com/office/powerpoint/2010/main" val="26592370"/>
      </p:ext>
    </p:extLst>
  </p:cSld>
  <p:clrMap bg1="lt1" tx1="dk1" bg2="lt2" tx2="dk2" accent1="accent1" accent2="accent2" accent3="accent3" accent4="accent4" accent5="accent5" accent6="accent6" hlink="hlink" folHlink="folHlink"/>
  <p:sldLayoutIdLst>
    <p:sldLayoutId id="2147488810" r:id="rId1"/>
    <p:sldLayoutId id="2147488811" r:id="rId2"/>
    <p:sldLayoutId id="2147488812" r:id="rId3"/>
    <p:sldLayoutId id="2147488813" r:id="rId4"/>
    <p:sldLayoutId id="2147488814" r:id="rId5"/>
    <p:sldLayoutId id="2147488815" r:id="rId6"/>
    <p:sldLayoutId id="2147488816" r:id="rId7"/>
    <p:sldLayoutId id="2147488817" r:id="rId8"/>
    <p:sldLayoutId id="2147488818" r:id="rId9"/>
    <p:sldLayoutId id="2147488819" r:id="rId10"/>
    <p:sldLayoutId id="2147488820" r:id="rId11"/>
  </p:sldLayoutIdLst>
  <p:txStyles>
    <p:titleStyle>
      <a:lvl1pPr algn="l" defTabSz="741363"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41363" rtl="0" eaLnBrk="0" fontAlgn="base" hangingPunct="0">
        <a:lnSpc>
          <a:spcPct val="90000"/>
        </a:lnSpc>
        <a:spcBef>
          <a:spcPct val="0"/>
        </a:spcBef>
        <a:spcAft>
          <a:spcPct val="0"/>
        </a:spcAft>
        <a:defRPr sz="3500">
          <a:solidFill>
            <a:schemeClr val="tx1"/>
          </a:solidFill>
          <a:latin typeface="Calibri Light" panose="020F0302020204030204" pitchFamily="34" charset="0"/>
        </a:defRPr>
      </a:lvl2pPr>
      <a:lvl3pPr algn="l" defTabSz="741363" rtl="0" eaLnBrk="0" fontAlgn="base" hangingPunct="0">
        <a:lnSpc>
          <a:spcPct val="90000"/>
        </a:lnSpc>
        <a:spcBef>
          <a:spcPct val="0"/>
        </a:spcBef>
        <a:spcAft>
          <a:spcPct val="0"/>
        </a:spcAft>
        <a:defRPr sz="3500">
          <a:solidFill>
            <a:schemeClr val="tx1"/>
          </a:solidFill>
          <a:latin typeface="Calibri Light" panose="020F0302020204030204" pitchFamily="34" charset="0"/>
        </a:defRPr>
      </a:lvl3pPr>
      <a:lvl4pPr algn="l" defTabSz="741363" rtl="0" eaLnBrk="0" fontAlgn="base" hangingPunct="0">
        <a:lnSpc>
          <a:spcPct val="90000"/>
        </a:lnSpc>
        <a:spcBef>
          <a:spcPct val="0"/>
        </a:spcBef>
        <a:spcAft>
          <a:spcPct val="0"/>
        </a:spcAft>
        <a:defRPr sz="3500">
          <a:solidFill>
            <a:schemeClr val="tx1"/>
          </a:solidFill>
          <a:latin typeface="Calibri Light" panose="020F0302020204030204" pitchFamily="34" charset="0"/>
        </a:defRPr>
      </a:lvl4pPr>
      <a:lvl5pPr algn="l" defTabSz="741363" rtl="0" eaLnBrk="0" fontAlgn="base" hangingPunct="0">
        <a:lnSpc>
          <a:spcPct val="90000"/>
        </a:lnSpc>
        <a:spcBef>
          <a:spcPct val="0"/>
        </a:spcBef>
        <a:spcAft>
          <a:spcPct val="0"/>
        </a:spcAft>
        <a:defRPr sz="3500">
          <a:solidFill>
            <a:schemeClr val="tx1"/>
          </a:solidFill>
          <a:latin typeface="Calibri Light" panose="020F0302020204030204" pitchFamily="34" charset="0"/>
        </a:defRPr>
      </a:lvl5pPr>
      <a:lvl6pPr marL="457200" algn="l" defTabSz="741363" rtl="0" fontAlgn="base">
        <a:lnSpc>
          <a:spcPct val="90000"/>
        </a:lnSpc>
        <a:spcBef>
          <a:spcPct val="0"/>
        </a:spcBef>
        <a:spcAft>
          <a:spcPct val="0"/>
        </a:spcAft>
        <a:defRPr sz="3500">
          <a:solidFill>
            <a:schemeClr val="tx1"/>
          </a:solidFill>
          <a:latin typeface="Calibri Light" panose="020F0302020204030204" pitchFamily="34" charset="0"/>
        </a:defRPr>
      </a:lvl6pPr>
      <a:lvl7pPr marL="914400" algn="l" defTabSz="741363" rtl="0" fontAlgn="base">
        <a:lnSpc>
          <a:spcPct val="90000"/>
        </a:lnSpc>
        <a:spcBef>
          <a:spcPct val="0"/>
        </a:spcBef>
        <a:spcAft>
          <a:spcPct val="0"/>
        </a:spcAft>
        <a:defRPr sz="3500">
          <a:solidFill>
            <a:schemeClr val="tx1"/>
          </a:solidFill>
          <a:latin typeface="Calibri Light" panose="020F0302020204030204" pitchFamily="34" charset="0"/>
        </a:defRPr>
      </a:lvl7pPr>
      <a:lvl8pPr marL="1371600" algn="l" defTabSz="741363" rtl="0" fontAlgn="base">
        <a:lnSpc>
          <a:spcPct val="90000"/>
        </a:lnSpc>
        <a:spcBef>
          <a:spcPct val="0"/>
        </a:spcBef>
        <a:spcAft>
          <a:spcPct val="0"/>
        </a:spcAft>
        <a:defRPr sz="3500">
          <a:solidFill>
            <a:schemeClr val="tx1"/>
          </a:solidFill>
          <a:latin typeface="Calibri Light" panose="020F0302020204030204" pitchFamily="34" charset="0"/>
        </a:defRPr>
      </a:lvl8pPr>
      <a:lvl9pPr marL="1828800" algn="l" defTabSz="741363" rtl="0" fontAlgn="base">
        <a:lnSpc>
          <a:spcPct val="90000"/>
        </a:lnSpc>
        <a:spcBef>
          <a:spcPct val="0"/>
        </a:spcBef>
        <a:spcAft>
          <a:spcPct val="0"/>
        </a:spcAft>
        <a:defRPr sz="3500">
          <a:solidFill>
            <a:schemeClr val="tx1"/>
          </a:solidFill>
          <a:latin typeface="Calibri Light" panose="020F0302020204030204" pitchFamily="34" charset="0"/>
        </a:defRPr>
      </a:lvl9pPr>
    </p:titleStyle>
    <p:bodyStyle>
      <a:lvl1pPr marL="184150" indent="-184150" algn="l" defTabSz="741363" rtl="0" eaLnBrk="0" fontAlgn="base" hangingPunct="0">
        <a:lnSpc>
          <a:spcPct val="90000"/>
        </a:lnSpc>
        <a:spcBef>
          <a:spcPts val="813"/>
        </a:spcBef>
        <a:spcAft>
          <a:spcPct val="0"/>
        </a:spcAft>
        <a:buFont typeface="Arial" panose="020B0604020202020204" pitchFamily="34" charset="0"/>
        <a:buChar char="•"/>
        <a:defRPr sz="2200" kern="1200">
          <a:solidFill>
            <a:schemeClr val="tx1"/>
          </a:solidFill>
          <a:latin typeface="+mn-lt"/>
          <a:ea typeface="+mn-ea"/>
          <a:cs typeface="+mn-cs"/>
        </a:defRPr>
      </a:lvl1pPr>
      <a:lvl2pPr marL="555625" indent="-184150" algn="l" defTabSz="741363" rtl="0" eaLnBrk="0" fontAlgn="base" hangingPunct="0">
        <a:lnSpc>
          <a:spcPct val="90000"/>
        </a:lnSpc>
        <a:spcBef>
          <a:spcPts val="400"/>
        </a:spcBef>
        <a:spcAft>
          <a:spcPct val="0"/>
        </a:spcAft>
        <a:buFont typeface="Arial" panose="020B0604020202020204" pitchFamily="34" charset="0"/>
        <a:buChar char="•"/>
        <a:defRPr sz="1900" kern="1200">
          <a:solidFill>
            <a:schemeClr val="tx1"/>
          </a:solidFill>
          <a:latin typeface="+mn-lt"/>
          <a:ea typeface="+mn-ea"/>
          <a:cs typeface="+mn-cs"/>
        </a:defRPr>
      </a:lvl2pPr>
      <a:lvl3pPr marL="927100" indent="-184150" algn="l" defTabSz="741363" rtl="0" eaLnBrk="0" fontAlgn="base" hangingPunct="0">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3pPr>
      <a:lvl4pPr marL="1298575" indent="-184150" algn="l" defTabSz="741363" rtl="0" eaLnBrk="0" fontAlgn="base" hangingPunct="0">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4pPr>
      <a:lvl5pPr marL="1670050" indent="-184150" algn="l" defTabSz="741363" rtl="0" eaLnBrk="0" fontAlgn="base" hangingPunct="0">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5pPr>
      <a:lvl6pPr marL="2043061"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27"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93"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59" indent="-185733" algn="l" defTabSz="742931"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31" rtl="0" eaLnBrk="1" latinLnBrk="0" hangingPunct="1">
        <a:defRPr sz="1463" kern="1200">
          <a:solidFill>
            <a:schemeClr val="tx1"/>
          </a:solidFill>
          <a:latin typeface="+mn-lt"/>
          <a:ea typeface="+mn-ea"/>
          <a:cs typeface="+mn-cs"/>
        </a:defRPr>
      </a:lvl1pPr>
      <a:lvl2pPr marL="371466" algn="l" defTabSz="742931" rtl="0" eaLnBrk="1" latinLnBrk="0" hangingPunct="1">
        <a:defRPr sz="1463" kern="1200">
          <a:solidFill>
            <a:schemeClr val="tx1"/>
          </a:solidFill>
          <a:latin typeface="+mn-lt"/>
          <a:ea typeface="+mn-ea"/>
          <a:cs typeface="+mn-cs"/>
        </a:defRPr>
      </a:lvl2pPr>
      <a:lvl3pPr marL="742931" algn="l" defTabSz="742931" rtl="0" eaLnBrk="1" latinLnBrk="0" hangingPunct="1">
        <a:defRPr sz="1463" kern="1200">
          <a:solidFill>
            <a:schemeClr val="tx1"/>
          </a:solidFill>
          <a:latin typeface="+mn-lt"/>
          <a:ea typeface="+mn-ea"/>
          <a:cs typeface="+mn-cs"/>
        </a:defRPr>
      </a:lvl3pPr>
      <a:lvl4pPr marL="1114397" algn="l" defTabSz="742931" rtl="0" eaLnBrk="1" latinLnBrk="0" hangingPunct="1">
        <a:defRPr sz="1463" kern="1200">
          <a:solidFill>
            <a:schemeClr val="tx1"/>
          </a:solidFill>
          <a:latin typeface="+mn-lt"/>
          <a:ea typeface="+mn-ea"/>
          <a:cs typeface="+mn-cs"/>
        </a:defRPr>
      </a:lvl4pPr>
      <a:lvl5pPr marL="1485863" algn="l" defTabSz="742931" rtl="0" eaLnBrk="1" latinLnBrk="0" hangingPunct="1">
        <a:defRPr sz="1463" kern="1200">
          <a:solidFill>
            <a:schemeClr val="tx1"/>
          </a:solidFill>
          <a:latin typeface="+mn-lt"/>
          <a:ea typeface="+mn-ea"/>
          <a:cs typeface="+mn-cs"/>
        </a:defRPr>
      </a:lvl5pPr>
      <a:lvl6pPr marL="1857329" algn="l" defTabSz="742931" rtl="0" eaLnBrk="1" latinLnBrk="0" hangingPunct="1">
        <a:defRPr sz="1463" kern="1200">
          <a:solidFill>
            <a:schemeClr val="tx1"/>
          </a:solidFill>
          <a:latin typeface="+mn-lt"/>
          <a:ea typeface="+mn-ea"/>
          <a:cs typeface="+mn-cs"/>
        </a:defRPr>
      </a:lvl6pPr>
      <a:lvl7pPr marL="2228794" algn="l" defTabSz="742931" rtl="0" eaLnBrk="1" latinLnBrk="0" hangingPunct="1">
        <a:defRPr sz="1463" kern="1200">
          <a:solidFill>
            <a:schemeClr val="tx1"/>
          </a:solidFill>
          <a:latin typeface="+mn-lt"/>
          <a:ea typeface="+mn-ea"/>
          <a:cs typeface="+mn-cs"/>
        </a:defRPr>
      </a:lvl7pPr>
      <a:lvl8pPr marL="2600260" algn="l" defTabSz="742931" rtl="0" eaLnBrk="1" latinLnBrk="0" hangingPunct="1">
        <a:defRPr sz="1463" kern="1200">
          <a:solidFill>
            <a:schemeClr val="tx1"/>
          </a:solidFill>
          <a:latin typeface="+mn-lt"/>
          <a:ea typeface="+mn-ea"/>
          <a:cs typeface="+mn-cs"/>
        </a:defRPr>
      </a:lvl8pPr>
      <a:lvl9pPr marL="2971726" algn="l" defTabSz="742931" rtl="0" eaLnBrk="1" latinLnBrk="0" hangingPunct="1">
        <a:defRPr sz="14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3DD0FC2-C330-45EE-8B4C-92B954456B95}" type="slidenum">
              <a:rPr lang="en-US" altLang="en-US"/>
              <a:pPr>
                <a:defRPr/>
              </a:pPr>
              <a:t>‹#›</a:t>
            </a:fld>
            <a:endParaRPr lang="en-US" altLang="en-US"/>
          </a:p>
        </p:txBody>
      </p:sp>
    </p:spTree>
    <p:extLst>
      <p:ext uri="{BB962C8B-B14F-4D97-AF65-F5344CB8AC3E}">
        <p14:creationId xmlns:p14="http://schemas.microsoft.com/office/powerpoint/2010/main" val="3229957343"/>
      </p:ext>
    </p:extLst>
  </p:cSld>
  <p:clrMap bg1="lt1" tx1="dk1" bg2="lt2" tx2="dk2" accent1="accent1" accent2="accent2" accent3="accent3" accent4="accent4" accent5="accent5" accent6="accent6" hlink="hlink" folHlink="folHlink"/>
  <p:sldLayoutIdLst>
    <p:sldLayoutId id="2147488822" r:id="rId1"/>
    <p:sldLayoutId id="2147488823" r:id="rId2"/>
    <p:sldLayoutId id="2147488824" r:id="rId3"/>
    <p:sldLayoutId id="2147488825" r:id="rId4"/>
    <p:sldLayoutId id="2147488826" r:id="rId5"/>
    <p:sldLayoutId id="2147488827" r:id="rId6"/>
    <p:sldLayoutId id="2147488828" r:id="rId7"/>
    <p:sldLayoutId id="2147488829" r:id="rId8"/>
    <p:sldLayoutId id="2147488830" r:id="rId9"/>
    <p:sldLayoutId id="2147488831" r:id="rId10"/>
    <p:sldLayoutId id="214748883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98" algn="ctr" rtl="0" fontAlgn="base">
        <a:spcBef>
          <a:spcPct val="0"/>
        </a:spcBef>
        <a:spcAft>
          <a:spcPct val="0"/>
        </a:spcAft>
        <a:defRPr sz="4400">
          <a:solidFill>
            <a:schemeClr val="tx1"/>
          </a:solidFill>
          <a:latin typeface="Calibri" pitchFamily="34" charset="0"/>
        </a:defRPr>
      </a:lvl6pPr>
      <a:lvl7pPr marL="914395" algn="ctr" rtl="0" fontAlgn="base">
        <a:spcBef>
          <a:spcPct val="0"/>
        </a:spcBef>
        <a:spcAft>
          <a:spcPct val="0"/>
        </a:spcAft>
        <a:defRPr sz="4400">
          <a:solidFill>
            <a:schemeClr val="tx1"/>
          </a:solidFill>
          <a:latin typeface="Calibri" pitchFamily="34" charset="0"/>
        </a:defRPr>
      </a:lvl7pPr>
      <a:lvl8pPr marL="1371592" algn="ctr" rtl="0" fontAlgn="base">
        <a:spcBef>
          <a:spcPct val="0"/>
        </a:spcBef>
        <a:spcAft>
          <a:spcPct val="0"/>
        </a:spcAft>
        <a:defRPr sz="4400">
          <a:solidFill>
            <a:schemeClr val="tx1"/>
          </a:solidFill>
          <a:latin typeface="Calibri" pitchFamily="34" charset="0"/>
        </a:defRPr>
      </a:lvl8pPr>
      <a:lvl9pPr marL="1828789"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85"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AD448F1-FDC9-4DC6-8FDC-B36DE7BB5EC5}" type="slidenum">
              <a:rPr lang="en-US" altLang="en-US"/>
              <a:pPr>
                <a:defRPr/>
              </a:pPr>
              <a:t>‹#›</a:t>
            </a:fld>
            <a:endParaRPr lang="en-US" altLang="en-US"/>
          </a:p>
        </p:txBody>
      </p:sp>
    </p:spTree>
    <p:extLst>
      <p:ext uri="{BB962C8B-B14F-4D97-AF65-F5344CB8AC3E}">
        <p14:creationId xmlns:p14="http://schemas.microsoft.com/office/powerpoint/2010/main" val="2907272053"/>
      </p:ext>
    </p:extLst>
  </p:cSld>
  <p:clrMap bg1="lt1" tx1="dk1" bg2="lt2" tx2="dk2" accent1="accent1" accent2="accent2" accent3="accent3" accent4="accent4" accent5="accent5" accent6="accent6" hlink="hlink" folHlink="folHlink"/>
  <p:sldLayoutIdLst>
    <p:sldLayoutId id="2147488834" r:id="rId1"/>
    <p:sldLayoutId id="2147488835" r:id="rId2"/>
    <p:sldLayoutId id="2147488836" r:id="rId3"/>
    <p:sldLayoutId id="2147488837" r:id="rId4"/>
    <p:sldLayoutId id="2147488838" r:id="rId5"/>
    <p:sldLayoutId id="2147488839" r:id="rId6"/>
    <p:sldLayoutId id="2147488840" r:id="rId7"/>
    <p:sldLayoutId id="2147488841" r:id="rId8"/>
    <p:sldLayoutId id="2147488842" r:id="rId9"/>
    <p:sldLayoutId id="2147488843" r:id="rId10"/>
    <p:sldLayoutId id="214748884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98" algn="ctr" rtl="0" fontAlgn="base">
        <a:spcBef>
          <a:spcPct val="0"/>
        </a:spcBef>
        <a:spcAft>
          <a:spcPct val="0"/>
        </a:spcAft>
        <a:defRPr sz="4400">
          <a:solidFill>
            <a:schemeClr val="tx1"/>
          </a:solidFill>
          <a:latin typeface="Calibri" pitchFamily="34" charset="0"/>
        </a:defRPr>
      </a:lvl6pPr>
      <a:lvl7pPr marL="914395" algn="ctr" rtl="0" fontAlgn="base">
        <a:spcBef>
          <a:spcPct val="0"/>
        </a:spcBef>
        <a:spcAft>
          <a:spcPct val="0"/>
        </a:spcAft>
        <a:defRPr sz="4400">
          <a:solidFill>
            <a:schemeClr val="tx1"/>
          </a:solidFill>
          <a:latin typeface="Calibri" pitchFamily="34" charset="0"/>
        </a:defRPr>
      </a:lvl7pPr>
      <a:lvl8pPr marL="1371592" algn="ctr" rtl="0" fontAlgn="base">
        <a:spcBef>
          <a:spcPct val="0"/>
        </a:spcBef>
        <a:spcAft>
          <a:spcPct val="0"/>
        </a:spcAft>
        <a:defRPr sz="4400">
          <a:solidFill>
            <a:schemeClr val="tx1"/>
          </a:solidFill>
          <a:latin typeface="Calibri" pitchFamily="34" charset="0"/>
        </a:defRPr>
      </a:lvl8pPr>
      <a:lvl9pPr marL="1828789"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85"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2B00EA-067A-448A-B409-DCC57E4F53B7}" type="slidenum">
              <a:rPr lang="en-US"/>
              <a:pPr>
                <a:defRPr/>
              </a:pPr>
              <a:t>‹#›</a:t>
            </a:fld>
            <a:endParaRPr lang="en-US"/>
          </a:p>
        </p:txBody>
      </p:sp>
    </p:spTree>
    <p:extLst>
      <p:ext uri="{BB962C8B-B14F-4D97-AF65-F5344CB8AC3E}">
        <p14:creationId xmlns:p14="http://schemas.microsoft.com/office/powerpoint/2010/main" val="3761461954"/>
      </p:ext>
    </p:extLst>
  </p:cSld>
  <p:clrMap bg1="lt1" tx1="dk1" bg2="lt2" tx2="dk2" accent1="accent1" accent2="accent2" accent3="accent3" accent4="accent4" accent5="accent5" accent6="accent6" hlink="hlink" folHlink="folHlink"/>
  <p:sldLayoutIdLst>
    <p:sldLayoutId id="2147488846" r:id="rId1"/>
    <p:sldLayoutId id="2147488847" r:id="rId2"/>
    <p:sldLayoutId id="2147488848" r:id="rId3"/>
    <p:sldLayoutId id="2147488849" r:id="rId4"/>
    <p:sldLayoutId id="2147488850" r:id="rId5"/>
    <p:sldLayoutId id="2147488851" r:id="rId6"/>
    <p:sldLayoutId id="2147488852" r:id="rId7"/>
    <p:sldLayoutId id="2147488853" r:id="rId8"/>
    <p:sldLayoutId id="2147488854" r:id="rId9"/>
    <p:sldLayoutId id="2147488855" r:id="rId10"/>
    <p:sldLayoutId id="214748885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19.pn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2" Type="http://schemas.openxmlformats.org/officeDocument/2006/relationships/hyperlink" Target="../Local%20Settings/Temp/Renuka%20form%201/Annexure%20-%20I%20Green%20Belt%20Planfor%20pptn.doc" TargetMode="Externa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hyperlink" Target="../Local%20Settings/Temp/Renuka%20form%201/Annexure%20-%20I%20Green%20Belt%20Planfor%20pptn.doc" TargetMode="External"/><Relationship Id="rId2" Type="http://schemas.openxmlformats.org/officeDocument/2006/relationships/image" Target="../media/image26.jpeg"/><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3" Type="http://schemas.openxmlformats.org/officeDocument/2006/relationships/hyperlink" Target="../Local%20Settings/Temp/Renuka%20form%201/Annexure%20-%20I%20Green%20Belt%20Planfor%20pptn.doc" TargetMode="External"/><Relationship Id="rId2" Type="http://schemas.openxmlformats.org/officeDocument/2006/relationships/image" Target="../media/image27.jpeg"/><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2400"/>
            <a:ext cx="9906000" cy="6188169"/>
          </a:xfrm>
          <a:prstGeom prst="rect">
            <a:avLst/>
          </a:prstGeom>
          <a:noFill/>
        </p:spPr>
        <p:txBody>
          <a:bodyPr wrap="square">
            <a:spAutoFit/>
          </a:bodyPr>
          <a:lstStyle/>
          <a:p>
            <a:pPr algn="ctr" eaLnBrk="1" hangingPunct="1">
              <a:defRPr/>
            </a:pPr>
            <a:r>
              <a:rPr lang="en-US" sz="4800" b="1" dirty="0">
                <a:solidFill>
                  <a:srgbClr val="992182"/>
                </a:solidFill>
                <a:latin typeface="+mn-lt"/>
                <a:ea typeface="MS Mincho" pitchFamily="49" charset="-128"/>
                <a:cs typeface="Arial" charset="0"/>
              </a:rPr>
              <a:t> </a:t>
            </a:r>
            <a:r>
              <a:rPr lang="en-US" sz="5400" b="1" dirty="0">
                <a:solidFill>
                  <a:srgbClr val="992182"/>
                </a:solidFill>
                <a:latin typeface="+mn-lt"/>
                <a:ea typeface="MS Mincho" pitchFamily="49" charset="-128"/>
                <a:cs typeface="Arial" charset="0"/>
              </a:rPr>
              <a:t>WELCOME</a:t>
            </a:r>
          </a:p>
          <a:p>
            <a:pPr algn="ctr" eaLnBrk="1" hangingPunct="1">
              <a:defRPr/>
            </a:pPr>
            <a:endParaRPr lang="en-US" sz="100" b="1" i="1" spc="-100" dirty="0">
              <a:solidFill>
                <a:schemeClr val="tx1">
                  <a:lumMod val="95000"/>
                  <a:lumOff val="5000"/>
                </a:schemeClr>
              </a:solidFill>
              <a:latin typeface="+mn-lt"/>
              <a:cs typeface="Times New Roman" pitchFamily="18" charset="0"/>
            </a:endParaRPr>
          </a:p>
          <a:p>
            <a:pPr algn="ctr">
              <a:spcBef>
                <a:spcPts val="0"/>
              </a:spcBef>
              <a:defRPr/>
            </a:pPr>
            <a:r>
              <a:rPr lang="en-US" sz="2200" spc="-100" dirty="0">
                <a:solidFill>
                  <a:prstClr val="black">
                    <a:lumMod val="95000"/>
                    <a:lumOff val="5000"/>
                  </a:prstClr>
                </a:solidFill>
                <a:latin typeface="+mn-lt"/>
              </a:rPr>
              <a:t>Expert Appraisal Committee Members, MoEFCC; New Delhi</a:t>
            </a:r>
          </a:p>
          <a:p>
            <a:pPr lvl="0" algn="ctr">
              <a:spcBef>
                <a:spcPts val="0"/>
              </a:spcBef>
              <a:spcAft>
                <a:spcPts val="0"/>
              </a:spcAft>
              <a:defRPr/>
            </a:pPr>
            <a:r>
              <a:rPr lang="en-US" altLang="zh-CN" sz="2400" b="1" dirty="0">
                <a:solidFill>
                  <a:srgbClr val="920000"/>
                </a:solidFill>
                <a:latin typeface="+mn-lt"/>
                <a:ea typeface="MS Mincho" pitchFamily="49" charset="-128"/>
              </a:rPr>
              <a:t> </a:t>
            </a:r>
            <a:r>
              <a:rPr lang="en-US" altLang="zh-CN" sz="2400" b="1" dirty="0">
                <a:solidFill>
                  <a:srgbClr val="003399"/>
                </a:solidFill>
                <a:latin typeface="Calibri"/>
              </a:rPr>
              <a:t>Environmental  Clearance (EC) Presentation </a:t>
            </a:r>
          </a:p>
          <a:p>
            <a:pPr algn="ctr">
              <a:spcBef>
                <a:spcPts val="0"/>
              </a:spcBef>
              <a:spcAft>
                <a:spcPts val="0"/>
              </a:spcAft>
              <a:defRPr/>
            </a:pPr>
            <a:endParaRPr lang="en-US" altLang="zh-CN" sz="1000" b="1" dirty="0">
              <a:solidFill>
                <a:srgbClr val="003399"/>
              </a:solidFill>
              <a:latin typeface="+mn-lt"/>
            </a:endParaRPr>
          </a:p>
          <a:p>
            <a:pPr algn="ctr" eaLnBrk="1" hangingPunct="1">
              <a:spcBef>
                <a:spcPts val="0"/>
              </a:spcBef>
              <a:spcAft>
                <a:spcPts val="0"/>
              </a:spcAft>
              <a:defRPr/>
            </a:pPr>
            <a:r>
              <a:rPr lang="en-US" altLang="zh-CN" sz="1600" b="1" dirty="0">
                <a:solidFill>
                  <a:schemeClr val="tx2">
                    <a:lumMod val="75000"/>
                  </a:schemeClr>
                </a:solidFill>
                <a:latin typeface="+mn-lt"/>
              </a:rPr>
              <a:t>On</a:t>
            </a:r>
          </a:p>
          <a:p>
            <a:pPr algn="ctr" eaLnBrk="1" hangingPunct="1">
              <a:spcBef>
                <a:spcPts val="0"/>
              </a:spcBef>
              <a:defRPr/>
            </a:pPr>
            <a:endParaRPr lang="en-US" altLang="zh-CN" sz="400" b="1" dirty="0">
              <a:solidFill>
                <a:schemeClr val="tx2">
                  <a:lumMod val="75000"/>
                </a:schemeClr>
              </a:solidFill>
              <a:latin typeface="+mn-lt"/>
            </a:endParaRPr>
          </a:p>
          <a:p>
            <a:pPr algn="ctr" eaLnBrk="1" hangingPunct="1">
              <a:spcBef>
                <a:spcPts val="0"/>
              </a:spcBef>
              <a:spcAft>
                <a:spcPts val="0"/>
              </a:spcAft>
              <a:defRPr/>
            </a:pPr>
            <a:r>
              <a:rPr lang="en-US" b="1" dirty="0">
                <a:solidFill>
                  <a:srgbClr val="003399"/>
                </a:solidFill>
                <a:latin typeface="Calibri"/>
              </a:rPr>
              <a:t>Expansion of Molasses</a:t>
            </a:r>
            <a:r>
              <a:rPr lang="fi-FI" b="1" dirty="0">
                <a:solidFill>
                  <a:srgbClr val="003399"/>
                </a:solidFill>
                <a:latin typeface="Calibri"/>
              </a:rPr>
              <a:t> Based Distillery (30 to 105 KLPD) for Ethanol Production by Using C / B Heavy Molasses / Cane Juice Including Expansion of Cane Crushing Capacity (4,500 to 7,500 TCD) &amp; Co-genertion Plant (15 to 22 MW)</a:t>
            </a:r>
          </a:p>
          <a:p>
            <a:pPr algn="ctr" eaLnBrk="1" hangingPunct="1">
              <a:spcBef>
                <a:spcPts val="0"/>
              </a:spcBef>
              <a:spcAft>
                <a:spcPts val="0"/>
              </a:spcAft>
              <a:defRPr/>
            </a:pPr>
            <a:r>
              <a:rPr lang="en-US" b="1" dirty="0">
                <a:solidFill>
                  <a:srgbClr val="003399"/>
                </a:solidFill>
                <a:latin typeface="Calibri"/>
              </a:rPr>
              <a:t> </a:t>
            </a:r>
            <a:r>
              <a:rPr lang="en-US" sz="1292" dirty="0">
                <a:solidFill>
                  <a:srgbClr val="003399"/>
                </a:solidFill>
                <a:latin typeface="Calibri"/>
              </a:rPr>
              <a:t>(In Project Complex of  4,500 TCD Sugar Factory, 15 MW Cogeneration Plant &amp; 30 KLPD Distillery)</a:t>
            </a:r>
            <a:endParaRPr lang="en-US" sz="200" b="1" dirty="0">
              <a:solidFill>
                <a:schemeClr val="tx2">
                  <a:lumMod val="75000"/>
                </a:schemeClr>
              </a:solidFill>
              <a:latin typeface="+mn-lt"/>
            </a:endParaRPr>
          </a:p>
          <a:p>
            <a:pPr lvl="0" algn="ctr" eaLnBrk="1" hangingPunct="1">
              <a:spcBef>
                <a:spcPts val="0"/>
              </a:spcBef>
              <a:spcAft>
                <a:spcPts val="0"/>
              </a:spcAft>
              <a:defRPr/>
            </a:pPr>
            <a:r>
              <a:rPr lang="en-US" sz="1600" dirty="0">
                <a:solidFill>
                  <a:srgbClr val="003399"/>
                </a:solidFill>
                <a:latin typeface="Calibri"/>
              </a:rPr>
              <a:t>(</a:t>
            </a:r>
            <a:r>
              <a:rPr lang="en-US" sz="1600" b="1" dirty="0">
                <a:solidFill>
                  <a:srgbClr val="003399"/>
                </a:solidFill>
                <a:latin typeface="Calibri"/>
              </a:rPr>
              <a:t>Cat. B2</a:t>
            </a:r>
            <a:r>
              <a:rPr lang="en-US" sz="1600" dirty="0">
                <a:solidFill>
                  <a:srgbClr val="003399"/>
                </a:solidFill>
                <a:latin typeface="Calibri"/>
              </a:rPr>
              <a:t> Project as per MoEFCC Notification No. 980 (E) dt.02.03.2021)</a:t>
            </a:r>
            <a:endParaRPr lang="en-US" sz="1050" dirty="0">
              <a:solidFill>
                <a:srgbClr val="003399"/>
              </a:solidFill>
              <a:latin typeface="Calibri"/>
            </a:endParaRPr>
          </a:p>
          <a:p>
            <a:pPr algn="ctr" eaLnBrk="1" hangingPunct="1">
              <a:spcBef>
                <a:spcPts val="0"/>
              </a:spcBef>
              <a:spcAft>
                <a:spcPts val="0"/>
              </a:spcAft>
              <a:defRPr/>
            </a:pPr>
            <a:endParaRPr lang="en-US" sz="1100" b="1" dirty="0">
              <a:solidFill>
                <a:schemeClr val="tx2">
                  <a:lumMod val="75000"/>
                </a:schemeClr>
              </a:solidFill>
              <a:latin typeface="+mn-lt"/>
            </a:endParaRPr>
          </a:p>
          <a:p>
            <a:pPr algn="ctr" eaLnBrk="1" hangingPunct="1">
              <a:spcBef>
                <a:spcPts val="0"/>
              </a:spcBef>
              <a:spcAft>
                <a:spcPts val="0"/>
              </a:spcAft>
              <a:defRPr/>
            </a:pPr>
            <a:r>
              <a:rPr lang="en-US" sz="1600" b="1" dirty="0">
                <a:solidFill>
                  <a:schemeClr val="tx2">
                    <a:lumMod val="75000"/>
                  </a:schemeClr>
                </a:solidFill>
                <a:latin typeface="+mn-lt"/>
              </a:rPr>
              <a:t>By</a:t>
            </a:r>
          </a:p>
          <a:p>
            <a:pPr algn="ctr" eaLnBrk="1" hangingPunct="1">
              <a:spcBef>
                <a:spcPts val="0"/>
              </a:spcBef>
              <a:spcAft>
                <a:spcPts val="0"/>
              </a:spcAft>
              <a:defRPr/>
            </a:pPr>
            <a:endParaRPr lang="en-US" sz="700" b="1" dirty="0">
              <a:solidFill>
                <a:schemeClr val="tx2">
                  <a:lumMod val="75000"/>
                </a:schemeClr>
              </a:solidFill>
              <a:latin typeface="+mn-lt"/>
            </a:endParaRPr>
          </a:p>
          <a:p>
            <a:pPr algn="ctr" eaLnBrk="1" hangingPunct="1">
              <a:spcBef>
                <a:spcPts val="0"/>
              </a:spcBef>
              <a:spcAft>
                <a:spcPts val="0"/>
              </a:spcAft>
              <a:defRPr/>
            </a:pPr>
            <a:r>
              <a:rPr lang="fi-FI" sz="2585" b="1" dirty="0">
                <a:solidFill>
                  <a:srgbClr val="A51575"/>
                </a:solidFill>
                <a:latin typeface="Calibri"/>
                <a:ea typeface="MS Mincho" pitchFamily="49" charset="-128"/>
              </a:rPr>
              <a:t>Vishwasrao Naik Sahakari Sakhar Karkhana Ltd.</a:t>
            </a:r>
            <a:r>
              <a:rPr lang="en-US" sz="2585" b="1" dirty="0">
                <a:solidFill>
                  <a:srgbClr val="A51575"/>
                </a:solidFill>
                <a:latin typeface="Calibri"/>
                <a:ea typeface="MS Mincho" pitchFamily="49" charset="-128"/>
              </a:rPr>
              <a:t> </a:t>
            </a:r>
          </a:p>
          <a:p>
            <a:pPr algn="ctr" eaLnBrk="1" hangingPunct="1">
              <a:spcBef>
                <a:spcPts val="0"/>
              </a:spcBef>
              <a:spcAft>
                <a:spcPts val="0"/>
              </a:spcAft>
              <a:defRPr/>
            </a:pPr>
            <a:r>
              <a:rPr lang="en-GB" sz="1477" dirty="0" err="1">
                <a:solidFill>
                  <a:prstClr val="black"/>
                </a:solidFill>
                <a:latin typeface="Calibri"/>
              </a:rPr>
              <a:t>Yashwantnagar</a:t>
            </a:r>
            <a:r>
              <a:rPr lang="en-GB" sz="1477" dirty="0">
                <a:solidFill>
                  <a:prstClr val="black"/>
                </a:solidFill>
                <a:latin typeface="Calibri"/>
              </a:rPr>
              <a:t>, </a:t>
            </a:r>
            <a:r>
              <a:rPr lang="en-GB" sz="1477" dirty="0" err="1">
                <a:solidFill>
                  <a:prstClr val="black"/>
                </a:solidFill>
                <a:latin typeface="Calibri"/>
              </a:rPr>
              <a:t>Chikhali</a:t>
            </a:r>
            <a:r>
              <a:rPr lang="en-GB" sz="1477" dirty="0">
                <a:solidFill>
                  <a:prstClr val="black"/>
                </a:solidFill>
                <a:latin typeface="Calibri"/>
              </a:rPr>
              <a:t>, Tal.: </a:t>
            </a:r>
            <a:r>
              <a:rPr lang="en-GB" sz="1477" dirty="0" err="1">
                <a:solidFill>
                  <a:prstClr val="black"/>
                </a:solidFill>
                <a:latin typeface="Calibri"/>
              </a:rPr>
              <a:t>Shirala</a:t>
            </a:r>
            <a:r>
              <a:rPr lang="en-GB" sz="1477" dirty="0">
                <a:solidFill>
                  <a:prstClr val="black"/>
                </a:solidFill>
                <a:latin typeface="Calibri"/>
              </a:rPr>
              <a:t>, Dist.: </a:t>
            </a:r>
            <a:r>
              <a:rPr lang="en-GB" sz="1477" dirty="0" err="1">
                <a:solidFill>
                  <a:prstClr val="black"/>
                </a:solidFill>
                <a:latin typeface="Calibri"/>
              </a:rPr>
              <a:t>Sangli</a:t>
            </a:r>
            <a:r>
              <a:rPr lang="en-GB" sz="1477" dirty="0">
                <a:solidFill>
                  <a:prstClr val="black"/>
                </a:solidFill>
                <a:latin typeface="Calibri"/>
              </a:rPr>
              <a:t>, Maharashtra</a:t>
            </a:r>
            <a:r>
              <a:rPr lang="en-US" sz="1477" dirty="0">
                <a:solidFill>
                  <a:prstClr val="black"/>
                </a:solidFill>
                <a:latin typeface="Calibri"/>
              </a:rPr>
              <a:t>.</a:t>
            </a:r>
          </a:p>
          <a:p>
            <a:pPr algn="ctr" eaLnBrk="1" hangingPunct="1">
              <a:defRPr/>
            </a:pPr>
            <a:endParaRPr lang="en-US" sz="1050" dirty="0">
              <a:solidFill>
                <a:schemeClr val="tx1"/>
              </a:solidFill>
              <a:latin typeface="+mn-lt"/>
              <a:cs typeface="Aharoni" pitchFamily="2" charset="-79"/>
            </a:endParaRPr>
          </a:p>
          <a:p>
            <a:pPr algn="ctr" eaLnBrk="1" hangingPunct="1">
              <a:defRPr/>
            </a:pPr>
            <a:r>
              <a:rPr lang="en-US" sz="1400" dirty="0">
                <a:solidFill>
                  <a:schemeClr val="tx1"/>
                </a:solidFill>
                <a:latin typeface="+mn-lt"/>
                <a:cs typeface="Aharoni" pitchFamily="2" charset="-79"/>
              </a:rPr>
              <a:t>Prepared By</a:t>
            </a:r>
          </a:p>
          <a:p>
            <a:pPr algn="ctr">
              <a:defRPr/>
            </a:pPr>
            <a:r>
              <a:rPr lang="en-US" b="1" dirty="0">
                <a:solidFill>
                  <a:srgbClr val="A51575"/>
                </a:solidFill>
                <a:latin typeface="+mn-lt"/>
                <a:ea typeface="MS Mincho" pitchFamily="49" charset="-128"/>
              </a:rPr>
              <a:t>Equinox</a:t>
            </a:r>
            <a:r>
              <a:rPr lang="en-US" sz="3200" b="1" dirty="0">
                <a:solidFill>
                  <a:srgbClr val="A51575"/>
                </a:solidFill>
                <a:ea typeface="MS Mincho" pitchFamily="49" charset="-128"/>
              </a:rPr>
              <a:t> </a:t>
            </a:r>
            <a:r>
              <a:rPr lang="en-US" b="1" dirty="0">
                <a:solidFill>
                  <a:srgbClr val="A51575"/>
                </a:solidFill>
                <a:latin typeface="+mn-lt"/>
                <a:ea typeface="MS Mincho" pitchFamily="49" charset="-128"/>
              </a:rPr>
              <a:t>Environments (I) Pvt. Ltd.</a:t>
            </a:r>
          </a:p>
          <a:p>
            <a:pPr algn="ctr">
              <a:defRPr/>
            </a:pPr>
            <a:r>
              <a:rPr lang="en-US" sz="1200" dirty="0">
                <a:solidFill>
                  <a:srgbClr val="1F497D">
                    <a:lumMod val="75000"/>
                  </a:srgbClr>
                </a:solidFill>
                <a:latin typeface="+mn-lt"/>
              </a:rPr>
              <a:t>Environmental; Civil &amp; Chemical Engineers, Consultants and Analysts, Kolhapur (MS) </a:t>
            </a:r>
          </a:p>
          <a:p>
            <a:pPr algn="ctr">
              <a:defRPr/>
            </a:pPr>
            <a:r>
              <a:rPr lang="en-US" sz="1400" dirty="0">
                <a:solidFill>
                  <a:srgbClr val="1F497D">
                    <a:lumMod val="75000"/>
                  </a:srgbClr>
                </a:solidFill>
                <a:latin typeface="+mn-lt"/>
              </a:rPr>
              <a:t>QCI- NABET &amp; ISO 9001 : 2015  Accredited Organization</a:t>
            </a:r>
          </a:p>
          <a:p>
            <a:pPr algn="ctr">
              <a:defRPr/>
            </a:pPr>
            <a:r>
              <a:rPr lang="en-US" sz="1200" dirty="0">
                <a:solidFill>
                  <a:srgbClr val="1F497D">
                    <a:lumMod val="75000"/>
                  </a:srgbClr>
                </a:solidFill>
                <a:latin typeface="+mn-lt"/>
              </a:rPr>
              <a:t>Email : eia@equinoxenvi.com, projects@equinoxenvi.com</a:t>
            </a:r>
          </a:p>
        </p:txBody>
      </p:sp>
      <p:pic>
        <p:nvPicPr>
          <p:cNvPr id="4099" name="Picture 2" descr="\\Comp3\d (d)\PRESENTATIONS\CENTER LEVEL PRESENTATIONS\PRESENTATION AFTER EIA\Balaji Speciality Chemicals Pvt. Lt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5934075"/>
            <a:ext cx="19891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p:cNvSpPr>
            <a:spLocks noGrp="1"/>
          </p:cNvSpPr>
          <p:nvPr>
            <p:ph type="sldNum" sz="quarter" idx="12"/>
          </p:nvPr>
        </p:nvSpPr>
        <p:spPr bwMode="auto">
          <a:xfrm>
            <a:off x="7440613" y="6492881"/>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45CDB6-8BF8-4B59-BCCB-87025914C1BC}" type="slidenum">
              <a:rPr lang="en-US" altLang="en-US" sz="1200">
                <a:solidFill>
                  <a:srgbClr val="898989"/>
                </a:solidFill>
                <a:latin typeface="Times New Roman" panose="02020603050405020304" pitchFamily="18" charset="0"/>
              </a:rPr>
              <a:pPr>
                <a:spcBef>
                  <a:spcPct val="0"/>
                </a:spcBef>
                <a:buFontTx/>
                <a:buNone/>
              </a:pPr>
              <a:t>1</a:t>
            </a:fld>
            <a:endParaRPr lang="en-US" altLang="en-US" sz="1200">
              <a:solidFill>
                <a:srgbClr val="898989"/>
              </a:solidFill>
              <a:latin typeface="Times New Roman" panose="02020603050405020304" pitchFamily="18" charset="0"/>
            </a:endParaRPr>
          </a:p>
        </p:txBody>
      </p:sp>
      <p:grpSp>
        <p:nvGrpSpPr>
          <p:cNvPr id="4101" name="Group 9"/>
          <p:cNvGrpSpPr>
            <a:grpSpLocks/>
          </p:cNvGrpSpPr>
          <p:nvPr/>
        </p:nvGrpSpPr>
        <p:grpSpPr bwMode="auto">
          <a:xfrm>
            <a:off x="7693025" y="6323019"/>
            <a:ext cx="2058988" cy="458787"/>
            <a:chOff x="67202" y="6366508"/>
            <a:chExt cx="2044626" cy="469720"/>
          </a:xfrm>
        </p:grpSpPr>
        <p:pic>
          <p:nvPicPr>
            <p:cNvPr id="4104" name="Picture 7" descr="C:\Documents and Settings\Equinox\Desktop\QCI.jpg"/>
            <p:cNvPicPr>
              <a:picLocks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67202" y="6374693"/>
              <a:ext cx="475488" cy="454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5" name="Picture 3" descr="D:\PRESENTATIONS\CENTER LEVEL PRESENTATIONS\PRESENTATION AFTER EIA\MVL Medisynth Pvt. Ltd., Solapur\Proposed Final PPT - 04.12.2015\125.jpg"/>
            <p:cNvPicPr>
              <a:picLocks noChangeArrowheads="1"/>
            </p:cNvPicPr>
            <p:nvPr/>
          </p:nvPicPr>
          <p:blipFill>
            <a:blip r:embed="rId4">
              <a:lum bright="-10000" contrast="10000"/>
              <a:extLst>
                <a:ext uri="{28A0092B-C50C-407E-A947-70E740481C1C}">
                  <a14:useLocalDpi xmlns:a14="http://schemas.microsoft.com/office/drawing/2010/main" val="0"/>
                </a:ext>
              </a:extLst>
            </a:blip>
            <a:srcRect r="61884"/>
            <a:stretch>
              <a:fillRect/>
            </a:stretch>
          </p:blipFill>
          <p:spPr bwMode="auto">
            <a:xfrm>
              <a:off x="591312" y="6379028"/>
              <a:ext cx="47548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6" name="Picture 3" descr="D:\PRESENTATIONS\CENTER LEVEL PRESENTATIONS\PRESENTATION AFTER EIA\MVL Medisynth Pvt. Ltd., Solapur\Proposed Final PPT - 04.12.2015\125.jpg"/>
            <p:cNvPicPr>
              <a:picLocks noChangeArrowheads="1"/>
            </p:cNvPicPr>
            <p:nvPr/>
          </p:nvPicPr>
          <p:blipFill>
            <a:blip r:embed="rId4">
              <a:lum bright="-10000" contrast="10000"/>
              <a:extLst>
                <a:ext uri="{28A0092B-C50C-407E-A947-70E740481C1C}">
                  <a14:useLocalDpi xmlns:a14="http://schemas.microsoft.com/office/drawing/2010/main" val="0"/>
                </a:ext>
              </a:extLst>
            </a:blip>
            <a:srcRect l="36247" t="19672" r="39044"/>
            <a:stretch>
              <a:fillRect/>
            </a:stretch>
          </p:blipFill>
          <p:spPr bwMode="auto">
            <a:xfrm>
              <a:off x="1113826" y="6366508"/>
              <a:ext cx="47548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7" name="Picture 3" descr="D:\PRESENTATIONS\CENTER LEVEL PRESENTATIONS\PRESENTATION AFTER EIA\MVL Medisynth Pvt. Ltd., Solapur\Proposed Final PPT - 04.12.2015\125.jpg"/>
            <p:cNvPicPr>
              <a:picLocks noChangeArrowheads="1"/>
            </p:cNvPicPr>
            <p:nvPr/>
          </p:nvPicPr>
          <p:blipFill>
            <a:blip r:embed="rId4">
              <a:lum bright="-10000" contrast="10000"/>
              <a:extLst>
                <a:ext uri="{28A0092B-C50C-407E-A947-70E740481C1C}">
                  <a14:useLocalDpi xmlns:a14="http://schemas.microsoft.com/office/drawing/2010/main" val="0"/>
                </a:ext>
              </a:extLst>
            </a:blip>
            <a:srcRect l="60455" t="21994" r="3827"/>
            <a:stretch>
              <a:fillRect/>
            </a:stretch>
          </p:blipFill>
          <p:spPr bwMode="auto">
            <a:xfrm>
              <a:off x="1632294" y="6379028"/>
              <a:ext cx="479534"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026" name="Picture 2" descr="Home | SugarM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200400"/>
            <a:ext cx="874451"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2"/>
          <p:cNvSpPr>
            <a:spLocks noChangeArrowheads="1"/>
          </p:cNvSpPr>
          <p:nvPr/>
        </p:nvSpPr>
        <p:spPr bwMode="auto">
          <a:xfrm>
            <a:off x="6061370" y="-16828"/>
            <a:ext cx="3884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8275" indent="-168275">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algn="just" eaLnBrk="1" hangingPunct="1">
              <a:defRPr/>
            </a:pPr>
            <a:r>
              <a:rPr lang="en-US" altLang="en-US" sz="1400" dirty="0">
                <a:solidFill>
                  <a:schemeClr val="tx1"/>
                </a:solidFill>
                <a:latin typeface="+mn-lt"/>
                <a:cs typeface="Times New Roman" panose="02020603050405020304" pitchFamily="18" charset="0"/>
              </a:rPr>
              <a:t>File No. &amp; Proposal </a:t>
            </a:r>
            <a:r>
              <a:rPr kumimoji="0" lang="en-US" altLang="en-US" sz="1400" i="0" u="none" strike="noStrike" kern="1200" cap="none" spc="0" normalizeH="0" noProof="0" dirty="0">
                <a:ln>
                  <a:noFill/>
                </a:ln>
                <a:solidFill>
                  <a:schemeClr val="tx1"/>
                </a:solidFill>
                <a:effectLst/>
                <a:uLnTx/>
                <a:uFillTx/>
                <a:latin typeface="+mn-lt"/>
                <a:cs typeface="Times New Roman" panose="02020603050405020304" pitchFamily="18" charset="0"/>
              </a:rPr>
              <a:t>No.: S</a:t>
            </a:r>
            <a:r>
              <a:rPr lang="en-US" sz="1400" dirty="0">
                <a:solidFill>
                  <a:schemeClr val="tx1"/>
                </a:solidFill>
                <a:latin typeface="+mn-lt"/>
              </a:rPr>
              <a:t>IA/MH/IND2/68526/2017</a:t>
            </a:r>
            <a:r>
              <a:rPr kumimoji="0" lang="en-US" altLang="en-US" sz="1400" i="0" u="none" strike="noStrike" kern="1200" cap="none" spc="0" normalizeH="0" noProof="0" dirty="0">
                <a:ln>
                  <a:noFill/>
                </a:ln>
                <a:solidFill>
                  <a:schemeClr val="tx1"/>
                </a:solidFill>
                <a:effectLst/>
                <a:uLnTx/>
                <a:uFillTx/>
                <a:latin typeface="+mn-lt"/>
                <a:cs typeface="Times New Roman" panose="02020603050405020304" pitchFamily="18" charset="0"/>
              </a:rPr>
              <a:t> </a:t>
            </a:r>
            <a:endParaRPr kumimoji="0" lang="en-US" altLang="en-US" sz="1400" i="0" u="none" strike="noStrike" kern="1200" cap="none" spc="0" normalizeH="0" baseline="0" noProof="0" dirty="0">
              <a:ln>
                <a:noFill/>
              </a:ln>
              <a:solidFill>
                <a:schemeClr val="tx1"/>
              </a:solidFill>
              <a:effectLst/>
              <a:uLnTx/>
              <a:uFillTx/>
              <a:latin typeface="+mn-lt"/>
              <a:cs typeface="Times New Roman" panose="02020603050405020304" pitchFamily="18" charset="0"/>
            </a:endParaRPr>
          </a:p>
        </p:txBody>
      </p:sp>
    </p:spTree>
    <p:extLst>
      <p:ext uri="{BB962C8B-B14F-4D97-AF65-F5344CB8AC3E}">
        <p14:creationId xmlns:p14="http://schemas.microsoft.com/office/powerpoint/2010/main" val="1593313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04875" y="1870075"/>
            <a:ext cx="184150" cy="769938"/>
          </a:xfrm>
          <a:prstGeom prst="rect">
            <a:avLst/>
          </a:prstGeom>
          <a:noFill/>
          <a:ln>
            <a:noFill/>
          </a:ln>
        </p:spPr>
        <p:txBody>
          <a:bodyPr wrap="none" lIns="91286" tIns="45642" rIns="91286" bIns="45642">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4400">
              <a:solidFill>
                <a:schemeClr val="tx2"/>
              </a:solidFill>
              <a:latin typeface="+mn-lt"/>
            </a:endParaRPr>
          </a:p>
        </p:txBody>
      </p:sp>
      <p:sp>
        <p:nvSpPr>
          <p:cNvPr id="14340" name="Rectangle 11"/>
          <p:cNvSpPr>
            <a:spLocks noChangeArrowheads="1"/>
          </p:cNvSpPr>
          <p:nvPr/>
        </p:nvSpPr>
        <p:spPr bwMode="auto">
          <a:xfrm>
            <a:off x="3911600" y="2071688"/>
            <a:ext cx="236538"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1" name="Rectangle 12"/>
          <p:cNvSpPr>
            <a:spLocks noChangeArrowheads="1"/>
          </p:cNvSpPr>
          <p:nvPr/>
        </p:nvSpPr>
        <p:spPr bwMode="auto">
          <a:xfrm>
            <a:off x="4306888" y="2071688"/>
            <a:ext cx="234950"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2" name="Rectangle 13"/>
          <p:cNvSpPr>
            <a:spLocks noChangeArrowheads="1"/>
          </p:cNvSpPr>
          <p:nvPr/>
        </p:nvSpPr>
        <p:spPr bwMode="auto">
          <a:xfrm>
            <a:off x="4697413" y="2071688"/>
            <a:ext cx="236537"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3" name="Rectangle 14"/>
          <p:cNvSpPr>
            <a:spLocks noChangeArrowheads="1"/>
          </p:cNvSpPr>
          <p:nvPr/>
        </p:nvSpPr>
        <p:spPr bwMode="auto">
          <a:xfrm>
            <a:off x="5092700" y="2071688"/>
            <a:ext cx="234950"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4" name="Rectangle 15"/>
          <p:cNvSpPr>
            <a:spLocks noChangeArrowheads="1"/>
          </p:cNvSpPr>
          <p:nvPr/>
        </p:nvSpPr>
        <p:spPr bwMode="auto">
          <a:xfrm>
            <a:off x="5484813" y="2071688"/>
            <a:ext cx="236537"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5" name="Rectangle 27"/>
          <p:cNvSpPr>
            <a:spLocks noChangeArrowheads="1"/>
          </p:cNvSpPr>
          <p:nvPr/>
        </p:nvSpPr>
        <p:spPr bwMode="auto">
          <a:xfrm>
            <a:off x="5878513" y="2071688"/>
            <a:ext cx="234950" cy="357187"/>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46" name="Text Box 33"/>
          <p:cNvSpPr txBox="1">
            <a:spLocks noChangeArrowheads="1"/>
          </p:cNvSpPr>
          <p:nvPr/>
        </p:nvSpPr>
        <p:spPr bwMode="auto">
          <a:xfrm>
            <a:off x="3133725" y="4967288"/>
            <a:ext cx="973138" cy="303212"/>
          </a:xfrm>
          <a:prstGeom prst="rect">
            <a:avLst/>
          </a:prstGeom>
          <a:noFill/>
          <a:ln>
            <a:noFill/>
          </a:ln>
        </p:spPr>
        <p:txBody>
          <a:bodyPr wrap="none"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400" dirty="0">
                <a:solidFill>
                  <a:srgbClr val="C00000"/>
                </a:solidFill>
                <a:latin typeface="+mn-lt"/>
              </a:rPr>
              <a:t>Spentwash</a:t>
            </a:r>
          </a:p>
        </p:txBody>
      </p:sp>
      <p:grpSp>
        <p:nvGrpSpPr>
          <p:cNvPr id="64522" name="Group 65"/>
          <p:cNvGrpSpPr>
            <a:grpSpLocks/>
          </p:cNvGrpSpPr>
          <p:nvPr/>
        </p:nvGrpSpPr>
        <p:grpSpPr bwMode="auto">
          <a:xfrm>
            <a:off x="273050" y="647700"/>
            <a:ext cx="9410700" cy="5438775"/>
            <a:chOff x="127000" y="646821"/>
            <a:chExt cx="9410553" cy="5440232"/>
          </a:xfrm>
        </p:grpSpPr>
        <p:grpSp>
          <p:nvGrpSpPr>
            <p:cNvPr id="64544" name="Group 58"/>
            <p:cNvGrpSpPr>
              <a:grpSpLocks/>
            </p:cNvGrpSpPr>
            <p:nvPr/>
          </p:nvGrpSpPr>
          <p:grpSpPr bwMode="auto">
            <a:xfrm>
              <a:off x="127000" y="646821"/>
              <a:ext cx="9410553" cy="5440232"/>
              <a:chOff x="127000" y="646821"/>
              <a:chExt cx="9410553" cy="5440232"/>
            </a:xfrm>
          </p:grpSpPr>
          <p:sp>
            <p:nvSpPr>
              <p:cNvPr id="14373" name="Rectangle 10"/>
              <p:cNvSpPr>
                <a:spLocks noChangeArrowheads="1"/>
              </p:cNvSpPr>
              <p:nvPr/>
            </p:nvSpPr>
            <p:spPr bwMode="auto">
              <a:xfrm>
                <a:off x="3609921" y="1388383"/>
                <a:ext cx="2516149" cy="1183004"/>
              </a:xfrm>
              <a:prstGeom prst="rect">
                <a:avLst/>
              </a:prstGeom>
              <a:solidFill>
                <a:srgbClr val="33CCCC"/>
              </a:solidFill>
              <a:ln w="12700">
                <a:solidFill>
                  <a:schemeClr val="tx1"/>
                </a:solidFill>
                <a:miter lim="800000"/>
                <a:headEnd/>
                <a:tailEnd/>
              </a:ln>
            </p:spPr>
            <p:txBody>
              <a:bodyPr wrap="none" lIns="86493" tIns="43247" rIns="86493" bIns="43247" anchor="ct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en-US" sz="2000" b="1">
                  <a:solidFill>
                    <a:srgbClr val="FF3300"/>
                  </a:solidFill>
                  <a:latin typeface="+mn-lt"/>
                </a:endParaRPr>
              </a:p>
            </p:txBody>
          </p:sp>
          <p:sp>
            <p:nvSpPr>
              <p:cNvPr id="14375" name="Line 20"/>
              <p:cNvSpPr>
                <a:spLocks noChangeShapeType="1"/>
              </p:cNvSpPr>
              <p:nvPr/>
            </p:nvSpPr>
            <p:spPr bwMode="auto">
              <a:xfrm flipV="1">
                <a:off x="1295382" y="3705164"/>
                <a:ext cx="0" cy="536382"/>
              </a:xfrm>
              <a:prstGeom prst="line">
                <a:avLst/>
              </a:prstGeom>
              <a:noFill/>
              <a:ln w="28575">
                <a:solidFill>
                  <a:srgbClr val="0000FF"/>
                </a:solidFill>
                <a:round/>
                <a:headEnd/>
                <a:tailEnd type="stealth" w="lg" len="lg"/>
              </a:ln>
            </p:spPr>
            <p:txBody>
              <a:bodyPr wrap="none" anchor="ctr"/>
              <a:lstStyle/>
              <a:p>
                <a:pPr>
                  <a:defRPr/>
                </a:pPr>
                <a:endParaRPr lang="en-US" dirty="0">
                  <a:latin typeface="+mn-lt"/>
                </a:endParaRPr>
              </a:p>
            </p:txBody>
          </p:sp>
          <p:sp>
            <p:nvSpPr>
              <p:cNvPr id="14376" name="Text Box 9"/>
              <p:cNvSpPr txBox="1">
                <a:spLocks noChangeArrowheads="1"/>
              </p:cNvSpPr>
              <p:nvPr/>
            </p:nvSpPr>
            <p:spPr bwMode="auto">
              <a:xfrm>
                <a:off x="128588" y="646821"/>
                <a:ext cx="2362163" cy="333464"/>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600" dirty="0">
                    <a:latin typeface="+mn-lt"/>
                  </a:rPr>
                  <a:t>Sugarcane in Farm</a:t>
                </a:r>
              </a:p>
            </p:txBody>
          </p:sp>
          <p:sp>
            <p:nvSpPr>
              <p:cNvPr id="14377" name="Line 16"/>
              <p:cNvSpPr>
                <a:spLocks noChangeShapeType="1"/>
              </p:cNvSpPr>
              <p:nvPr/>
            </p:nvSpPr>
            <p:spPr bwMode="auto">
              <a:xfrm flipV="1">
                <a:off x="6164169" y="1844117"/>
                <a:ext cx="1474764" cy="0"/>
              </a:xfrm>
              <a:prstGeom prst="line">
                <a:avLst/>
              </a:prstGeom>
              <a:noFill/>
              <a:ln w="28575">
                <a:solidFill>
                  <a:srgbClr val="0000FF"/>
                </a:solidFill>
                <a:round/>
                <a:headEnd/>
                <a:tailEnd type="stealth" w="lg" len="lg"/>
              </a:ln>
            </p:spPr>
            <p:txBody>
              <a:bodyPr wrap="none" anchor="ctr"/>
              <a:lstStyle/>
              <a:p>
                <a:pPr>
                  <a:defRPr/>
                </a:pPr>
                <a:endParaRPr lang="en-US" dirty="0">
                  <a:latin typeface="+mn-lt"/>
                </a:endParaRPr>
              </a:p>
            </p:txBody>
          </p:sp>
          <p:sp>
            <p:nvSpPr>
              <p:cNvPr id="14378" name="Text Box 17"/>
              <p:cNvSpPr txBox="1">
                <a:spLocks noChangeArrowheads="1"/>
              </p:cNvSpPr>
              <p:nvPr/>
            </p:nvSpPr>
            <p:spPr bwMode="auto">
              <a:xfrm>
                <a:off x="6934094" y="1624983"/>
                <a:ext cx="2285964" cy="579593"/>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b="1" dirty="0">
                    <a:solidFill>
                      <a:srgbClr val="C00000"/>
                    </a:solidFill>
                    <a:latin typeface="+mn-lt"/>
                  </a:rPr>
                  <a:t>Sugar</a:t>
                </a:r>
              </a:p>
              <a:p>
                <a:pPr algn="ctr" defTabSz="914400">
                  <a:spcBef>
                    <a:spcPct val="0"/>
                  </a:spcBef>
                  <a:buFont typeface="Arial" panose="020B0604020202020204" pitchFamily="34" charset="0"/>
                  <a:buNone/>
                  <a:defRPr/>
                </a:pPr>
                <a:r>
                  <a:rPr lang="en-US" altLang="en-US" sz="1200" b="1" dirty="0">
                    <a:latin typeface="+mn-lt"/>
                  </a:rPr>
                  <a:t>(</a:t>
                </a:r>
                <a:r>
                  <a:rPr lang="en-US" altLang="en-US" sz="1200" dirty="0">
                    <a:latin typeface="+mn-lt"/>
                  </a:rPr>
                  <a:t>12-13% on Cane Crushed</a:t>
                </a:r>
                <a:r>
                  <a:rPr lang="en-US" altLang="en-US" sz="1200" b="1" dirty="0">
                    <a:latin typeface="+mn-lt"/>
                  </a:rPr>
                  <a:t>)</a:t>
                </a:r>
              </a:p>
            </p:txBody>
          </p:sp>
          <p:sp>
            <p:nvSpPr>
              <p:cNvPr id="14379" name="Line 18"/>
              <p:cNvSpPr>
                <a:spLocks noChangeShapeType="1"/>
              </p:cNvSpPr>
              <p:nvPr/>
            </p:nvSpPr>
            <p:spPr bwMode="auto">
              <a:xfrm>
                <a:off x="8418383" y="2358605"/>
                <a:ext cx="0" cy="670104"/>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80" name="Text Box 19"/>
              <p:cNvSpPr txBox="1">
                <a:spLocks noChangeArrowheads="1"/>
              </p:cNvSpPr>
              <p:nvPr/>
            </p:nvSpPr>
            <p:spPr bwMode="auto">
              <a:xfrm rot="1584669">
                <a:off x="2151031" y="2952489"/>
                <a:ext cx="1171557" cy="303294"/>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fi-FI" altLang="en-US" sz="1400" dirty="0">
                    <a:solidFill>
                      <a:srgbClr val="008000"/>
                    </a:solidFill>
                    <a:latin typeface="+mn-lt"/>
                  </a:rPr>
                  <a:t>Manure</a:t>
                </a:r>
                <a:endParaRPr lang="en-US" altLang="en-US" sz="1400" dirty="0">
                  <a:solidFill>
                    <a:srgbClr val="008000"/>
                  </a:solidFill>
                  <a:latin typeface="+mn-lt"/>
                </a:endParaRPr>
              </a:p>
            </p:txBody>
          </p:sp>
          <p:sp>
            <p:nvSpPr>
              <p:cNvPr id="2" name="Text Box 21"/>
              <p:cNvSpPr txBox="1">
                <a:spLocks noChangeArrowheads="1"/>
              </p:cNvSpPr>
              <p:nvPr/>
            </p:nvSpPr>
            <p:spPr bwMode="auto">
              <a:xfrm>
                <a:off x="398459" y="4241547"/>
                <a:ext cx="1806547" cy="481055"/>
              </a:xfrm>
              <a:prstGeom prst="rect">
                <a:avLst/>
              </a:prstGeom>
              <a:solidFill>
                <a:schemeClr val="accent2">
                  <a:lumMod val="40000"/>
                  <a:lumOff val="60000"/>
                </a:schemeClr>
              </a:solidFill>
              <a:ln w="12700">
                <a:solidFill>
                  <a:srgbClr val="990099"/>
                </a:solidFill>
                <a:miter lim="800000"/>
                <a:headEnd/>
                <a:tailEnd/>
              </a:ln>
            </p:spPr>
            <p:txBody>
              <a:bodyPr lIns="86493" tIns="43247" rIns="86493" bIns="43247">
                <a:spAutoFit/>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algn="ctr" eaLnBrk="1" hangingPunct="1">
                  <a:defRPr/>
                </a:pPr>
                <a:r>
                  <a:rPr lang="en-US" altLang="en-US" sz="1800" dirty="0">
                    <a:solidFill>
                      <a:schemeClr val="tx1"/>
                    </a:solidFill>
                    <a:latin typeface="+mn-lt"/>
                  </a:rPr>
                  <a:t>ATFD</a:t>
                </a:r>
                <a:endParaRPr lang="en-US" sz="1800" dirty="0">
                  <a:solidFill>
                    <a:schemeClr val="tx1"/>
                  </a:solidFill>
                  <a:latin typeface="+mn-lt"/>
                </a:endParaRPr>
              </a:p>
            </p:txBody>
          </p:sp>
          <p:sp>
            <p:nvSpPr>
              <p:cNvPr id="14382" name="Text Box 23"/>
              <p:cNvSpPr txBox="1">
                <a:spLocks noChangeArrowheads="1"/>
              </p:cNvSpPr>
              <p:nvPr/>
            </p:nvSpPr>
            <p:spPr bwMode="auto">
              <a:xfrm>
                <a:off x="3449586" y="3182738"/>
                <a:ext cx="1217593" cy="579592"/>
              </a:xfrm>
              <a:prstGeom prst="rect">
                <a:avLst/>
              </a:prstGeom>
              <a:noFill/>
              <a:ln>
                <a:noFill/>
              </a:ln>
            </p:spPr>
            <p:txBody>
              <a:bodyPr wrap="none"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fi-FI" altLang="en-US" sz="2000" b="1" dirty="0">
                    <a:solidFill>
                      <a:srgbClr val="C00000"/>
                    </a:solidFill>
                    <a:latin typeface="+mn-lt"/>
                  </a:rPr>
                  <a:t>Pressmud</a:t>
                </a:r>
              </a:p>
              <a:p>
                <a:pPr algn="ctr" defTabSz="914400">
                  <a:spcBef>
                    <a:spcPct val="0"/>
                  </a:spcBef>
                  <a:buFont typeface="Arial" panose="020B0604020202020204" pitchFamily="34" charset="0"/>
                  <a:buNone/>
                  <a:defRPr/>
                </a:pPr>
                <a:r>
                  <a:rPr lang="en-US" altLang="en-US" sz="1100" b="1" dirty="0">
                    <a:solidFill>
                      <a:srgbClr val="C0504D"/>
                    </a:solidFill>
                    <a:latin typeface="Calibri"/>
                  </a:rPr>
                  <a:t>(</a:t>
                </a:r>
                <a:r>
                  <a:rPr lang="en-US" altLang="en-US" sz="1100" dirty="0">
                    <a:solidFill>
                      <a:srgbClr val="C0504D"/>
                    </a:solidFill>
                    <a:latin typeface="Calibri"/>
                  </a:rPr>
                  <a:t>4%</a:t>
                </a:r>
                <a:r>
                  <a:rPr lang="en-US" altLang="en-US" sz="1100" b="1" dirty="0">
                    <a:solidFill>
                      <a:srgbClr val="C0504D"/>
                    </a:solidFill>
                    <a:latin typeface="Calibri"/>
                  </a:rPr>
                  <a:t>)</a:t>
                </a:r>
              </a:p>
            </p:txBody>
          </p:sp>
          <p:sp>
            <p:nvSpPr>
              <p:cNvPr id="14383" name="Text Box 24"/>
              <p:cNvSpPr txBox="1">
                <a:spLocks noChangeArrowheads="1"/>
              </p:cNvSpPr>
              <p:nvPr/>
            </p:nvSpPr>
            <p:spPr bwMode="auto">
              <a:xfrm>
                <a:off x="4711628" y="3189090"/>
                <a:ext cx="1750986" cy="579592"/>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b="1" dirty="0">
                    <a:solidFill>
                      <a:srgbClr val="C00000"/>
                    </a:solidFill>
                    <a:latin typeface="+mn-lt"/>
                  </a:rPr>
                  <a:t>Molasses</a:t>
                </a:r>
              </a:p>
              <a:p>
                <a:pPr algn="ctr" defTabSz="914400">
                  <a:spcBef>
                    <a:spcPct val="0"/>
                  </a:spcBef>
                  <a:buFont typeface="Arial" panose="020B0604020202020204" pitchFamily="34" charset="0"/>
                  <a:buNone/>
                  <a:defRPr/>
                </a:pPr>
                <a:r>
                  <a:rPr lang="en-US" altLang="en-US" sz="1100" b="1" dirty="0">
                    <a:solidFill>
                      <a:srgbClr val="C0504D"/>
                    </a:solidFill>
                    <a:latin typeface="Calibri"/>
                  </a:rPr>
                  <a:t>(</a:t>
                </a:r>
                <a:r>
                  <a:rPr lang="en-US" altLang="en-US" sz="1100" dirty="0">
                    <a:solidFill>
                      <a:srgbClr val="C0504D"/>
                    </a:solidFill>
                    <a:latin typeface="Calibri"/>
                  </a:rPr>
                  <a:t>4%</a:t>
                </a:r>
                <a:r>
                  <a:rPr lang="en-US" altLang="en-US" sz="1100" b="1" dirty="0">
                    <a:solidFill>
                      <a:srgbClr val="C0504D"/>
                    </a:solidFill>
                    <a:latin typeface="Calibri"/>
                  </a:rPr>
                  <a:t>)</a:t>
                </a:r>
              </a:p>
            </p:txBody>
          </p:sp>
          <p:sp>
            <p:nvSpPr>
              <p:cNvPr id="14384" name="Text Box 28"/>
              <p:cNvSpPr txBox="1">
                <a:spLocks noChangeArrowheads="1"/>
              </p:cNvSpPr>
              <p:nvPr/>
            </p:nvSpPr>
            <p:spPr bwMode="auto">
              <a:xfrm>
                <a:off x="7894517" y="2914378"/>
                <a:ext cx="1127107" cy="579593"/>
              </a:xfrm>
              <a:prstGeom prst="rect">
                <a:avLst/>
              </a:prstGeom>
              <a:noFill/>
              <a:ln>
                <a:noFill/>
              </a:ln>
            </p:spPr>
            <p:txBody>
              <a:bodyPr wrap="none"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b="1" dirty="0" err="1">
                    <a:solidFill>
                      <a:srgbClr val="C00000"/>
                    </a:solidFill>
                    <a:latin typeface="+mn-lt"/>
                  </a:rPr>
                  <a:t>Bagasses</a:t>
                </a:r>
                <a:endParaRPr lang="en-US" altLang="en-US" sz="2000" b="1" dirty="0">
                  <a:solidFill>
                    <a:srgbClr val="C00000"/>
                  </a:solidFill>
                  <a:latin typeface="+mn-lt"/>
                </a:endParaRPr>
              </a:p>
              <a:p>
                <a:pPr algn="ctr" defTabSz="914400">
                  <a:spcBef>
                    <a:spcPct val="0"/>
                  </a:spcBef>
                  <a:buFont typeface="Arial" panose="020B0604020202020204" pitchFamily="34" charset="0"/>
                  <a:buNone/>
                  <a:defRPr/>
                </a:pPr>
                <a:r>
                  <a:rPr lang="en-US" altLang="en-US" sz="1200" dirty="0">
                    <a:latin typeface="Calibri"/>
                  </a:rPr>
                  <a:t>(30%)</a:t>
                </a:r>
              </a:p>
            </p:txBody>
          </p:sp>
          <p:sp>
            <p:nvSpPr>
              <p:cNvPr id="14385" name="Text Box 29"/>
              <p:cNvSpPr txBox="1">
                <a:spLocks noChangeArrowheads="1"/>
              </p:cNvSpPr>
              <p:nvPr/>
            </p:nvSpPr>
            <p:spPr bwMode="auto">
              <a:xfrm>
                <a:off x="4765603" y="4919929"/>
                <a:ext cx="1373167" cy="701863"/>
              </a:xfrm>
              <a:prstGeom prst="rect">
                <a:avLst/>
              </a:prstGeom>
              <a:solidFill>
                <a:srgbClr val="33CCCC"/>
              </a:solidFill>
              <a:ln w="12700">
                <a:solidFill>
                  <a:schemeClr val="tx1"/>
                </a:solidFill>
                <a:miter lim="800000"/>
                <a:headEnd/>
                <a:tailEnd/>
              </a:ln>
            </p:spPr>
            <p:txBody>
              <a:bodyPr wrap="none" lIns="86493" tIns="43247" rIns="86493" bIns="43247" anchor="ct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fi-FI" altLang="en-US" sz="1800" dirty="0">
                    <a:latin typeface="+mn-lt"/>
                  </a:rPr>
                  <a:t>Distillery</a:t>
                </a:r>
              </a:p>
              <a:p>
                <a:pPr algn="ctr">
                  <a:spcBef>
                    <a:spcPct val="0"/>
                  </a:spcBef>
                  <a:buFontTx/>
                  <a:buNone/>
                  <a:defRPr/>
                </a:pPr>
                <a:r>
                  <a:rPr lang="fi-FI" altLang="en-US" sz="1400" dirty="0">
                    <a:latin typeface="+mn-lt"/>
                  </a:rPr>
                  <a:t>105 KLPD</a:t>
                </a:r>
                <a:endParaRPr lang="en-US" altLang="en-US" sz="1400" dirty="0">
                  <a:latin typeface="+mn-lt"/>
                </a:endParaRPr>
              </a:p>
            </p:txBody>
          </p:sp>
          <p:sp>
            <p:nvSpPr>
              <p:cNvPr id="14386" name="Line 30"/>
              <p:cNvSpPr>
                <a:spLocks noChangeShapeType="1"/>
              </p:cNvSpPr>
              <p:nvPr/>
            </p:nvSpPr>
            <p:spPr bwMode="auto">
              <a:xfrm flipH="1">
                <a:off x="5503779" y="3768682"/>
                <a:ext cx="1587" cy="1184592"/>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88" name="Line 36"/>
              <p:cNvSpPr>
                <a:spLocks noChangeShapeType="1"/>
              </p:cNvSpPr>
              <p:nvPr/>
            </p:nvSpPr>
            <p:spPr bwMode="auto">
              <a:xfrm>
                <a:off x="8469183" y="3428866"/>
                <a:ext cx="0" cy="377926"/>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89" name="Line 44"/>
              <p:cNvSpPr>
                <a:spLocks noChangeShapeType="1"/>
              </p:cNvSpPr>
              <p:nvPr/>
            </p:nvSpPr>
            <p:spPr bwMode="auto">
              <a:xfrm>
                <a:off x="2576475" y="1972739"/>
                <a:ext cx="1033446" cy="0"/>
              </a:xfrm>
              <a:prstGeom prst="line">
                <a:avLst/>
              </a:prstGeom>
              <a:noFill/>
              <a:ln w="28575">
                <a:solidFill>
                  <a:srgbClr val="0000FF"/>
                </a:solidFill>
                <a:round/>
                <a:headEnd/>
                <a:tailEnd type="stealth" w="lg" len="lg"/>
              </a:ln>
            </p:spPr>
            <p:txBody>
              <a:bodyPr wrap="none" anchor="ctr"/>
              <a:lstStyle/>
              <a:p>
                <a:pPr>
                  <a:defRPr/>
                </a:pPr>
                <a:endParaRPr lang="en-US" dirty="0">
                  <a:latin typeface="+mn-lt"/>
                </a:endParaRPr>
              </a:p>
            </p:txBody>
          </p:sp>
          <p:pic>
            <p:nvPicPr>
              <p:cNvPr id="64566" name="Picture 7" descr="C:\Documents and Settings\Enviclean\Deskto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005393"/>
                <a:ext cx="2463800" cy="158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1" name="Line 26"/>
              <p:cNvSpPr>
                <a:spLocks noChangeShapeType="1"/>
              </p:cNvSpPr>
              <p:nvPr/>
            </p:nvSpPr>
            <p:spPr bwMode="auto">
              <a:xfrm>
                <a:off x="6178455" y="2347490"/>
                <a:ext cx="2230403" cy="0"/>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92" name="Line 31"/>
              <p:cNvSpPr>
                <a:spLocks noChangeShapeType="1"/>
              </p:cNvSpPr>
              <p:nvPr/>
            </p:nvSpPr>
            <p:spPr bwMode="auto">
              <a:xfrm flipH="1">
                <a:off x="1998634" y="5250217"/>
                <a:ext cx="2773319" cy="6352"/>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93" name="Line 30"/>
              <p:cNvSpPr>
                <a:spLocks noChangeShapeType="1"/>
              </p:cNvSpPr>
              <p:nvPr/>
            </p:nvSpPr>
            <p:spPr bwMode="auto">
              <a:xfrm>
                <a:off x="4886251" y="5629731"/>
                <a:ext cx="0" cy="457322"/>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3" name="Text Box 34"/>
              <p:cNvSpPr txBox="1">
                <a:spLocks noChangeArrowheads="1"/>
              </p:cNvSpPr>
              <p:nvPr/>
            </p:nvSpPr>
            <p:spPr bwMode="auto">
              <a:xfrm>
                <a:off x="7435736" y="3809968"/>
                <a:ext cx="2101817" cy="365223"/>
              </a:xfrm>
              <a:prstGeom prst="rect">
                <a:avLst/>
              </a:prstGeom>
              <a:solidFill>
                <a:schemeClr val="accent2">
                  <a:lumMod val="60000"/>
                  <a:lumOff val="40000"/>
                </a:schemeClr>
              </a:solidFill>
              <a:ln w="12700">
                <a:solidFill>
                  <a:srgbClr val="000000"/>
                </a:solidFill>
                <a:miter lim="800000"/>
                <a:headEnd/>
                <a:tailEnd/>
              </a:ln>
            </p:spPr>
            <p:txBody>
              <a:bodyPr lIns="86493" tIns="43247" rIns="86493" bIns="43247">
                <a:spAutoFit/>
              </a:bodyPr>
              <a:lstStyle>
                <a:lvl1pPr defTabSz="865188" eaLnBrk="0" hangingPunct="0">
                  <a:defRPr sz="2400">
                    <a:solidFill>
                      <a:schemeClr val="accent2"/>
                    </a:solidFill>
                    <a:latin typeface="Times New Roman" pitchFamily="18" charset="0"/>
                    <a:cs typeface="Arial" pitchFamily="34" charset="0"/>
                  </a:defRPr>
                </a:lvl1pPr>
                <a:lvl2pPr marL="742950" indent="-285750" defTabSz="865188" eaLnBrk="0" hangingPunct="0">
                  <a:defRPr sz="2400">
                    <a:solidFill>
                      <a:schemeClr val="accent2"/>
                    </a:solidFill>
                    <a:latin typeface="Times New Roman" pitchFamily="18" charset="0"/>
                    <a:cs typeface="Arial" pitchFamily="34" charset="0"/>
                  </a:defRPr>
                </a:lvl2pPr>
                <a:lvl3pPr marL="1143000" indent="-228600" defTabSz="865188" eaLnBrk="0" hangingPunct="0">
                  <a:defRPr sz="2400">
                    <a:solidFill>
                      <a:schemeClr val="accent2"/>
                    </a:solidFill>
                    <a:latin typeface="Times New Roman" pitchFamily="18" charset="0"/>
                    <a:cs typeface="Arial" pitchFamily="34" charset="0"/>
                  </a:defRPr>
                </a:lvl3pPr>
                <a:lvl4pPr marL="1600200" indent="-228600" defTabSz="865188" eaLnBrk="0" hangingPunct="0">
                  <a:defRPr sz="2400">
                    <a:solidFill>
                      <a:schemeClr val="accent2"/>
                    </a:solidFill>
                    <a:latin typeface="Times New Roman" pitchFamily="18" charset="0"/>
                    <a:cs typeface="Arial" pitchFamily="34" charset="0"/>
                  </a:defRPr>
                </a:lvl4pPr>
                <a:lvl5pPr marL="2057400" indent="-228600" defTabSz="865188" eaLnBrk="0" hangingPunct="0">
                  <a:defRPr sz="2400">
                    <a:solidFill>
                      <a:schemeClr val="accent2"/>
                    </a:solidFill>
                    <a:latin typeface="Times New Roman" pitchFamily="18" charset="0"/>
                    <a:cs typeface="Arial" pitchFamily="34" charset="0"/>
                  </a:defRPr>
                </a:lvl5pPr>
                <a:lvl6pPr marL="25146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6pPr>
                <a:lvl7pPr marL="29718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7pPr>
                <a:lvl8pPr marL="34290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8pPr>
                <a:lvl9pPr marL="38862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9pPr>
              </a:lstStyle>
              <a:p>
                <a:pPr algn="ctr">
                  <a:defRPr/>
                </a:pPr>
                <a:r>
                  <a:rPr lang="en-US" altLang="en-US" sz="1800" dirty="0">
                    <a:solidFill>
                      <a:schemeClr val="tx1"/>
                    </a:solidFill>
                    <a:latin typeface="+mn-lt"/>
                  </a:rPr>
                  <a:t>Cogen Boiler</a:t>
                </a:r>
                <a:endParaRPr lang="en-US" sz="1800" dirty="0">
                  <a:solidFill>
                    <a:schemeClr val="tx1"/>
                  </a:solidFill>
                  <a:latin typeface="+mn-lt"/>
                </a:endParaRPr>
              </a:p>
            </p:txBody>
          </p:sp>
          <p:sp>
            <p:nvSpPr>
              <p:cNvPr id="4" name="Text Box 21"/>
              <p:cNvSpPr txBox="1">
                <a:spLocks noChangeArrowheads="1"/>
              </p:cNvSpPr>
              <p:nvPr/>
            </p:nvSpPr>
            <p:spPr bwMode="auto">
              <a:xfrm>
                <a:off x="228598" y="5597967"/>
                <a:ext cx="2133567" cy="455544"/>
              </a:xfrm>
              <a:prstGeom prst="rect">
                <a:avLst/>
              </a:prstGeom>
              <a:solidFill>
                <a:schemeClr val="accent6">
                  <a:lumMod val="40000"/>
                  <a:lumOff val="60000"/>
                </a:schemeClr>
              </a:solidFill>
              <a:ln w="12700">
                <a:solidFill>
                  <a:srgbClr val="990099"/>
                </a:solidFill>
                <a:miter lim="800000"/>
                <a:headEnd/>
                <a:tailEnd/>
              </a:ln>
            </p:spPr>
            <p:txBody>
              <a:bodyPr lIns="86493" tIns="43247" rIns="86493" bIns="43247">
                <a:spAutoFit/>
              </a:bodyPr>
              <a:lstStyle>
                <a:lvl1pPr defTabSz="865188">
                  <a:defRPr sz="2400">
                    <a:solidFill>
                      <a:schemeClr val="accent2"/>
                    </a:solidFill>
                    <a:latin typeface="Times New Roman" panose="02020603050405020304" pitchFamily="18" charset="0"/>
                    <a:cs typeface="Arial" panose="020B0604020202020204" pitchFamily="34" charset="0"/>
                  </a:defRPr>
                </a:lvl1pPr>
                <a:lvl2pPr marL="742950" indent="-285750" defTabSz="865188">
                  <a:defRPr sz="2400">
                    <a:solidFill>
                      <a:schemeClr val="accent2"/>
                    </a:solidFill>
                    <a:latin typeface="Times New Roman" panose="02020603050405020304" pitchFamily="18" charset="0"/>
                    <a:cs typeface="Arial" panose="020B0604020202020204" pitchFamily="34" charset="0"/>
                  </a:defRPr>
                </a:lvl2pPr>
                <a:lvl3pPr marL="1143000" indent="-228600" defTabSz="865188">
                  <a:defRPr sz="2400">
                    <a:solidFill>
                      <a:schemeClr val="accent2"/>
                    </a:solidFill>
                    <a:latin typeface="Times New Roman" panose="02020603050405020304" pitchFamily="18" charset="0"/>
                    <a:cs typeface="Arial" panose="020B0604020202020204" pitchFamily="34" charset="0"/>
                  </a:defRPr>
                </a:lvl3pPr>
                <a:lvl4pPr marL="1600200" indent="-228600" defTabSz="865188">
                  <a:defRPr sz="2400">
                    <a:solidFill>
                      <a:schemeClr val="accent2"/>
                    </a:solidFill>
                    <a:latin typeface="Times New Roman" panose="02020603050405020304" pitchFamily="18" charset="0"/>
                    <a:cs typeface="Arial" panose="020B0604020202020204" pitchFamily="34" charset="0"/>
                  </a:defRPr>
                </a:lvl4pPr>
                <a:lvl5pPr marL="2057400" indent="-228600" defTabSz="865188">
                  <a:defRPr sz="2400">
                    <a:solidFill>
                      <a:schemeClr val="accent2"/>
                    </a:solidFill>
                    <a:latin typeface="Times New Roman" panose="02020603050405020304" pitchFamily="18" charset="0"/>
                    <a:cs typeface="Arial" panose="020B0604020202020204" pitchFamily="34" charset="0"/>
                  </a:defRPr>
                </a:lvl5pPr>
                <a:lvl6pPr marL="2514600" indent="-228600" defTabSz="865188"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defTabSz="865188"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defTabSz="865188"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defTabSz="865188"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algn="ctr">
                  <a:defRPr/>
                </a:pPr>
                <a:r>
                  <a:rPr lang="en-US" altLang="en-US" sz="1800" dirty="0">
                    <a:solidFill>
                      <a:schemeClr val="tx1"/>
                    </a:solidFill>
                    <a:latin typeface="+mn-lt"/>
                  </a:rPr>
                  <a:t>MEE</a:t>
                </a:r>
              </a:p>
            </p:txBody>
          </p:sp>
          <p:sp>
            <p:nvSpPr>
              <p:cNvPr id="14396" name="Line 20"/>
              <p:cNvSpPr>
                <a:spLocks noChangeShapeType="1"/>
              </p:cNvSpPr>
              <p:nvPr/>
            </p:nvSpPr>
            <p:spPr bwMode="auto">
              <a:xfrm flipV="1">
                <a:off x="1295382" y="4722602"/>
                <a:ext cx="0" cy="871887"/>
              </a:xfrm>
              <a:prstGeom prst="line">
                <a:avLst/>
              </a:prstGeom>
              <a:noFill/>
              <a:ln w="28575">
                <a:solidFill>
                  <a:srgbClr val="0000FF"/>
                </a:solidFill>
                <a:round/>
                <a:headEnd/>
                <a:tailEnd type="stealth" w="lg" len="lg"/>
              </a:ln>
            </p:spPr>
            <p:txBody>
              <a:bodyPr wrap="none" anchor="ctr"/>
              <a:lstStyle/>
              <a:p>
                <a:pPr>
                  <a:defRPr/>
                </a:pPr>
                <a:endParaRPr lang="en-US" dirty="0">
                  <a:latin typeface="+mn-lt"/>
                </a:endParaRPr>
              </a:p>
            </p:txBody>
          </p:sp>
          <p:sp>
            <p:nvSpPr>
              <p:cNvPr id="14397" name="Line 18"/>
              <p:cNvSpPr>
                <a:spLocks noChangeShapeType="1"/>
              </p:cNvSpPr>
              <p:nvPr/>
            </p:nvSpPr>
            <p:spPr bwMode="auto">
              <a:xfrm>
                <a:off x="4038539" y="2590442"/>
                <a:ext cx="0" cy="609763"/>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98" name="Line 18"/>
              <p:cNvSpPr>
                <a:spLocks noChangeShapeType="1"/>
              </p:cNvSpPr>
              <p:nvPr/>
            </p:nvSpPr>
            <p:spPr bwMode="auto">
              <a:xfrm>
                <a:off x="5486316" y="2590442"/>
                <a:ext cx="0" cy="609763"/>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63" name="Line 30"/>
              <p:cNvSpPr>
                <a:spLocks noChangeShapeType="1"/>
              </p:cNvSpPr>
              <p:nvPr/>
            </p:nvSpPr>
            <p:spPr bwMode="auto">
              <a:xfrm>
                <a:off x="5906998" y="5621792"/>
                <a:ext cx="0" cy="457322"/>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74" name="Rectangle 40"/>
              <p:cNvSpPr>
                <a:spLocks noChangeArrowheads="1"/>
              </p:cNvSpPr>
              <p:nvPr/>
            </p:nvSpPr>
            <p:spPr bwMode="auto">
              <a:xfrm>
                <a:off x="3836930" y="1485246"/>
                <a:ext cx="2003394" cy="579593"/>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800" dirty="0">
                    <a:latin typeface="+mn-lt"/>
                  </a:rPr>
                  <a:t>  Sugar Factory</a:t>
                </a:r>
              </a:p>
              <a:p>
                <a:pPr algn="ctr">
                  <a:spcBef>
                    <a:spcPct val="0"/>
                  </a:spcBef>
                  <a:buFontTx/>
                  <a:buNone/>
                  <a:defRPr/>
                </a:pPr>
                <a:r>
                  <a:rPr lang="en-US" altLang="en-US" sz="1400" dirty="0">
                    <a:latin typeface="+mn-lt"/>
                  </a:rPr>
                  <a:t>7500 TCD</a:t>
                </a:r>
                <a:endParaRPr lang="en-US" altLang="en-US" sz="2400" dirty="0">
                  <a:latin typeface="+mn-lt"/>
                </a:endParaRPr>
              </a:p>
            </p:txBody>
          </p:sp>
        </p:grpSp>
        <p:sp>
          <p:nvSpPr>
            <p:cNvPr id="14367" name="Rectangle 11"/>
            <p:cNvSpPr>
              <a:spLocks noChangeArrowheads="1"/>
            </p:cNvSpPr>
            <p:nvPr/>
          </p:nvSpPr>
          <p:spPr bwMode="auto">
            <a:xfrm>
              <a:off x="3809942" y="2080718"/>
              <a:ext cx="236534"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68" name="Rectangle 12"/>
            <p:cNvSpPr>
              <a:spLocks noChangeArrowheads="1"/>
            </p:cNvSpPr>
            <p:nvPr/>
          </p:nvSpPr>
          <p:spPr bwMode="auto">
            <a:xfrm>
              <a:off x="4205224" y="2080718"/>
              <a:ext cx="234946"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69" name="Rectangle 13"/>
            <p:cNvSpPr>
              <a:spLocks noChangeArrowheads="1"/>
            </p:cNvSpPr>
            <p:nvPr/>
          </p:nvSpPr>
          <p:spPr bwMode="auto">
            <a:xfrm>
              <a:off x="4595743" y="2080718"/>
              <a:ext cx="236533"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70" name="Rectangle 14"/>
            <p:cNvSpPr>
              <a:spLocks noChangeArrowheads="1"/>
            </p:cNvSpPr>
            <p:nvPr/>
          </p:nvSpPr>
          <p:spPr bwMode="auto">
            <a:xfrm>
              <a:off x="4991024" y="2080718"/>
              <a:ext cx="234946"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71" name="Rectangle 15"/>
            <p:cNvSpPr>
              <a:spLocks noChangeArrowheads="1"/>
            </p:cNvSpPr>
            <p:nvPr/>
          </p:nvSpPr>
          <p:spPr bwMode="auto">
            <a:xfrm>
              <a:off x="5383131" y="2080718"/>
              <a:ext cx="236533"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sp>
          <p:nvSpPr>
            <p:cNvPr id="14372" name="Rectangle 27"/>
            <p:cNvSpPr>
              <a:spLocks noChangeArrowheads="1"/>
            </p:cNvSpPr>
            <p:nvPr/>
          </p:nvSpPr>
          <p:spPr bwMode="auto">
            <a:xfrm>
              <a:off x="5776825" y="2080718"/>
              <a:ext cx="234946" cy="357283"/>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a:solidFill>
                  <a:schemeClr val="accent2"/>
                </a:solidFill>
                <a:latin typeface="+mn-lt"/>
              </a:endParaRPr>
            </a:p>
          </p:txBody>
        </p:sp>
      </p:grpSp>
      <p:sp>
        <p:nvSpPr>
          <p:cNvPr id="14348" name="Line 35"/>
          <p:cNvSpPr>
            <a:spLocks noChangeShapeType="1"/>
          </p:cNvSpPr>
          <p:nvPr/>
        </p:nvSpPr>
        <p:spPr bwMode="auto">
          <a:xfrm flipH="1" flipV="1">
            <a:off x="2144713" y="2614613"/>
            <a:ext cx="1506537" cy="698500"/>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68" name="Text Box 34"/>
          <p:cNvSpPr txBox="1">
            <a:spLocks noChangeArrowheads="1"/>
          </p:cNvSpPr>
          <p:nvPr/>
        </p:nvSpPr>
        <p:spPr bwMode="auto">
          <a:xfrm>
            <a:off x="8026400" y="4933950"/>
            <a:ext cx="1349375" cy="365125"/>
          </a:xfrm>
          <a:prstGeom prst="rect">
            <a:avLst/>
          </a:prstGeom>
          <a:solidFill>
            <a:schemeClr val="accent2">
              <a:lumMod val="60000"/>
              <a:lumOff val="40000"/>
            </a:schemeClr>
          </a:solidFill>
          <a:ln w="12700">
            <a:solidFill>
              <a:srgbClr val="000000"/>
            </a:solidFill>
            <a:miter lim="800000"/>
            <a:headEnd/>
            <a:tailEnd/>
          </a:ln>
        </p:spPr>
        <p:txBody>
          <a:bodyPr lIns="86493" tIns="43247" rIns="86493" bIns="43247">
            <a:spAutoFit/>
          </a:bodyPr>
          <a:lstStyle>
            <a:lvl1pPr defTabSz="865188" eaLnBrk="0" hangingPunct="0">
              <a:defRPr sz="2400">
                <a:solidFill>
                  <a:schemeClr val="accent2"/>
                </a:solidFill>
                <a:latin typeface="Times New Roman" pitchFamily="18" charset="0"/>
                <a:cs typeface="Arial" pitchFamily="34" charset="0"/>
              </a:defRPr>
            </a:lvl1pPr>
            <a:lvl2pPr marL="742950" indent="-285750" defTabSz="865188" eaLnBrk="0" hangingPunct="0">
              <a:defRPr sz="2400">
                <a:solidFill>
                  <a:schemeClr val="accent2"/>
                </a:solidFill>
                <a:latin typeface="Times New Roman" pitchFamily="18" charset="0"/>
                <a:cs typeface="Arial" pitchFamily="34" charset="0"/>
              </a:defRPr>
            </a:lvl2pPr>
            <a:lvl3pPr marL="1143000" indent="-228600" defTabSz="865188" eaLnBrk="0" hangingPunct="0">
              <a:defRPr sz="2400">
                <a:solidFill>
                  <a:schemeClr val="accent2"/>
                </a:solidFill>
                <a:latin typeface="Times New Roman" pitchFamily="18" charset="0"/>
                <a:cs typeface="Arial" pitchFamily="34" charset="0"/>
              </a:defRPr>
            </a:lvl3pPr>
            <a:lvl4pPr marL="1600200" indent="-228600" defTabSz="865188" eaLnBrk="0" hangingPunct="0">
              <a:defRPr sz="2400">
                <a:solidFill>
                  <a:schemeClr val="accent2"/>
                </a:solidFill>
                <a:latin typeface="Times New Roman" pitchFamily="18" charset="0"/>
                <a:cs typeface="Arial" pitchFamily="34" charset="0"/>
              </a:defRPr>
            </a:lvl4pPr>
            <a:lvl5pPr marL="2057400" indent="-228600" defTabSz="865188" eaLnBrk="0" hangingPunct="0">
              <a:defRPr sz="2400">
                <a:solidFill>
                  <a:schemeClr val="accent2"/>
                </a:solidFill>
                <a:latin typeface="Times New Roman" pitchFamily="18" charset="0"/>
                <a:cs typeface="Arial" pitchFamily="34" charset="0"/>
              </a:defRPr>
            </a:lvl5pPr>
            <a:lvl6pPr marL="25146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6pPr>
            <a:lvl7pPr marL="29718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7pPr>
            <a:lvl8pPr marL="34290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8pPr>
            <a:lvl9pPr marL="3886200" indent="-228600" defTabSz="865188" eaLnBrk="0" fontAlgn="base" hangingPunct="0">
              <a:spcBef>
                <a:spcPct val="0"/>
              </a:spcBef>
              <a:spcAft>
                <a:spcPct val="0"/>
              </a:spcAft>
              <a:defRPr sz="2400">
                <a:solidFill>
                  <a:schemeClr val="accent2"/>
                </a:solidFill>
                <a:latin typeface="Times New Roman" pitchFamily="18" charset="0"/>
                <a:cs typeface="Arial" pitchFamily="34" charset="0"/>
              </a:defRPr>
            </a:lvl9pPr>
          </a:lstStyle>
          <a:p>
            <a:pPr algn="ctr">
              <a:defRPr/>
            </a:pPr>
            <a:r>
              <a:rPr lang="en-US" sz="1800" dirty="0">
                <a:solidFill>
                  <a:schemeClr val="tx1"/>
                </a:solidFill>
                <a:latin typeface="+mn-lt"/>
              </a:rPr>
              <a:t>Turbine </a:t>
            </a:r>
          </a:p>
        </p:txBody>
      </p:sp>
      <p:sp>
        <p:nvSpPr>
          <p:cNvPr id="14350" name="Line 30"/>
          <p:cNvSpPr>
            <a:spLocks noChangeShapeType="1"/>
          </p:cNvSpPr>
          <p:nvPr/>
        </p:nvSpPr>
        <p:spPr bwMode="auto">
          <a:xfrm flipH="1">
            <a:off x="8613775" y="4225925"/>
            <a:ext cx="0" cy="727075"/>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51" name="Line 30"/>
          <p:cNvSpPr>
            <a:spLocks noChangeShapeType="1"/>
          </p:cNvSpPr>
          <p:nvPr/>
        </p:nvSpPr>
        <p:spPr bwMode="auto">
          <a:xfrm>
            <a:off x="8626475" y="5335588"/>
            <a:ext cx="0" cy="847725"/>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52" name="Text Box 34"/>
          <p:cNvSpPr txBox="1">
            <a:spLocks noChangeArrowheads="1"/>
          </p:cNvSpPr>
          <p:nvPr/>
        </p:nvSpPr>
        <p:spPr bwMode="auto">
          <a:xfrm>
            <a:off x="8085138" y="6115050"/>
            <a:ext cx="1114425" cy="363538"/>
          </a:xfrm>
          <a:prstGeom prst="rect">
            <a:avLst/>
          </a:prstGeom>
          <a:noFill/>
          <a:ln>
            <a:noFill/>
          </a:ln>
        </p:spPr>
        <p:txBody>
          <a:bodyPr wrap="none"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800" b="1" dirty="0">
                <a:latin typeface="+mn-lt"/>
              </a:rPr>
              <a:t>Electricity</a:t>
            </a:r>
          </a:p>
        </p:txBody>
      </p:sp>
      <p:sp>
        <p:nvSpPr>
          <p:cNvPr id="14353" name="Line 35"/>
          <p:cNvSpPr>
            <a:spLocks noChangeShapeType="1"/>
          </p:cNvSpPr>
          <p:nvPr/>
        </p:nvSpPr>
        <p:spPr bwMode="auto">
          <a:xfrm flipH="1" flipV="1">
            <a:off x="6113463" y="2590800"/>
            <a:ext cx="1919287" cy="2566988"/>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54" name="Text Box 8"/>
          <p:cNvSpPr txBox="1">
            <a:spLocks noChangeArrowheads="1"/>
          </p:cNvSpPr>
          <p:nvPr/>
        </p:nvSpPr>
        <p:spPr bwMode="auto">
          <a:xfrm>
            <a:off x="574675" y="95250"/>
            <a:ext cx="8842375" cy="400050"/>
          </a:xfrm>
          <a:prstGeom prst="rect">
            <a:avLst/>
          </a:prstGeom>
          <a:noFill/>
          <a:ln>
            <a:noFill/>
          </a:ln>
        </p:spPr>
        <p:txBody>
          <a:bodyPr>
            <a:spAutoFit/>
          </a:bodyPr>
          <a:lstStyle>
            <a:lvl1pPr>
              <a:spcBef>
                <a:spcPct val="20000"/>
              </a:spcBef>
              <a:buFont typeface="Arial" panose="020B0604020202020204" pitchFamily="34" charset="0"/>
              <a:buChar char="•"/>
              <a:tabLst>
                <a:tab pos="1541463" algn="l"/>
                <a:tab pos="1651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541463" algn="l"/>
                <a:tab pos="1651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541463" algn="l"/>
                <a:tab pos="1651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541463" algn="l"/>
                <a:tab pos="1651000" algn="l"/>
              </a:tabLst>
              <a:defRPr sz="2000">
                <a:solidFill>
                  <a:schemeClr val="tx1"/>
                </a:solidFill>
                <a:latin typeface="Calibri" panose="020F0502020204030204" pitchFamily="34" charset="0"/>
              </a:defRPr>
            </a:lvl9pPr>
          </a:lstStyle>
          <a:p>
            <a:pPr algn="ctr" eaLnBrk="1" hangingPunct="1">
              <a:buFont typeface="Arial" panose="020B0604020202020204" pitchFamily="34" charset="0"/>
              <a:buNone/>
              <a:defRPr/>
            </a:pPr>
            <a:r>
              <a:rPr lang="en-US" altLang="en-US" sz="2000" dirty="0">
                <a:solidFill>
                  <a:srgbClr val="990099"/>
                </a:solidFill>
                <a:latin typeface="+mn-lt"/>
                <a:cs typeface="Times New Roman" panose="02020603050405020304" pitchFamily="18" charset="0"/>
              </a:rPr>
              <a:t>Products, By-products &amp; Value Addition</a:t>
            </a:r>
          </a:p>
        </p:txBody>
      </p:sp>
      <p:sp>
        <p:nvSpPr>
          <p:cNvPr id="14355" name="Text Box 34"/>
          <p:cNvSpPr txBox="1">
            <a:spLocks noChangeArrowheads="1"/>
          </p:cNvSpPr>
          <p:nvPr/>
        </p:nvSpPr>
        <p:spPr bwMode="auto">
          <a:xfrm>
            <a:off x="8520113" y="4329113"/>
            <a:ext cx="1301750" cy="519112"/>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400" dirty="0">
                <a:solidFill>
                  <a:srgbClr val="FF0000"/>
                </a:solidFill>
                <a:latin typeface="+mn-lt"/>
              </a:rPr>
              <a:t>High Pressure Steam</a:t>
            </a:r>
          </a:p>
        </p:txBody>
      </p:sp>
      <p:sp>
        <p:nvSpPr>
          <p:cNvPr id="14356" name="Rectangle 1"/>
          <p:cNvSpPr>
            <a:spLocks noChangeArrowheads="1"/>
          </p:cNvSpPr>
          <p:nvPr/>
        </p:nvSpPr>
        <p:spPr bwMode="auto">
          <a:xfrm>
            <a:off x="4441825" y="6078538"/>
            <a:ext cx="984250" cy="400050"/>
          </a:xfrm>
          <a:prstGeom prst="rect">
            <a:avLst/>
          </a:prstGeom>
          <a:noFill/>
          <a:ln>
            <a:noFill/>
          </a:ln>
        </p:spPr>
        <p:txBody>
          <a:bodyPr wrap="none">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b="1" dirty="0">
                <a:latin typeface="+mn-lt"/>
              </a:rPr>
              <a:t>Alcohol</a:t>
            </a:r>
          </a:p>
        </p:txBody>
      </p:sp>
      <p:sp>
        <p:nvSpPr>
          <p:cNvPr id="14357" name="Text Box 33"/>
          <p:cNvSpPr txBox="1">
            <a:spLocks noChangeArrowheads="1"/>
          </p:cNvSpPr>
          <p:nvPr/>
        </p:nvSpPr>
        <p:spPr bwMode="auto">
          <a:xfrm>
            <a:off x="279800" y="4999038"/>
            <a:ext cx="973137" cy="517525"/>
          </a:xfrm>
          <a:prstGeom prst="rect">
            <a:avLst/>
          </a:prstGeom>
          <a:noFill/>
          <a:ln>
            <a:noFill/>
          </a:ln>
        </p:spPr>
        <p:txBody>
          <a:bodyPr wrap="none"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400" dirty="0">
                <a:solidFill>
                  <a:srgbClr val="C00000"/>
                </a:solidFill>
                <a:latin typeface="+mn-lt"/>
              </a:rPr>
              <a:t>Conc. </a:t>
            </a:r>
          </a:p>
          <a:p>
            <a:pPr algn="ctr">
              <a:spcBef>
                <a:spcPct val="0"/>
              </a:spcBef>
              <a:buFontTx/>
              <a:buNone/>
              <a:defRPr/>
            </a:pPr>
            <a:r>
              <a:rPr lang="en-US" altLang="en-US" sz="1400" dirty="0">
                <a:solidFill>
                  <a:srgbClr val="C00000"/>
                </a:solidFill>
                <a:latin typeface="+mn-lt"/>
              </a:rPr>
              <a:t>Spentwash</a:t>
            </a:r>
          </a:p>
        </p:txBody>
      </p:sp>
      <p:sp>
        <p:nvSpPr>
          <p:cNvPr id="14358" name="Line 18"/>
          <p:cNvSpPr>
            <a:spLocks noChangeShapeType="1"/>
          </p:cNvSpPr>
          <p:nvPr/>
        </p:nvSpPr>
        <p:spPr bwMode="auto">
          <a:xfrm>
            <a:off x="2144713" y="5253038"/>
            <a:ext cx="0" cy="344487"/>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14360" name="TextBox 68"/>
          <p:cNvSpPr txBox="1">
            <a:spLocks noChangeArrowheads="1"/>
          </p:cNvSpPr>
          <p:nvPr/>
        </p:nvSpPr>
        <p:spPr bwMode="auto">
          <a:xfrm>
            <a:off x="394648" y="3398770"/>
            <a:ext cx="2124075" cy="338554"/>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600" b="1" dirty="0">
                <a:solidFill>
                  <a:srgbClr val="C00000"/>
                </a:solidFill>
                <a:latin typeface="+mn-lt"/>
              </a:rPr>
              <a:t>Powder As Manure</a:t>
            </a:r>
            <a:endParaRPr lang="en-US" altLang="en-US" sz="1400" b="1" dirty="0">
              <a:latin typeface="+mn-lt"/>
            </a:endParaRPr>
          </a:p>
        </p:txBody>
      </p:sp>
      <p:sp>
        <p:nvSpPr>
          <p:cNvPr id="64537" name="Slide Number Placeholder 1"/>
          <p:cNvSpPr>
            <a:spLocks noGrp="1"/>
          </p:cNvSpPr>
          <p:nvPr>
            <p:ph type="sldNum" sz="quarter" idx="12"/>
          </p:nvPr>
        </p:nvSpPr>
        <p:spPr bwMode="auto">
          <a:xfrm>
            <a:off x="9490075" y="6478588"/>
            <a:ext cx="342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7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7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9pPr>
          </a:lstStyle>
          <a:p>
            <a:pPr>
              <a:spcBef>
                <a:spcPct val="0"/>
              </a:spcBef>
              <a:buFontTx/>
              <a:buNone/>
            </a:pPr>
            <a:fld id="{087B5B90-D52C-474D-968B-7615D458CC52}"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
        <p:nvSpPr>
          <p:cNvPr id="14364" name="Text Box 34"/>
          <p:cNvSpPr txBox="1">
            <a:spLocks noChangeArrowheads="1"/>
          </p:cNvSpPr>
          <p:nvPr/>
        </p:nvSpPr>
        <p:spPr bwMode="auto">
          <a:xfrm rot="3220706">
            <a:off x="6099969" y="3855244"/>
            <a:ext cx="1873250" cy="303212"/>
          </a:xfrm>
          <a:prstGeom prst="rect">
            <a:avLst/>
          </a:prstGeom>
          <a:noFill/>
          <a:ln>
            <a:noFill/>
          </a:ln>
        </p:spPr>
        <p:txBody>
          <a:bodyPr lIns="86493" tIns="43247" rIns="86493" bIns="43247">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400" dirty="0">
                <a:solidFill>
                  <a:srgbClr val="00B050"/>
                </a:solidFill>
                <a:latin typeface="+mn-lt"/>
              </a:rPr>
              <a:t>Low Pressure Steam</a:t>
            </a:r>
          </a:p>
        </p:txBody>
      </p:sp>
      <p:sp>
        <p:nvSpPr>
          <p:cNvPr id="64" name="Rectangle 1"/>
          <p:cNvSpPr>
            <a:spLocks noChangeArrowheads="1"/>
          </p:cNvSpPr>
          <p:nvPr/>
        </p:nvSpPr>
        <p:spPr bwMode="auto">
          <a:xfrm>
            <a:off x="5554663" y="6089650"/>
            <a:ext cx="2063750" cy="400050"/>
          </a:xfrm>
          <a:prstGeom prst="rect">
            <a:avLst/>
          </a:prstGeom>
          <a:noFill/>
          <a:ln>
            <a:noFill/>
          </a:ln>
        </p:spPr>
        <p:txBody>
          <a:bodyPr wrap="none">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b="1" dirty="0">
                <a:latin typeface="+mn-lt"/>
              </a:rPr>
              <a:t>CO</a:t>
            </a:r>
            <a:r>
              <a:rPr lang="en-US" altLang="en-US" sz="2000" b="1" baseline="-25000" dirty="0">
                <a:latin typeface="+mn-lt"/>
              </a:rPr>
              <a:t>2 </a:t>
            </a:r>
            <a:r>
              <a:rPr lang="en-US" altLang="en-US" sz="2000" b="1" dirty="0">
                <a:latin typeface="+mn-lt"/>
              </a:rPr>
              <a:t>Bottling Plant</a:t>
            </a:r>
          </a:p>
        </p:txBody>
      </p:sp>
      <p:sp>
        <p:nvSpPr>
          <p:cNvPr id="65" name="Line 26"/>
          <p:cNvSpPr>
            <a:spLocks noChangeShapeType="1"/>
          </p:cNvSpPr>
          <p:nvPr/>
        </p:nvSpPr>
        <p:spPr bwMode="auto">
          <a:xfrm flipV="1">
            <a:off x="2351087" y="4386263"/>
            <a:ext cx="2827337" cy="0"/>
          </a:xfrm>
          <a:prstGeom prst="line">
            <a:avLst/>
          </a:prstGeom>
          <a:noFill/>
          <a:ln w="28575">
            <a:solidFill>
              <a:srgbClr val="0000FF"/>
            </a:solidFill>
            <a:round/>
            <a:headEnd/>
            <a:tailEnd type="stealth" w="lg" len="lg"/>
          </a:ln>
        </p:spPr>
        <p:txBody>
          <a:bodyPr wrap="none" anchor="ctr"/>
          <a:lstStyle/>
          <a:p>
            <a:pPr>
              <a:defRPr/>
            </a:pPr>
            <a:endParaRPr lang="en-US" dirty="0">
              <a:latin typeface="+mn-lt"/>
            </a:endParaRPr>
          </a:p>
        </p:txBody>
      </p:sp>
      <p:sp>
        <p:nvSpPr>
          <p:cNvPr id="66" name="Line 18"/>
          <p:cNvSpPr>
            <a:spLocks noChangeShapeType="1"/>
          </p:cNvSpPr>
          <p:nvPr/>
        </p:nvSpPr>
        <p:spPr bwMode="auto">
          <a:xfrm>
            <a:off x="5133328" y="4359275"/>
            <a:ext cx="0" cy="582613"/>
          </a:xfrm>
          <a:prstGeom prst="line">
            <a:avLst/>
          </a:prstGeom>
          <a:noFill/>
          <a:ln w="28575">
            <a:solidFill>
              <a:srgbClr val="0000FF"/>
            </a:solidFill>
            <a:round/>
            <a:headEnd/>
            <a:tailEnd type="stealth" w="lg" len="lg"/>
          </a:ln>
        </p:spPr>
        <p:txBody>
          <a:bodyPr wrap="none" anchor="ctr"/>
          <a:lstStyle/>
          <a:p>
            <a:pPr>
              <a:defRPr/>
            </a:pPr>
            <a:endParaRPr lang="en-US">
              <a:latin typeface="+mn-lt"/>
            </a:endParaRPr>
          </a:p>
        </p:txBody>
      </p:sp>
      <p:sp>
        <p:nvSpPr>
          <p:cNvPr id="5" name="TextBox 4"/>
          <p:cNvSpPr txBox="1"/>
          <p:nvPr/>
        </p:nvSpPr>
        <p:spPr>
          <a:xfrm>
            <a:off x="3165475" y="4111625"/>
            <a:ext cx="779463" cy="307975"/>
          </a:xfrm>
          <a:prstGeom prst="rect">
            <a:avLst/>
          </a:prstGeom>
          <a:noFill/>
        </p:spPr>
        <p:txBody>
          <a:bodyPr wrap="none">
            <a:spAutoFit/>
          </a:bodyPr>
          <a:lstStyle/>
          <a:p>
            <a:pPr>
              <a:defRPr/>
            </a:pPr>
            <a:r>
              <a:rPr lang="en-US" sz="1400" dirty="0">
                <a:solidFill>
                  <a:schemeClr val="tx1"/>
                </a:solidFill>
                <a:latin typeface="+mn-lt"/>
              </a:rPr>
              <a:t>Steam</a:t>
            </a:r>
          </a:p>
        </p:txBody>
      </p:sp>
      <p:sp>
        <p:nvSpPr>
          <p:cNvPr id="67" name="Rectangle 1"/>
          <p:cNvSpPr>
            <a:spLocks noChangeArrowheads="1"/>
          </p:cNvSpPr>
          <p:nvPr/>
        </p:nvSpPr>
        <p:spPr bwMode="auto">
          <a:xfrm>
            <a:off x="6026150" y="5697538"/>
            <a:ext cx="441325" cy="276225"/>
          </a:xfrm>
          <a:prstGeom prst="rect">
            <a:avLst/>
          </a:prstGeom>
          <a:noFill/>
          <a:ln>
            <a:noFill/>
          </a:ln>
        </p:spPr>
        <p:txBody>
          <a:bodyPr wrap="none">
            <a:spAutoFit/>
          </a:bodyPr>
          <a:lstStyle>
            <a:lvl1pPr defTabSz="865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5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51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51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51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200" dirty="0">
                <a:latin typeface="+mn-lt"/>
              </a:rPr>
              <a:t>CO</a:t>
            </a:r>
            <a:r>
              <a:rPr lang="en-US" altLang="en-US" sz="1200" baseline="-25000" dirty="0">
                <a:latin typeface="+mn-lt"/>
              </a:rPr>
              <a:t>2 </a:t>
            </a:r>
            <a:endParaRPr lang="en-US" altLang="en-US" sz="1200" dirty="0">
              <a:latin typeface="+mn-lt"/>
            </a:endParaRPr>
          </a:p>
        </p:txBody>
      </p:sp>
    </p:spTree>
    <p:extLst>
      <p:ext uri="{BB962C8B-B14F-4D97-AF65-F5344CB8AC3E}">
        <p14:creationId xmlns:p14="http://schemas.microsoft.com/office/powerpoint/2010/main" val="343901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3522663" y="10526"/>
            <a:ext cx="3116262" cy="3397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C0099"/>
                </a:solidFill>
                <a:effectLst/>
                <a:uLnTx/>
                <a:uFillTx/>
                <a:latin typeface="Calibri"/>
                <a:ea typeface="MS Mincho" pitchFamily="49" charset="-128"/>
                <a:cs typeface="Arial" panose="020B0604020202020204" pitchFamily="34" charset="0"/>
              </a:rPr>
              <a:t>Product &amp; Raw Materials</a:t>
            </a:r>
          </a:p>
        </p:txBody>
      </p:sp>
      <p:sp>
        <p:nvSpPr>
          <p:cNvPr id="65539" name="Slide Number Placeholder 3"/>
          <p:cNvSpPr>
            <a:spLocks noGrp="1"/>
          </p:cNvSpPr>
          <p:nvPr>
            <p:ph type="sldNum" sz="quarter" idx="12"/>
          </p:nvPr>
        </p:nvSpPr>
        <p:spPr bwMode="auto">
          <a:xfrm>
            <a:off x="9056688" y="6281738"/>
            <a:ext cx="450850"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700">
                <a:solidFill>
                  <a:schemeClr val="tx1"/>
                </a:solidFill>
                <a:latin typeface="Calibri" panose="020F0502020204030204" pitchFamily="34" charset="0"/>
              </a:defRPr>
            </a:lvl1pPr>
            <a:lvl2pPr marL="630238" indent="-241300">
              <a:spcBef>
                <a:spcPct val="20000"/>
              </a:spcBef>
              <a:buFont typeface="Arial" panose="020B0604020202020204" pitchFamily="34" charset="0"/>
              <a:buChar char="–"/>
              <a:defRPr sz="2300">
                <a:solidFill>
                  <a:schemeClr val="tx1"/>
                </a:solidFill>
                <a:latin typeface="Calibri" panose="020F0502020204030204" pitchFamily="34" charset="0"/>
              </a:defRPr>
            </a:lvl2pPr>
            <a:lvl3pPr marL="971550" indent="-192088">
              <a:spcBef>
                <a:spcPct val="20000"/>
              </a:spcBef>
              <a:buFont typeface="Arial" panose="020B0604020202020204" pitchFamily="34" charset="0"/>
              <a:buChar char="•"/>
              <a:defRPr sz="2000">
                <a:solidFill>
                  <a:schemeClr val="tx1"/>
                </a:solidFill>
                <a:latin typeface="Calibri" panose="020F0502020204030204" pitchFamily="34" charset="0"/>
              </a:defRPr>
            </a:lvl3pPr>
            <a:lvl4pPr marL="1360488" indent="-192088">
              <a:spcBef>
                <a:spcPct val="20000"/>
              </a:spcBef>
              <a:buFont typeface="Arial" panose="020B0604020202020204" pitchFamily="34" charset="0"/>
              <a:buChar char="–"/>
              <a:defRPr sz="1700">
                <a:solidFill>
                  <a:schemeClr val="tx1"/>
                </a:solidFill>
                <a:latin typeface="Calibri" panose="020F0502020204030204" pitchFamily="34" charset="0"/>
              </a:defRPr>
            </a:lvl4pPr>
            <a:lvl5pPr marL="1751013" indent="-192088">
              <a:spcBef>
                <a:spcPct val="20000"/>
              </a:spcBef>
              <a:buFont typeface="Arial" panose="020B0604020202020204" pitchFamily="34" charset="0"/>
              <a:buChar char="»"/>
              <a:defRPr sz="1700">
                <a:solidFill>
                  <a:schemeClr val="tx1"/>
                </a:solidFill>
                <a:latin typeface="Calibri" panose="020F0502020204030204" pitchFamily="34" charset="0"/>
              </a:defRPr>
            </a:lvl5pPr>
            <a:lvl6pPr marL="2208213" indent="-19208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6pPr>
            <a:lvl7pPr marL="2665413" indent="-19208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7pPr>
            <a:lvl8pPr marL="3122613" indent="-19208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8pPr>
            <a:lvl9pPr marL="3579813" indent="-192088"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5E3B3C-C627-4502-8DDB-378CEE3802CD}" type="slidenum">
              <a:rPr kumimoji="0" lang="en-US" altLang="en-US" sz="10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0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10" name="Rectangle 7"/>
          <p:cNvSpPr>
            <a:spLocks noChangeArrowheads="1"/>
          </p:cNvSpPr>
          <p:nvPr/>
        </p:nvSpPr>
        <p:spPr bwMode="auto">
          <a:xfrm>
            <a:off x="75845" y="220640"/>
            <a:ext cx="9007475" cy="30777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CC3399"/>
                </a:solidFill>
                <a:effectLst/>
                <a:uLnTx/>
                <a:uFillTx/>
                <a:latin typeface="Calibri"/>
                <a:ea typeface="+mn-ea"/>
                <a:cs typeface="Times New Roman" pitchFamily="18" charset="0"/>
              </a:rPr>
              <a:t>A. Products: Expansion:</a:t>
            </a:r>
            <a:r>
              <a:rPr kumimoji="0" lang="en-US" altLang="en-US" sz="1400" b="0" i="0" u="none" strike="noStrike" kern="1200" cap="none" spc="0" normalizeH="0" noProof="0" dirty="0">
                <a:ln>
                  <a:noFill/>
                </a:ln>
                <a:solidFill>
                  <a:srgbClr val="CC3399"/>
                </a:solidFill>
                <a:effectLst/>
                <a:uLnTx/>
                <a:uFillTx/>
                <a:latin typeface="Calibri"/>
                <a:ea typeface="+mn-ea"/>
                <a:cs typeface="Times New Roman" pitchFamily="18" charset="0"/>
              </a:rPr>
              <a:t> </a:t>
            </a:r>
            <a:r>
              <a:rPr kumimoji="0" lang="en-US" altLang="en-US" sz="1400" b="0" i="0" u="none" strike="noStrike" kern="1200" cap="none" spc="0" normalizeH="0" baseline="0" noProof="0" dirty="0">
                <a:ln>
                  <a:noFill/>
                </a:ln>
                <a:solidFill>
                  <a:srgbClr val="CC3399"/>
                </a:solidFill>
                <a:effectLst/>
                <a:uLnTx/>
                <a:uFillTx/>
                <a:latin typeface="Calibri"/>
                <a:ea typeface="+mn-ea"/>
                <a:cs typeface="Times New Roman" pitchFamily="18" charset="0"/>
              </a:rPr>
              <a:t>Distillery (20 to 105 KLPD), Sugar Factory (4500 to 7500 TCD), Co-gen Plant (15 to 22 MW)</a:t>
            </a:r>
          </a:p>
        </p:txBody>
      </p:sp>
      <p:graphicFrame>
        <p:nvGraphicFramePr>
          <p:cNvPr id="2" name="Table 1"/>
          <p:cNvGraphicFramePr>
            <a:graphicFrameLocks noGrp="1"/>
          </p:cNvGraphicFramePr>
          <p:nvPr>
            <p:extLst>
              <p:ext uri="{D42A27DB-BD31-4B8C-83A1-F6EECF244321}">
                <p14:modId xmlns:p14="http://schemas.microsoft.com/office/powerpoint/2010/main" val="2167991269"/>
              </p:ext>
            </p:extLst>
          </p:nvPr>
        </p:nvGraphicFramePr>
        <p:xfrm>
          <a:off x="128588" y="484496"/>
          <a:ext cx="9648825" cy="3128475"/>
        </p:xfrm>
        <a:graphic>
          <a:graphicData uri="http://schemas.openxmlformats.org/drawingml/2006/table">
            <a:tbl>
              <a:tblPr firstRow="1" firstCol="1" bandRow="1">
                <a:tableStyleId>{5940675A-B579-460E-94D1-54222C63F5DA}</a:tableStyleId>
              </a:tblPr>
              <a:tblGrid>
                <a:gridCol w="1243012">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78729">
                  <a:extLst>
                    <a:ext uri="{9D8B030D-6E8A-4147-A177-3AD203B41FA5}">
                      <a16:colId xmlns:a16="http://schemas.microsoft.com/office/drawing/2014/main" val="20003"/>
                    </a:ext>
                  </a:extLst>
                </a:gridCol>
                <a:gridCol w="1726484">
                  <a:extLst>
                    <a:ext uri="{9D8B030D-6E8A-4147-A177-3AD203B41FA5}">
                      <a16:colId xmlns:a16="http://schemas.microsoft.com/office/drawing/2014/main" val="20004"/>
                    </a:ext>
                  </a:extLst>
                </a:gridCol>
              </a:tblGrid>
              <a:tr h="208565">
                <a:tc rowSpan="2">
                  <a:txBody>
                    <a:bodyPr/>
                    <a:lstStyle/>
                    <a:p>
                      <a:pPr marL="0" marR="0" algn="ctr"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Industrial unit</a:t>
                      </a:r>
                    </a:p>
                  </a:txBody>
                  <a:tcPr marL="24771" marR="24771" marT="0" marB="0" anchor="ctr"/>
                </a:tc>
                <a:tc rowSpan="2">
                  <a:txBody>
                    <a:bodyPr/>
                    <a:lstStyle/>
                    <a:p>
                      <a:pPr marL="0" marR="0" algn="ctr"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Product &amp; By-product</a:t>
                      </a:r>
                    </a:p>
                  </a:txBody>
                  <a:tcPr marL="24771" marR="24771" marT="0" marB="0" anchor="ctr"/>
                </a:tc>
                <a:tc gridSpan="3">
                  <a:txBody>
                    <a:bodyPr/>
                    <a:lstStyle/>
                    <a:p>
                      <a:pPr marL="0" marR="0" algn="ctr">
                        <a:lnSpc>
                          <a:spcPct val="100000"/>
                        </a:lnSpc>
                        <a:spcBef>
                          <a:spcPts val="0"/>
                        </a:spcBef>
                        <a:spcAft>
                          <a:spcPts val="0"/>
                        </a:spcAft>
                      </a:pPr>
                      <a:r>
                        <a:rPr lang="en-US" sz="1350" b="1" dirty="0">
                          <a:effectLst/>
                          <a:latin typeface="+mn-lt"/>
                        </a:rPr>
                        <a:t>Quantity </a:t>
                      </a:r>
                      <a:endParaRPr lang="en-US" sz="1350" b="1" dirty="0">
                        <a:effectLst/>
                        <a:latin typeface="+mn-lt"/>
                        <a:ea typeface="Times New Roman" panose="02020603050405020304" pitchFamily="18" charset="0"/>
                        <a:cs typeface="Times New Roman" panose="02020603050405020304" pitchFamily="18" charset="0"/>
                      </a:endParaRPr>
                    </a:p>
                  </a:txBody>
                  <a:tcPr marL="24771" marR="24771" marT="0" marB="0" anchor="ctr"/>
                </a:tc>
                <a:tc hMerge="1">
                  <a:txBody>
                    <a:bodyPr/>
                    <a:lstStyle/>
                    <a:p>
                      <a:endParaRPr lang="en-US"/>
                    </a:p>
                  </a:txBody>
                  <a:tcPr/>
                </a:tc>
                <a:tc hMerge="1">
                  <a:txBody>
                    <a:bodyPr/>
                    <a:lstStyle/>
                    <a:p>
                      <a:endParaRPr lang="en-US" dirty="0"/>
                    </a:p>
                  </a:txBody>
                  <a:tcPr marL="26834" marR="26834" marT="0" marB="0"/>
                </a:tc>
                <a:extLst>
                  <a:ext uri="{0D108BD9-81ED-4DB2-BD59-A6C34878D82A}">
                    <a16:rowId xmlns:a16="http://schemas.microsoft.com/office/drawing/2014/main" val="10000"/>
                  </a:ext>
                </a:extLst>
              </a:tr>
              <a:tr h="208565">
                <a:tc vMerge="1">
                  <a:txBody>
                    <a:bodyPr/>
                    <a:lstStyle/>
                    <a:p>
                      <a:endParaRPr lang="en-US"/>
                    </a:p>
                  </a:txBody>
                  <a:tcPr/>
                </a:tc>
                <a:tc vMerge="1">
                  <a:txBody>
                    <a:bodyPr/>
                    <a:lstStyle/>
                    <a:p>
                      <a:endParaRPr lang="en-US"/>
                    </a:p>
                  </a:txBody>
                  <a:tcPr/>
                </a:tc>
                <a:tc>
                  <a:txBody>
                    <a:bodyPr/>
                    <a:lstStyle/>
                    <a:p>
                      <a:pPr marL="0" marR="0" algn="ctr"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Existing </a:t>
                      </a:r>
                    </a:p>
                  </a:txBody>
                  <a:tcPr marL="24771" marR="24771" marT="0" marB="0"/>
                </a:tc>
                <a:tc>
                  <a:txBody>
                    <a:bodyPr/>
                    <a:lstStyle/>
                    <a:p>
                      <a:pPr marL="0" marR="0" algn="ctr"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Expansion</a:t>
                      </a:r>
                    </a:p>
                  </a:txBody>
                  <a:tcPr marL="24771" marR="24771" marT="0" marB="0"/>
                </a:tc>
                <a:tc>
                  <a:txBody>
                    <a:bodyPr/>
                    <a:lstStyle/>
                    <a:p>
                      <a:pPr marL="0" marR="0" algn="ctr"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Total </a:t>
                      </a:r>
                    </a:p>
                  </a:txBody>
                  <a:tcPr marL="24771" marR="24771" marT="0" marB="0"/>
                </a:tc>
                <a:extLst>
                  <a:ext uri="{0D108BD9-81ED-4DB2-BD59-A6C34878D82A}">
                    <a16:rowId xmlns:a16="http://schemas.microsoft.com/office/drawing/2014/main" val="10001"/>
                  </a:ext>
                </a:extLst>
              </a:tr>
              <a:tr h="208565">
                <a:tc rowSpan="6">
                  <a:txBody>
                    <a:bodyPr/>
                    <a:lstStyle/>
                    <a:p>
                      <a:pPr marL="0" marR="0" indent="-11430" algn="ctr"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Distillery</a:t>
                      </a:r>
                    </a:p>
                    <a:p>
                      <a:pPr marL="0" marR="0" indent="-11430" algn="ctr" defTabSz="844083" rtl="0" eaLnBrk="1" latinLnBrk="0" hangingPunct="1">
                        <a:lnSpc>
                          <a:spcPct val="100000"/>
                        </a:lnSpc>
                        <a:spcBef>
                          <a:spcPts val="0"/>
                        </a:spcBef>
                        <a:spcAft>
                          <a:spcPts val="0"/>
                        </a:spcAft>
                      </a:pPr>
                      <a:endParaRPr lang="en-US" sz="1350" b="1" kern="1200" dirty="0">
                        <a:solidFill>
                          <a:srgbClr val="000000"/>
                        </a:solidFill>
                        <a:latin typeface="+mn-lt"/>
                        <a:ea typeface="Times New Roman"/>
                        <a:cs typeface="Times New Roman"/>
                      </a:endParaRPr>
                    </a:p>
                  </a:txBody>
                  <a:tcPr marL="24771" marR="24771" marT="0" marB="0" anchor="ctr"/>
                </a:tc>
                <a:tc>
                  <a:txBody>
                    <a:bodyPr/>
                    <a:lstStyle/>
                    <a:p>
                      <a:pPr marL="0" marR="0" algn="l"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Products</a:t>
                      </a:r>
                    </a:p>
                  </a:txBody>
                  <a:tcPr marL="24771" marR="24771" marT="0" marB="0" anchor="ctr"/>
                </a:tc>
                <a:tc>
                  <a:txBody>
                    <a:bodyPr/>
                    <a:lstStyle/>
                    <a:p>
                      <a:pPr marL="0" marR="0" algn="ctr" defTabSz="844083" rtl="0" eaLnBrk="1" latinLnBrk="0" hangingPunct="1">
                        <a:lnSpc>
                          <a:spcPct val="100000"/>
                        </a:lnSpc>
                        <a:spcBef>
                          <a:spcPts val="0"/>
                        </a:spcBef>
                        <a:spcAft>
                          <a:spcPts val="0"/>
                        </a:spcAft>
                      </a:pPr>
                      <a:r>
                        <a:rPr lang="en-GB" sz="1350" kern="1200" dirty="0">
                          <a:solidFill>
                            <a:srgbClr val="000000"/>
                          </a:solidFill>
                          <a:latin typeface="+mn-lt"/>
                          <a:ea typeface="Times New Roman"/>
                          <a:cs typeface="Times New Roman"/>
                        </a:rPr>
                        <a:t>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000000"/>
                        </a:solidFill>
                        <a:latin typeface="+mn-lt"/>
                        <a:ea typeface="Times New Roman"/>
                        <a:cs typeface="Times New Roman"/>
                      </a:endParaRPr>
                    </a:p>
                  </a:txBody>
                  <a:tcPr marL="24771" marR="24771" marT="0" marB="0"/>
                </a:tc>
                <a:extLst>
                  <a:ext uri="{0D108BD9-81ED-4DB2-BD59-A6C34878D82A}">
                    <a16:rowId xmlns:a16="http://schemas.microsoft.com/office/drawing/2014/main" val="10009"/>
                  </a:ext>
                </a:extLst>
              </a:tr>
              <a:tr h="208565">
                <a:tc vMerge="1">
                  <a:txBody>
                    <a:bodyPr/>
                    <a:lstStyle/>
                    <a:p>
                      <a:endParaRPr lang="en-US"/>
                    </a:p>
                  </a:txBody>
                  <a:tcPr/>
                </a:tc>
                <a:tc>
                  <a:txBody>
                    <a:bodyPr/>
                    <a:lstStyle/>
                    <a:p>
                      <a:pPr marL="0" marR="0">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RS/ ENA </a:t>
                      </a:r>
                    </a:p>
                  </a:txBody>
                  <a:tcPr marL="68580" marR="68580" marT="0" marB="0"/>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900 KL/M</a:t>
                      </a:r>
                    </a:p>
                  </a:txBody>
                  <a:tcPr marL="68580" marR="68580" marT="0" marB="0"/>
                </a:tc>
                <a:tc>
                  <a:txBody>
                    <a:bodyPr/>
                    <a:lstStyle/>
                    <a:p>
                      <a:pPr marL="0" marR="0" algn="ctr">
                        <a:lnSpc>
                          <a:spcPct val="100000"/>
                        </a:lnSpc>
                        <a:spcBef>
                          <a:spcPts val="0"/>
                        </a:spcBef>
                        <a:spcAft>
                          <a:spcPts val="0"/>
                        </a:spcAft>
                      </a:pPr>
                      <a:r>
                        <a:rPr lang="en-US" sz="1350">
                          <a:effectLst/>
                          <a:latin typeface="+mn-lt"/>
                          <a:ea typeface="Times New Roman" panose="02020603050405020304" pitchFamily="18" charset="0"/>
                          <a:cs typeface="Times New Roman" panose="02020603050405020304" pitchFamily="18" charset="0"/>
                        </a:rPr>
                        <a:t>0</a:t>
                      </a:r>
                    </a:p>
                  </a:txBody>
                  <a:tcPr marL="68580" marR="68580" marT="0" marB="0"/>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900 KL/M</a:t>
                      </a:r>
                    </a:p>
                  </a:txBody>
                  <a:tcPr marL="68580" marR="68580" marT="0" marB="0"/>
                </a:tc>
                <a:extLst>
                  <a:ext uri="{0D108BD9-81ED-4DB2-BD59-A6C34878D82A}">
                    <a16:rowId xmlns:a16="http://schemas.microsoft.com/office/drawing/2014/main" val="10010"/>
                  </a:ext>
                </a:extLst>
              </a:tr>
              <a:tr h="208565">
                <a:tc vMerge="1">
                  <a:txBody>
                    <a:bodyPr/>
                    <a:lstStyle/>
                    <a:p>
                      <a:endParaRPr lang="en-US"/>
                    </a:p>
                  </a:txBody>
                  <a:tcPr/>
                </a:tc>
                <a:tc>
                  <a:txBody>
                    <a:bodyPr/>
                    <a:lstStyle/>
                    <a:p>
                      <a:pPr marL="0" marR="0">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Ethanol  (B &amp; C Heavy Molasses)</a:t>
                      </a:r>
                    </a:p>
                  </a:txBody>
                  <a:tcPr marL="68580" marR="68580" marT="0" marB="0">
                    <a:solidFill>
                      <a:schemeClr val="accent6">
                        <a:lumMod val="40000"/>
                        <a:lumOff val="60000"/>
                      </a:schemeClr>
                    </a:solidFill>
                  </a:tcPr>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600 KL/M</a:t>
                      </a:r>
                    </a:p>
                  </a:txBody>
                  <a:tcPr marL="68580" marR="68580" marT="0" marB="0">
                    <a:solidFill>
                      <a:schemeClr val="accent6">
                        <a:lumMod val="40000"/>
                        <a:lumOff val="60000"/>
                      </a:schemeClr>
                    </a:solidFill>
                  </a:tcPr>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2550 KL/M</a:t>
                      </a:r>
                    </a:p>
                  </a:txBody>
                  <a:tcPr marL="68580" marR="68580" marT="0" marB="0">
                    <a:solidFill>
                      <a:schemeClr val="accent6">
                        <a:lumMod val="40000"/>
                        <a:lumOff val="60000"/>
                      </a:schemeClr>
                    </a:solidFill>
                  </a:tcPr>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3150 KL/M</a:t>
                      </a:r>
                    </a:p>
                  </a:txBody>
                  <a:tcPr marL="68580" marR="68580" marT="0" marB="0">
                    <a:solidFill>
                      <a:schemeClr val="accent6">
                        <a:lumMod val="40000"/>
                        <a:lumOff val="60000"/>
                      </a:schemeClr>
                    </a:solidFill>
                  </a:tcPr>
                </a:tc>
                <a:extLst>
                  <a:ext uri="{0D108BD9-81ED-4DB2-BD59-A6C34878D82A}">
                    <a16:rowId xmlns:a16="http://schemas.microsoft.com/office/drawing/2014/main" val="2510736972"/>
                  </a:ext>
                </a:extLst>
              </a:tr>
              <a:tr h="208565">
                <a:tc vMerge="1">
                  <a:txBody>
                    <a:bodyPr/>
                    <a:lstStyle/>
                    <a:p>
                      <a:endParaRPr lang="en-US"/>
                    </a:p>
                  </a:txBody>
                  <a:tcPr/>
                </a:tc>
                <a:tc>
                  <a:txBody>
                    <a:bodyPr/>
                    <a:lstStyle/>
                    <a:p>
                      <a:pPr marL="0" marR="0">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Ethanol (Sugarcane Syrup)</a:t>
                      </a:r>
                    </a:p>
                  </a:txBody>
                  <a:tcPr marL="68580" marR="68580" marT="0" marB="0">
                    <a:solidFill>
                      <a:schemeClr val="accent6">
                        <a:lumMod val="40000"/>
                        <a:lumOff val="60000"/>
                      </a:schemeClr>
                    </a:solidFill>
                  </a:tcPr>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0</a:t>
                      </a:r>
                    </a:p>
                  </a:txBody>
                  <a:tcPr marL="68580" marR="68580" marT="0" marB="0">
                    <a:solidFill>
                      <a:schemeClr val="accent6">
                        <a:lumMod val="40000"/>
                        <a:lumOff val="60000"/>
                      </a:schemeClr>
                    </a:solidFill>
                  </a:tcPr>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3150 KLPD</a:t>
                      </a:r>
                    </a:p>
                  </a:txBody>
                  <a:tcPr marL="68580" marR="68580" marT="0" marB="0">
                    <a:solidFill>
                      <a:schemeClr val="accent6">
                        <a:lumMod val="40000"/>
                        <a:lumOff val="60000"/>
                      </a:schemeClr>
                    </a:solidFill>
                  </a:tcPr>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3150 KL/M</a:t>
                      </a:r>
                    </a:p>
                  </a:txBody>
                  <a:tcPr marL="68580" marR="68580" marT="0" marB="0">
                    <a:solidFill>
                      <a:schemeClr val="accent6">
                        <a:lumMod val="40000"/>
                        <a:lumOff val="60000"/>
                      </a:schemeClr>
                    </a:solidFill>
                  </a:tcPr>
                </a:tc>
                <a:extLst>
                  <a:ext uri="{0D108BD9-81ED-4DB2-BD59-A6C34878D82A}">
                    <a16:rowId xmlns:a16="http://schemas.microsoft.com/office/drawing/2014/main" val="3978507079"/>
                  </a:ext>
                </a:extLst>
              </a:tr>
              <a:tr h="208565">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By-Products</a:t>
                      </a: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C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C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C00000"/>
                        </a:solidFill>
                        <a:latin typeface="+mn-lt"/>
                        <a:ea typeface="Times New Roman"/>
                        <a:cs typeface="Times New Roman"/>
                      </a:endParaRPr>
                    </a:p>
                  </a:txBody>
                  <a:tcPr marL="24771" marR="24771" marT="0" marB="0"/>
                </a:tc>
                <a:extLst>
                  <a:ext uri="{0D108BD9-81ED-4DB2-BD59-A6C34878D82A}">
                    <a16:rowId xmlns:a16="http://schemas.microsoft.com/office/drawing/2014/main" val="3704682483"/>
                  </a:ext>
                </a:extLst>
              </a:tr>
              <a:tr h="208565">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US" sz="1350" kern="1200" dirty="0">
                          <a:solidFill>
                            <a:srgbClr val="000000"/>
                          </a:solidFill>
                          <a:latin typeface="+mn-lt"/>
                          <a:cs typeface="Times New Roman"/>
                        </a:rPr>
                        <a:t>Carbon Di-oxide</a:t>
                      </a:r>
                    </a:p>
                  </a:txBody>
                  <a:tcPr marL="24771" marR="24771" marT="0" marB="0"/>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690 T/M</a:t>
                      </a:r>
                    </a:p>
                  </a:txBody>
                  <a:tcPr marL="68580" marR="68580" marT="0" marB="0"/>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1920 T/M</a:t>
                      </a:r>
                    </a:p>
                  </a:txBody>
                  <a:tcPr marL="68580" marR="68580" marT="0" marB="0"/>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2610 T/M</a:t>
                      </a:r>
                    </a:p>
                  </a:txBody>
                  <a:tcPr marL="68580" marR="68580" marT="0" marB="0"/>
                </a:tc>
                <a:extLst>
                  <a:ext uri="{0D108BD9-81ED-4DB2-BD59-A6C34878D82A}">
                    <a16:rowId xmlns:a16="http://schemas.microsoft.com/office/drawing/2014/main" val="10011"/>
                  </a:ext>
                </a:extLst>
              </a:tr>
              <a:tr h="208565">
                <a:tc rowSpan="6">
                  <a:txBody>
                    <a:bodyPr/>
                    <a:lstStyle/>
                    <a:p>
                      <a:pPr marL="0" marR="0" indent="-11430" algn="ctr">
                        <a:lnSpc>
                          <a:spcPct val="100000"/>
                        </a:lnSpc>
                        <a:spcBef>
                          <a:spcPts val="0"/>
                        </a:spcBef>
                        <a:spcAft>
                          <a:spcPts val="0"/>
                        </a:spcAft>
                      </a:pPr>
                      <a:r>
                        <a:rPr lang="en-US" sz="1350" b="1" kern="1200" dirty="0">
                          <a:solidFill>
                            <a:srgbClr val="000000"/>
                          </a:solidFill>
                          <a:latin typeface="+mn-lt"/>
                          <a:ea typeface="Times New Roman"/>
                          <a:cs typeface="Times New Roman"/>
                        </a:rPr>
                        <a:t>Sugar Factory</a:t>
                      </a:r>
                    </a:p>
                  </a:txBody>
                  <a:tcPr marL="84410" marR="84410" marT="0" marB="0" anchor="ctr"/>
                </a:tc>
                <a:tc>
                  <a:txBody>
                    <a:bodyPr/>
                    <a:lstStyle/>
                    <a:p>
                      <a:pPr marL="0" marR="0" algn="l"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Products</a:t>
                      </a:r>
                    </a:p>
                  </a:txBody>
                  <a:tcPr marL="24771" marR="24771" marT="0" marB="0" anchor="ctr"/>
                </a:tc>
                <a:tc>
                  <a:txBody>
                    <a:bodyPr/>
                    <a:lstStyle/>
                    <a:p>
                      <a:pPr marL="0" marR="0" algn="ctr" defTabSz="844083" rtl="0" eaLnBrk="1" latinLnBrk="0" hangingPunct="1">
                        <a:lnSpc>
                          <a:spcPct val="100000"/>
                        </a:lnSpc>
                        <a:spcBef>
                          <a:spcPts val="0"/>
                        </a:spcBef>
                        <a:spcAft>
                          <a:spcPts val="0"/>
                        </a:spcAft>
                      </a:pPr>
                      <a:r>
                        <a:rPr lang="en-US" sz="1350" kern="1200" dirty="0">
                          <a:solidFill>
                            <a:srgbClr val="000000"/>
                          </a:solidFill>
                          <a:latin typeface="+mn-lt"/>
                          <a:ea typeface="Times New Roman"/>
                          <a:cs typeface="Times New Roman"/>
                        </a:rPr>
                        <a:t> </a:t>
                      </a:r>
                    </a:p>
                  </a:txBody>
                  <a:tcPr marL="24771" marR="24771" marT="0" marB="0" anchor="ctr"/>
                </a:tc>
                <a:tc>
                  <a:txBody>
                    <a:bodyPr/>
                    <a:lstStyle/>
                    <a:p>
                      <a:pPr marL="0" marR="0" algn="ctr"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r>
                        <a:rPr lang="en-US" sz="1350" kern="1200" dirty="0">
                          <a:solidFill>
                            <a:srgbClr val="000000"/>
                          </a:solidFill>
                          <a:latin typeface="+mn-lt"/>
                          <a:ea typeface="Times New Roman"/>
                          <a:cs typeface="Times New Roman"/>
                        </a:rPr>
                        <a:t> </a:t>
                      </a:r>
                    </a:p>
                  </a:txBody>
                  <a:tcPr marL="24771" marR="24771" marT="0" marB="0"/>
                </a:tc>
                <a:extLst>
                  <a:ext uri="{0D108BD9-81ED-4DB2-BD59-A6C34878D82A}">
                    <a16:rowId xmlns:a16="http://schemas.microsoft.com/office/drawing/2014/main" val="2049518273"/>
                  </a:ext>
                </a:extLst>
              </a:tr>
              <a:tr h="208565">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Sugar (12%)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16,872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10,128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27,000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5503110"/>
                  </a:ext>
                </a:extLst>
              </a:tr>
              <a:tr h="208565">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IN" sz="1350" b="1" kern="1200" dirty="0">
                          <a:solidFill>
                            <a:srgbClr val="000000"/>
                          </a:solidFill>
                          <a:latin typeface="+mn-lt"/>
                          <a:ea typeface="Times New Roman"/>
                          <a:cs typeface="Times New Roman"/>
                        </a:rPr>
                        <a:t>By-products</a:t>
                      </a:r>
                      <a:endParaRPr lang="en-US" sz="1350" b="1"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defTabSz="844083" rtl="0" eaLnBrk="1" latinLnBrk="0" hangingPunct="1">
                        <a:lnSpc>
                          <a:spcPct val="100000"/>
                        </a:lnSpc>
                        <a:spcBef>
                          <a:spcPts val="0"/>
                        </a:spcBef>
                        <a:spcAft>
                          <a:spcPts val="0"/>
                        </a:spcAft>
                      </a:pPr>
                      <a:endParaRPr lang="en-US" sz="1350" kern="1200" dirty="0">
                        <a:solidFill>
                          <a:srgbClr val="000000"/>
                        </a:solidFill>
                        <a:latin typeface="+mn-lt"/>
                        <a:ea typeface="Times New Roman"/>
                        <a:cs typeface="Times New Roman"/>
                      </a:endParaRPr>
                    </a:p>
                  </a:txBody>
                  <a:tcPr marL="24771" marR="24771" marT="0" marB="0"/>
                </a:tc>
                <a:extLst>
                  <a:ext uri="{0D108BD9-81ED-4DB2-BD59-A6C34878D82A}">
                    <a16:rowId xmlns:a16="http://schemas.microsoft.com/office/drawing/2014/main" val="484172674"/>
                  </a:ext>
                </a:extLst>
              </a:tr>
              <a:tr h="208565">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Molasses (4.%)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5400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3600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9000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52339819"/>
                  </a:ext>
                </a:extLst>
              </a:tr>
              <a:tr h="208565">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Bagasse (30%)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40,500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27,000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67,500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4521079"/>
                  </a:ext>
                </a:extLst>
              </a:tr>
              <a:tr h="208565">
                <a:tc vMerge="1">
                  <a:txBody>
                    <a:bodyPr/>
                    <a:lstStyle/>
                    <a:p>
                      <a:endParaRPr lang="en-US"/>
                    </a:p>
                  </a:txBody>
                  <a:tcPr/>
                </a:tc>
                <a:tc>
                  <a:txBody>
                    <a:bodyPr/>
                    <a:lstStyle/>
                    <a:p>
                      <a:pPr marL="0" marR="0" algn="l" defTabSz="844083" rtl="0" eaLnBrk="1" latinLnBrk="0" hangingPunct="1">
                        <a:lnSpc>
                          <a:spcPct val="100000"/>
                        </a:lnSpc>
                        <a:spcBef>
                          <a:spcPts val="0"/>
                        </a:spcBef>
                        <a:spcAft>
                          <a:spcPts val="0"/>
                        </a:spcAft>
                      </a:pPr>
                      <a:r>
                        <a:rPr lang="en-IN" sz="1350" kern="1200" dirty="0">
                          <a:solidFill>
                            <a:srgbClr val="000000"/>
                          </a:solidFill>
                          <a:latin typeface="+mn-lt"/>
                          <a:ea typeface="Times New Roman"/>
                          <a:cs typeface="Times New Roman"/>
                        </a:rPr>
                        <a:t>Press Mud (4%)  </a:t>
                      </a:r>
                      <a:endParaRPr lang="en-US" sz="1350" kern="1200" dirty="0">
                        <a:solidFill>
                          <a:srgbClr val="000000"/>
                        </a:solidFill>
                        <a:latin typeface="+mn-lt"/>
                        <a:ea typeface="Times New Roman"/>
                        <a:cs typeface="Times New Roman"/>
                      </a:endParaRPr>
                    </a:p>
                  </a:txBody>
                  <a:tcPr marL="24771" marR="24771"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5400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3600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1350" dirty="0">
                          <a:solidFill>
                            <a:srgbClr val="000000"/>
                          </a:solidFill>
                          <a:effectLst/>
                          <a:latin typeface="+mn-lt"/>
                          <a:ea typeface="Times New Roman" panose="02020603050405020304" pitchFamily="18" charset="0"/>
                          <a:cs typeface="Times New Roman" panose="02020603050405020304" pitchFamily="18" charset="0"/>
                        </a:rPr>
                        <a:t>9000 T/M</a:t>
                      </a:r>
                      <a:endParaRPr lang="en-US" sz="135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9169259"/>
                  </a:ext>
                </a:extLst>
              </a:tr>
              <a:tr h="208565">
                <a:tc>
                  <a:txBody>
                    <a:bodyPr/>
                    <a:lstStyle/>
                    <a:p>
                      <a:pPr marL="0" marR="0" indent="-11430" algn="ctr" defTabSz="844083" rtl="0" eaLnBrk="1" latinLnBrk="0" hangingPunct="1">
                        <a:lnSpc>
                          <a:spcPct val="100000"/>
                        </a:lnSpc>
                        <a:spcBef>
                          <a:spcPts val="0"/>
                        </a:spcBef>
                        <a:spcAft>
                          <a:spcPts val="0"/>
                        </a:spcAft>
                      </a:pPr>
                      <a:r>
                        <a:rPr lang="en-US" sz="1350" b="1" kern="1200" dirty="0">
                          <a:solidFill>
                            <a:srgbClr val="000000"/>
                          </a:solidFill>
                          <a:latin typeface="+mn-lt"/>
                          <a:ea typeface="Times New Roman"/>
                          <a:cs typeface="Times New Roman"/>
                        </a:rPr>
                        <a:t>Co-Gen</a:t>
                      </a:r>
                      <a:r>
                        <a:rPr lang="en-US" sz="1350" b="1" kern="1200" baseline="0" dirty="0">
                          <a:solidFill>
                            <a:srgbClr val="000000"/>
                          </a:solidFill>
                          <a:latin typeface="+mn-lt"/>
                          <a:ea typeface="Times New Roman"/>
                          <a:cs typeface="Times New Roman"/>
                        </a:rPr>
                        <a:t> </a:t>
                      </a:r>
                    </a:p>
                  </a:txBody>
                  <a:tcPr marL="24771" marR="24771" marT="0" marB="0" anchor="ctr"/>
                </a:tc>
                <a:tc>
                  <a:txBody>
                    <a:bodyPr/>
                    <a:lstStyle/>
                    <a:p>
                      <a:pPr marL="0" marR="0" algn="l" defTabSz="844083" rtl="0" eaLnBrk="1" fontAlgn="base" latinLnBrk="0" hangingPunct="1">
                        <a:lnSpc>
                          <a:spcPct val="100000"/>
                        </a:lnSpc>
                        <a:spcBef>
                          <a:spcPts val="0"/>
                        </a:spcBef>
                        <a:spcAft>
                          <a:spcPts val="0"/>
                        </a:spcAft>
                      </a:pPr>
                      <a:r>
                        <a:rPr lang="en-US" sz="1350" kern="1200" dirty="0">
                          <a:solidFill>
                            <a:srgbClr val="000000"/>
                          </a:solidFill>
                          <a:latin typeface="+mn-lt"/>
                          <a:ea typeface="Times New Roman"/>
                          <a:cs typeface="Times New Roman"/>
                        </a:rPr>
                        <a:t>Electricity (MW)</a:t>
                      </a:r>
                    </a:p>
                  </a:txBody>
                  <a:tcPr marL="24771" marR="24771" marT="0" marB="0" anchor="ctr"/>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15 MW/H</a:t>
                      </a:r>
                    </a:p>
                  </a:txBody>
                  <a:tcPr marL="68580" marR="68580" marT="0" marB="0"/>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7 MW/H</a:t>
                      </a:r>
                    </a:p>
                  </a:txBody>
                  <a:tcPr marL="68580" marR="68580" marT="0" marB="0"/>
                </a:tc>
                <a:tc>
                  <a:txBody>
                    <a:bodyPr/>
                    <a:lstStyle/>
                    <a:p>
                      <a:pPr marL="0" marR="0" algn="ctr">
                        <a:lnSpc>
                          <a:spcPct val="100000"/>
                        </a:lnSpc>
                        <a:spcBef>
                          <a:spcPts val="0"/>
                        </a:spcBef>
                        <a:spcAft>
                          <a:spcPts val="0"/>
                        </a:spcAft>
                      </a:pPr>
                      <a:r>
                        <a:rPr lang="en-US" sz="1350" dirty="0">
                          <a:effectLst/>
                          <a:latin typeface="+mn-lt"/>
                          <a:ea typeface="Times New Roman" panose="02020603050405020304" pitchFamily="18" charset="0"/>
                          <a:cs typeface="Times New Roman" panose="02020603050405020304" pitchFamily="18" charset="0"/>
                        </a:rPr>
                        <a:t>22 MW/H</a:t>
                      </a:r>
                    </a:p>
                  </a:txBody>
                  <a:tcPr marL="68580" marR="68580" marT="0" marB="0"/>
                </a:tc>
                <a:extLst>
                  <a:ext uri="{0D108BD9-81ED-4DB2-BD59-A6C34878D82A}">
                    <a16:rowId xmlns:a16="http://schemas.microsoft.com/office/drawing/2014/main" val="192894129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02083368"/>
              </p:ext>
            </p:extLst>
          </p:nvPr>
        </p:nvGraphicFramePr>
        <p:xfrm>
          <a:off x="129554" y="4051002"/>
          <a:ext cx="9648824" cy="2586678"/>
        </p:xfrm>
        <a:graphic>
          <a:graphicData uri="http://schemas.openxmlformats.org/drawingml/2006/table">
            <a:tbl>
              <a:tblPr firstRow="1" firstCol="1" bandRow="1">
                <a:tableStyleId>{5940675A-B579-460E-94D1-54222C63F5DA}</a:tableStyleId>
              </a:tblPr>
              <a:tblGrid>
                <a:gridCol w="1677296">
                  <a:extLst>
                    <a:ext uri="{9D8B030D-6E8A-4147-A177-3AD203B41FA5}">
                      <a16:colId xmlns:a16="http://schemas.microsoft.com/office/drawing/2014/main" val="20000"/>
                    </a:ext>
                  </a:extLst>
                </a:gridCol>
                <a:gridCol w="1868023">
                  <a:extLst>
                    <a:ext uri="{9D8B030D-6E8A-4147-A177-3AD203B41FA5}">
                      <a16:colId xmlns:a16="http://schemas.microsoft.com/office/drawing/2014/main" val="20001"/>
                    </a:ext>
                  </a:extLst>
                </a:gridCol>
                <a:gridCol w="973377">
                  <a:extLst>
                    <a:ext uri="{9D8B030D-6E8A-4147-A177-3AD203B41FA5}">
                      <a16:colId xmlns:a16="http://schemas.microsoft.com/office/drawing/2014/main" val="20002"/>
                    </a:ext>
                  </a:extLst>
                </a:gridCol>
                <a:gridCol w="1061124">
                  <a:extLst>
                    <a:ext uri="{9D8B030D-6E8A-4147-A177-3AD203B41FA5}">
                      <a16:colId xmlns:a16="http://schemas.microsoft.com/office/drawing/2014/main" val="20003"/>
                    </a:ext>
                  </a:extLst>
                </a:gridCol>
                <a:gridCol w="1130278">
                  <a:extLst>
                    <a:ext uri="{9D8B030D-6E8A-4147-A177-3AD203B41FA5}">
                      <a16:colId xmlns:a16="http://schemas.microsoft.com/office/drawing/2014/main" val="20004"/>
                    </a:ext>
                  </a:extLst>
                </a:gridCol>
                <a:gridCol w="2938726">
                  <a:extLst>
                    <a:ext uri="{9D8B030D-6E8A-4147-A177-3AD203B41FA5}">
                      <a16:colId xmlns:a16="http://schemas.microsoft.com/office/drawing/2014/main" val="20005"/>
                    </a:ext>
                  </a:extLst>
                </a:gridCol>
              </a:tblGrid>
              <a:tr h="179643">
                <a:tc rowSpan="2">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Industrial unit</a:t>
                      </a:r>
                    </a:p>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 </a:t>
                      </a:r>
                    </a:p>
                  </a:txBody>
                  <a:tcPr marL="63307" marR="63307" marT="0" marB="0" anchor="ctr"/>
                </a:tc>
                <a:tc rowSpan="2">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Name of Raw Material</a:t>
                      </a:r>
                    </a:p>
                  </a:txBody>
                  <a:tcPr marL="63307" marR="63307" marT="0" marB="0" anchor="ctr"/>
                </a:tc>
                <a:tc gridSpan="3">
                  <a:txBody>
                    <a:bodyPr/>
                    <a:lstStyle/>
                    <a:p>
                      <a:pPr marL="0" marR="0" algn="ctr" defTabSz="844083" rtl="0" eaLnBrk="1" latinLnBrk="0" hangingPunct="1">
                        <a:lnSpc>
                          <a:spcPct val="115000"/>
                        </a:lnSpc>
                        <a:spcBef>
                          <a:spcPts val="0"/>
                        </a:spcBef>
                        <a:spcAft>
                          <a:spcPts val="0"/>
                        </a:spcAft>
                      </a:pPr>
                      <a:r>
                        <a:rPr lang="en-US" sz="1300" b="1" kern="1200" dirty="0">
                          <a:solidFill>
                            <a:srgbClr val="000000"/>
                          </a:solidFill>
                          <a:latin typeface="+mn-lt"/>
                          <a:ea typeface="Times New Roman"/>
                          <a:cs typeface="Times New Roman"/>
                        </a:rPr>
                        <a:t>Quantity (T/Month)</a:t>
                      </a:r>
                    </a:p>
                  </a:txBody>
                  <a:tcPr marL="63307" marR="63307" marT="0" marB="0" anchor="ct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Source</a:t>
                      </a:r>
                    </a:p>
                  </a:txBody>
                  <a:tcPr marL="63307" marR="63307" marT="0" marB="0" anchor="ctr"/>
                </a:tc>
                <a:extLst>
                  <a:ext uri="{0D108BD9-81ED-4DB2-BD59-A6C34878D82A}">
                    <a16:rowId xmlns:a16="http://schemas.microsoft.com/office/drawing/2014/main" val="10000"/>
                  </a:ext>
                </a:extLst>
              </a:tr>
              <a:tr h="190867">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Existing</a:t>
                      </a:r>
                    </a:p>
                  </a:txBody>
                  <a:tcPr marL="63307" marR="63307" marT="0" marB="0" anchor="ctr"/>
                </a:tc>
                <a:tc>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Expansion</a:t>
                      </a:r>
                    </a:p>
                  </a:txBody>
                  <a:tcPr marL="63307" marR="63307" marT="0" marB="0" anchor="ctr"/>
                </a:tc>
                <a:tc>
                  <a:txBody>
                    <a:bodyPr/>
                    <a:lstStyle/>
                    <a:p>
                      <a:pPr marL="0" marR="0" algn="ctr">
                        <a:lnSpc>
                          <a:spcPct val="115000"/>
                        </a:lnSpc>
                        <a:spcBef>
                          <a:spcPts val="0"/>
                        </a:spcBef>
                        <a:spcAft>
                          <a:spcPts val="0"/>
                        </a:spcAft>
                      </a:pPr>
                      <a:r>
                        <a:rPr lang="en-US" sz="1300" b="1" kern="1200" dirty="0">
                          <a:solidFill>
                            <a:srgbClr val="000000"/>
                          </a:solidFill>
                          <a:latin typeface="+mn-lt"/>
                          <a:ea typeface="Times New Roman"/>
                          <a:cs typeface="Times New Roman"/>
                        </a:rPr>
                        <a:t>Total</a:t>
                      </a:r>
                    </a:p>
                  </a:txBody>
                  <a:tcPr marL="63307" marR="63307" marT="0" marB="0" anchor="ctr"/>
                </a:tc>
                <a:tc vMerge="1">
                  <a:txBody>
                    <a:bodyPr/>
                    <a:lstStyle/>
                    <a:p>
                      <a:endParaRPr lang="en-US"/>
                    </a:p>
                  </a:txBody>
                  <a:tcPr/>
                </a:tc>
                <a:extLst>
                  <a:ext uri="{0D108BD9-81ED-4DB2-BD59-A6C34878D82A}">
                    <a16:rowId xmlns:a16="http://schemas.microsoft.com/office/drawing/2014/main" val="10001"/>
                  </a:ext>
                </a:extLst>
              </a:tr>
              <a:tr h="179643">
                <a:tc rowSpan="5">
                  <a:txBody>
                    <a:bodyPr/>
                    <a:lstStyle/>
                    <a:p>
                      <a:pPr marL="0" marR="0" indent="-11430" algn="ctr">
                        <a:lnSpc>
                          <a:spcPct val="115000"/>
                        </a:lnSpc>
                        <a:spcBef>
                          <a:spcPts val="0"/>
                        </a:spcBef>
                        <a:spcAft>
                          <a:spcPts val="0"/>
                        </a:spcAft>
                      </a:pPr>
                      <a:r>
                        <a:rPr lang="en-US" sz="1300" b="1" kern="1200" dirty="0">
                          <a:solidFill>
                            <a:srgbClr val="000000"/>
                          </a:solidFill>
                          <a:latin typeface="+mn-lt"/>
                          <a:ea typeface="Times New Roman"/>
                          <a:cs typeface="Times New Roman"/>
                        </a:rPr>
                        <a:t>Distillery</a:t>
                      </a:r>
                    </a:p>
                    <a:p>
                      <a:pPr marL="0" marR="0" indent="-11430" algn="ctr">
                        <a:lnSpc>
                          <a:spcPct val="115000"/>
                        </a:lnSpc>
                        <a:spcBef>
                          <a:spcPts val="0"/>
                        </a:spcBef>
                        <a:spcAft>
                          <a:spcPts val="0"/>
                        </a:spcAft>
                      </a:pPr>
                      <a:endParaRPr lang="en-US" sz="1300" b="1" kern="1200" dirty="0">
                        <a:solidFill>
                          <a:srgbClr val="000000"/>
                        </a:solidFill>
                        <a:latin typeface="+mn-lt"/>
                        <a:ea typeface="Times New Roman"/>
                        <a:cs typeface="Times New Roman"/>
                      </a:endParaRPr>
                    </a:p>
                  </a:txBody>
                  <a:tcPr marL="63307" marR="63307" marT="0" marB="0" anchor="ctr"/>
                </a:tc>
                <a:tc>
                  <a:txBody>
                    <a:bodyPr/>
                    <a:lstStyle/>
                    <a:p>
                      <a:pPr marL="0" marR="0">
                        <a:lnSpc>
                          <a:spcPct val="115000"/>
                        </a:lnSpc>
                        <a:spcBef>
                          <a:spcPts val="0"/>
                        </a:spcBef>
                        <a:spcAft>
                          <a:spcPts val="0"/>
                        </a:spcAft>
                      </a:pPr>
                      <a:r>
                        <a:rPr lang="fi-FI" sz="1300" kern="1200" dirty="0">
                          <a:solidFill>
                            <a:srgbClr val="000000"/>
                          </a:solidFill>
                          <a:latin typeface="+mn-lt"/>
                          <a:ea typeface="Times New Roman"/>
                          <a:cs typeface="Times New Roman"/>
                        </a:rPr>
                        <a:t>Molasses</a:t>
                      </a:r>
                      <a:endParaRPr lang="en-US" sz="1300" kern="1200" dirty="0">
                        <a:solidFill>
                          <a:srgbClr val="000000"/>
                        </a:solidFill>
                        <a:latin typeface="+mn-lt"/>
                        <a:ea typeface="Times New Roman"/>
                        <a:cs typeface="Times New Roman"/>
                      </a:endParaRPr>
                    </a:p>
                  </a:txBody>
                  <a:tcPr marL="63307" marR="63307"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3330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315</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11,670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pPr>
                      <a:r>
                        <a:rPr lang="en-US" sz="1300" kern="1200" dirty="0">
                          <a:solidFill>
                            <a:srgbClr val="000000"/>
                          </a:solidFill>
                          <a:latin typeface="+mn-lt"/>
                          <a:ea typeface="Times New Roman"/>
                          <a:cs typeface="Times New Roman"/>
                        </a:rPr>
                        <a:t>Own Sugar Factory/ Outside Purchase</a:t>
                      </a:r>
                    </a:p>
                  </a:txBody>
                  <a:tcPr marL="63307" marR="63307" marT="0" marB="0"/>
                </a:tc>
                <a:extLst>
                  <a:ext uri="{0D108BD9-81ED-4DB2-BD59-A6C34878D82A}">
                    <a16:rowId xmlns:a16="http://schemas.microsoft.com/office/drawing/2014/main" val="10007"/>
                  </a:ext>
                </a:extLst>
              </a:tr>
              <a:tr h="179643">
                <a:tc vMerge="1">
                  <a:txBody>
                    <a:bodyPr/>
                    <a:lstStyle/>
                    <a:p>
                      <a:endParaRPr lang="en-US"/>
                    </a:p>
                  </a:txBody>
                  <a:tcPr/>
                </a:tc>
                <a:tc>
                  <a:txBody>
                    <a:bodyPr/>
                    <a:lstStyle/>
                    <a:p>
                      <a:pPr marL="0" marR="0">
                        <a:lnSpc>
                          <a:spcPct val="115000"/>
                        </a:lnSpc>
                        <a:spcBef>
                          <a:spcPts val="0"/>
                        </a:spcBef>
                        <a:spcAft>
                          <a:spcPts val="0"/>
                        </a:spcAft>
                      </a:pPr>
                      <a:r>
                        <a:rPr lang="en-US" sz="1300" kern="1200" dirty="0">
                          <a:solidFill>
                            <a:srgbClr val="000000"/>
                          </a:solidFill>
                          <a:latin typeface="+mn-lt"/>
                          <a:ea typeface="Times New Roman"/>
                          <a:cs typeface="Times New Roman"/>
                        </a:rPr>
                        <a:t>Sugarcane for juice</a:t>
                      </a:r>
                    </a:p>
                  </a:txBody>
                  <a:tcPr marL="63307" marR="63307" marT="0" marB="0" anchor="ctr"/>
                </a:tc>
                <a:tc>
                  <a:txBody>
                    <a:bodyPr/>
                    <a:lstStyle/>
                    <a:p>
                      <a:pPr marL="0" marR="0" algn="ctr">
                        <a:lnSpc>
                          <a:spcPct val="115000"/>
                        </a:lnSpc>
                        <a:spcBef>
                          <a:spcPts val="0"/>
                        </a:spcBef>
                        <a:spcAft>
                          <a:spcPts val="0"/>
                        </a:spcAft>
                      </a:pPr>
                      <a:r>
                        <a:rPr lang="en-US" sz="1300" dirty="0">
                          <a:effectLst/>
                          <a:latin typeface="+mn-lt"/>
                          <a:ea typeface="Times New Roman" panose="02020603050405020304" pitchFamily="18" charset="0"/>
                          <a:cs typeface="Times New Roman" panose="02020603050405020304" pitchFamily="18" charset="0"/>
                        </a:rPr>
                        <a:t>0</a:t>
                      </a:r>
                    </a:p>
                  </a:txBody>
                  <a:tcPr marL="68580" marR="68580" marT="0" marB="0" anchor="ctr"/>
                </a:tc>
                <a:tc>
                  <a:txBody>
                    <a:bodyPr/>
                    <a:lstStyle/>
                    <a:p>
                      <a:pPr marL="0" marR="0" algn="ctr">
                        <a:lnSpc>
                          <a:spcPct val="115000"/>
                        </a:lnSpc>
                        <a:spcBef>
                          <a:spcPts val="0"/>
                        </a:spcBef>
                        <a:spcAft>
                          <a:spcPts val="0"/>
                        </a:spcAft>
                      </a:pPr>
                      <a:r>
                        <a:rPr lang="en-US" sz="1300" dirty="0">
                          <a:effectLst/>
                          <a:latin typeface="+mn-lt"/>
                          <a:ea typeface="Times New Roman" panose="02020603050405020304" pitchFamily="18" charset="0"/>
                          <a:cs typeface="Times New Roman" panose="02020603050405020304" pitchFamily="18" charset="0"/>
                        </a:rPr>
                        <a:t>4,95,000</a:t>
                      </a:r>
                    </a:p>
                  </a:txBody>
                  <a:tcPr marL="68580" marR="68580" marT="0" marB="0" anchor="ctr"/>
                </a:tc>
                <a:tc>
                  <a:txBody>
                    <a:bodyPr/>
                    <a:lstStyle/>
                    <a:p>
                      <a:pPr marL="0" marR="0" algn="ctr">
                        <a:lnSpc>
                          <a:spcPct val="115000"/>
                        </a:lnSpc>
                        <a:spcBef>
                          <a:spcPts val="0"/>
                        </a:spcBef>
                        <a:spcAft>
                          <a:spcPts val="0"/>
                        </a:spcAft>
                      </a:pPr>
                      <a:r>
                        <a:rPr lang="en-US" sz="1300" dirty="0">
                          <a:effectLst/>
                          <a:latin typeface="+mn-lt"/>
                          <a:ea typeface="Times New Roman" panose="02020603050405020304" pitchFamily="18" charset="0"/>
                          <a:cs typeface="Times New Roman" panose="02020603050405020304" pitchFamily="18" charset="0"/>
                        </a:rPr>
                        <a:t>4,95,000</a:t>
                      </a:r>
                    </a:p>
                  </a:txBody>
                  <a:tcPr marL="68580" marR="68580" marT="0" marB="0" anchor="ctr"/>
                </a:tc>
                <a:tc vMerge="1">
                  <a:txBody>
                    <a:bodyPr/>
                    <a:lstStyle/>
                    <a:p>
                      <a:pPr marL="0" marR="0" algn="ctr">
                        <a:lnSpc>
                          <a:spcPct val="115000"/>
                        </a:lnSpc>
                        <a:spcBef>
                          <a:spcPts val="0"/>
                        </a:spcBef>
                        <a:spcAft>
                          <a:spcPts val="0"/>
                        </a:spcAft>
                      </a:pPr>
                      <a:endParaRPr lang="en-US" sz="1300" kern="1200" dirty="0">
                        <a:solidFill>
                          <a:srgbClr val="000000"/>
                        </a:solidFill>
                        <a:latin typeface="+mn-lt"/>
                        <a:ea typeface="Times New Roman"/>
                        <a:cs typeface="Times New Roman"/>
                      </a:endParaRPr>
                    </a:p>
                  </a:txBody>
                  <a:tcPr marL="63307" marR="63307" marT="0" marB="0"/>
                </a:tc>
                <a:extLst>
                  <a:ext uri="{0D108BD9-81ED-4DB2-BD59-A6C34878D82A}">
                    <a16:rowId xmlns:a16="http://schemas.microsoft.com/office/drawing/2014/main" val="3726257193"/>
                  </a:ext>
                </a:extLst>
              </a:tr>
              <a:tr h="179643">
                <a:tc vMerge="1">
                  <a:txBody>
                    <a:bodyPr/>
                    <a:lstStyle/>
                    <a:p>
                      <a:endParaRPr lang="en-US"/>
                    </a:p>
                  </a:txBody>
                  <a:tcPr/>
                </a:tc>
                <a:tc>
                  <a:txBody>
                    <a:bodyPr/>
                    <a:lstStyle/>
                    <a:p>
                      <a:pPr marL="0" marR="0">
                        <a:lnSpc>
                          <a:spcPct val="115000"/>
                        </a:lnSpc>
                        <a:spcBef>
                          <a:spcPts val="0"/>
                        </a:spcBef>
                        <a:spcAft>
                          <a:spcPts val="0"/>
                        </a:spcAft>
                      </a:pPr>
                      <a:r>
                        <a:rPr lang="fi-FI" sz="1300" kern="1200" dirty="0">
                          <a:solidFill>
                            <a:srgbClr val="000000"/>
                          </a:solidFill>
                          <a:latin typeface="+mn-lt"/>
                          <a:ea typeface="Times New Roman"/>
                          <a:cs typeface="Times New Roman"/>
                        </a:rPr>
                        <a:t>Yeast</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3</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5</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8</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15000"/>
                        </a:lnSpc>
                        <a:spcBef>
                          <a:spcPts val="0"/>
                        </a:spcBef>
                        <a:spcAft>
                          <a:spcPts val="0"/>
                        </a:spcAft>
                      </a:pPr>
                      <a:r>
                        <a:rPr lang="en-US" sz="1300" kern="1200" dirty="0">
                          <a:solidFill>
                            <a:srgbClr val="000000"/>
                          </a:solidFill>
                          <a:latin typeface="+mn-lt"/>
                          <a:ea typeface="Times New Roman"/>
                          <a:cs typeface="Times New Roman"/>
                        </a:rPr>
                        <a:t>Local Vendor</a:t>
                      </a:r>
                    </a:p>
                  </a:txBody>
                  <a:tcPr marL="63307" marR="63307" marT="0" marB="0"/>
                </a:tc>
                <a:extLst>
                  <a:ext uri="{0D108BD9-81ED-4DB2-BD59-A6C34878D82A}">
                    <a16:rowId xmlns:a16="http://schemas.microsoft.com/office/drawing/2014/main" val="10008"/>
                  </a:ext>
                </a:extLst>
              </a:tr>
              <a:tr h="179643">
                <a:tc vMerge="1">
                  <a:txBody>
                    <a:bodyPr/>
                    <a:lstStyle/>
                    <a:p>
                      <a:endParaRPr lang="en-US"/>
                    </a:p>
                  </a:txBody>
                  <a:tcPr/>
                </a:tc>
                <a:tc>
                  <a:txBody>
                    <a:bodyPr/>
                    <a:lstStyle/>
                    <a:p>
                      <a:pPr marL="0" marR="0">
                        <a:lnSpc>
                          <a:spcPct val="115000"/>
                        </a:lnSpc>
                        <a:spcBef>
                          <a:spcPts val="0"/>
                        </a:spcBef>
                        <a:spcAft>
                          <a:spcPts val="0"/>
                        </a:spcAft>
                      </a:pPr>
                      <a:r>
                        <a:rPr lang="fi-FI" sz="1300" kern="1200" dirty="0">
                          <a:solidFill>
                            <a:srgbClr val="000000"/>
                          </a:solidFill>
                          <a:latin typeface="+mn-lt"/>
                          <a:ea typeface="Times New Roman"/>
                          <a:cs typeface="Times New Roman"/>
                        </a:rPr>
                        <a:t>Urea</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36</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84</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120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0009"/>
                  </a:ext>
                </a:extLst>
              </a:tr>
              <a:tr h="179643">
                <a:tc vMerge="1">
                  <a:txBody>
                    <a:bodyPr/>
                    <a:lstStyle/>
                    <a:p>
                      <a:endParaRPr lang="en-US"/>
                    </a:p>
                  </a:txBody>
                  <a:tcPr/>
                </a:tc>
                <a:tc>
                  <a:txBody>
                    <a:bodyPr/>
                    <a:lstStyle/>
                    <a:p>
                      <a:pPr marL="0" marR="0">
                        <a:lnSpc>
                          <a:spcPct val="115000"/>
                        </a:lnSpc>
                        <a:spcBef>
                          <a:spcPts val="0"/>
                        </a:spcBef>
                        <a:spcAft>
                          <a:spcPts val="0"/>
                        </a:spcAft>
                      </a:pPr>
                      <a:r>
                        <a:rPr lang="fi-FI" sz="1300" kern="1200" dirty="0">
                          <a:solidFill>
                            <a:srgbClr val="000000"/>
                          </a:solidFill>
                          <a:latin typeface="+mn-lt"/>
                          <a:ea typeface="Times New Roman"/>
                          <a:cs typeface="Times New Roman"/>
                        </a:rPr>
                        <a:t>De-foaming Oil</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105</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255</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360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0010"/>
                  </a:ext>
                </a:extLst>
              </a:tr>
              <a:tr h="179643">
                <a:tc rowSpan="4">
                  <a:txBody>
                    <a:bodyPr/>
                    <a:lstStyle/>
                    <a:p>
                      <a:pPr marL="0" marR="0" lvl="0" indent="-11430" algn="ctr" defTabSz="844083" rtl="0" eaLnBrk="1" fontAlgn="auto" latinLnBrk="0" hangingPunct="1">
                        <a:lnSpc>
                          <a:spcPct val="115000"/>
                        </a:lnSpc>
                        <a:spcBef>
                          <a:spcPts val="0"/>
                        </a:spcBef>
                        <a:spcAft>
                          <a:spcPts val="0"/>
                        </a:spcAft>
                        <a:buClrTx/>
                        <a:buSzTx/>
                        <a:buFontTx/>
                        <a:buNone/>
                        <a:tabLst/>
                        <a:defRPr/>
                      </a:pPr>
                      <a:r>
                        <a:rPr lang="en-US" sz="1300" b="1" kern="1200" dirty="0">
                          <a:solidFill>
                            <a:srgbClr val="000000"/>
                          </a:solidFill>
                          <a:latin typeface="+mn-lt"/>
                          <a:ea typeface="Times New Roman"/>
                          <a:cs typeface="Times New Roman"/>
                        </a:rPr>
                        <a:t>Sugar Factory</a:t>
                      </a:r>
                    </a:p>
                  </a:txBody>
                  <a:tcPr marL="63307" marR="63307" marT="0" marB="0" anchor="ctr"/>
                </a:tc>
                <a:tc>
                  <a:txBody>
                    <a:bodyPr/>
                    <a:lstStyle/>
                    <a:p>
                      <a:pPr marL="0" marR="0">
                        <a:lnSpc>
                          <a:spcPct val="115000"/>
                        </a:lnSpc>
                        <a:spcBef>
                          <a:spcPts val="0"/>
                        </a:spcBef>
                        <a:spcAft>
                          <a:spcPts val="0"/>
                        </a:spcAft>
                      </a:pPr>
                      <a:r>
                        <a:rPr lang="en-IN" sz="1300" kern="1200" dirty="0">
                          <a:solidFill>
                            <a:srgbClr val="000000"/>
                          </a:solidFill>
                          <a:latin typeface="+mn-lt"/>
                          <a:ea typeface="Times New Roman"/>
                          <a:cs typeface="Times New Roman"/>
                        </a:rPr>
                        <a:t>Sugarcane</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1,35,000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90,000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2,25,000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kern="1200">
                          <a:solidFill>
                            <a:srgbClr val="000000"/>
                          </a:solidFill>
                          <a:latin typeface="+mn-lt"/>
                          <a:ea typeface="Times New Roman"/>
                          <a:cs typeface="Times New Roman"/>
                        </a:rPr>
                        <a:t>Near By Farms</a:t>
                      </a:r>
                    </a:p>
                  </a:txBody>
                  <a:tcPr marL="63307" marR="63307" marT="0" marB="0" anchor="ctr"/>
                </a:tc>
                <a:extLst>
                  <a:ext uri="{0D108BD9-81ED-4DB2-BD59-A6C34878D82A}">
                    <a16:rowId xmlns:a16="http://schemas.microsoft.com/office/drawing/2014/main" val="1418081762"/>
                  </a:ext>
                </a:extLst>
              </a:tr>
              <a:tr h="179643">
                <a:tc vMerge="1">
                  <a:txBody>
                    <a:bodyPr/>
                    <a:lstStyle/>
                    <a:p>
                      <a:endParaRPr lang="en-US"/>
                    </a:p>
                  </a:txBody>
                  <a:tcPr/>
                </a:tc>
                <a:tc>
                  <a:txBody>
                    <a:bodyPr/>
                    <a:lstStyle/>
                    <a:p>
                      <a:pPr marL="0" marR="0">
                        <a:lnSpc>
                          <a:spcPct val="115000"/>
                        </a:lnSpc>
                        <a:spcBef>
                          <a:spcPts val="0"/>
                        </a:spcBef>
                        <a:spcAft>
                          <a:spcPts val="0"/>
                        </a:spcAft>
                      </a:pPr>
                      <a:r>
                        <a:rPr lang="en-IN" sz="1300" kern="1200" dirty="0">
                          <a:solidFill>
                            <a:srgbClr val="000000"/>
                          </a:solidFill>
                          <a:latin typeface="+mn-lt"/>
                          <a:ea typeface="Times New Roman"/>
                          <a:cs typeface="Times New Roman"/>
                        </a:rPr>
                        <a:t>Lime</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243</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162</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405</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0" marR="0" algn="ctr">
                        <a:lnSpc>
                          <a:spcPct val="115000"/>
                        </a:lnSpc>
                        <a:spcBef>
                          <a:spcPts val="0"/>
                        </a:spcBef>
                        <a:spcAft>
                          <a:spcPts val="0"/>
                        </a:spcAft>
                      </a:pPr>
                      <a:r>
                        <a:rPr lang="en-US" sz="1300" kern="1200" dirty="0">
                          <a:solidFill>
                            <a:srgbClr val="000000"/>
                          </a:solidFill>
                          <a:latin typeface="+mn-lt"/>
                          <a:ea typeface="Times New Roman"/>
                          <a:cs typeface="Times New Roman"/>
                        </a:rPr>
                        <a:t>Nearby Market</a:t>
                      </a:r>
                    </a:p>
                  </a:txBody>
                  <a:tcPr marL="63307" marR="63307" marT="0" marB="0" anchor="ctr"/>
                </a:tc>
                <a:extLst>
                  <a:ext uri="{0D108BD9-81ED-4DB2-BD59-A6C34878D82A}">
                    <a16:rowId xmlns:a16="http://schemas.microsoft.com/office/drawing/2014/main" val="3408125302"/>
                  </a:ext>
                </a:extLst>
              </a:tr>
              <a:tr h="179643">
                <a:tc vMerge="1">
                  <a:txBody>
                    <a:bodyPr/>
                    <a:lstStyle/>
                    <a:p>
                      <a:endParaRPr lang="en-US"/>
                    </a:p>
                  </a:txBody>
                  <a:tcPr/>
                </a:tc>
                <a:tc>
                  <a:txBody>
                    <a:bodyPr/>
                    <a:lstStyle/>
                    <a:p>
                      <a:pPr marL="0" marR="0">
                        <a:lnSpc>
                          <a:spcPct val="115000"/>
                        </a:lnSpc>
                        <a:spcBef>
                          <a:spcPts val="0"/>
                        </a:spcBef>
                        <a:spcAft>
                          <a:spcPts val="0"/>
                        </a:spcAft>
                      </a:pPr>
                      <a:r>
                        <a:rPr lang="en-IN" sz="1300" kern="1200" dirty="0">
                          <a:solidFill>
                            <a:srgbClr val="000000"/>
                          </a:solidFill>
                          <a:latin typeface="+mn-lt"/>
                          <a:ea typeface="Times New Roman"/>
                          <a:cs typeface="Times New Roman"/>
                        </a:rPr>
                        <a:t>Sulphur</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81</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54</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135</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970017359"/>
                  </a:ext>
                </a:extLst>
              </a:tr>
              <a:tr h="179643">
                <a:tc vMerge="1">
                  <a:txBody>
                    <a:bodyPr/>
                    <a:lstStyle/>
                    <a:p>
                      <a:endParaRPr lang="en-US"/>
                    </a:p>
                  </a:txBody>
                  <a:tcPr/>
                </a:tc>
                <a:tc>
                  <a:txBody>
                    <a:bodyPr/>
                    <a:lstStyle/>
                    <a:p>
                      <a:pPr marL="0" marR="0">
                        <a:lnSpc>
                          <a:spcPct val="115000"/>
                        </a:lnSpc>
                        <a:spcBef>
                          <a:spcPts val="0"/>
                        </a:spcBef>
                        <a:spcAft>
                          <a:spcPts val="0"/>
                        </a:spcAft>
                      </a:pPr>
                      <a:r>
                        <a:rPr lang="en-IN" sz="1300" kern="1200" dirty="0">
                          <a:solidFill>
                            <a:srgbClr val="000000"/>
                          </a:solidFill>
                          <a:latin typeface="+mn-lt"/>
                          <a:ea typeface="Times New Roman"/>
                          <a:cs typeface="Times New Roman"/>
                        </a:rPr>
                        <a:t>Lubricants</a:t>
                      </a:r>
                      <a:endParaRPr lang="en-US" sz="1300" kern="1200" dirty="0">
                        <a:solidFill>
                          <a:srgbClr val="000000"/>
                        </a:solidFill>
                        <a:latin typeface="+mn-lt"/>
                        <a:ea typeface="Times New Roman"/>
                        <a:cs typeface="Times New Roman"/>
                      </a:endParaRPr>
                    </a:p>
                  </a:txBody>
                  <a:tcPr marL="63307" marR="63307" marT="0" marB="0"/>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19</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13</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32</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722149510"/>
                  </a:ext>
                </a:extLst>
              </a:tr>
              <a:tr h="179643">
                <a:tc>
                  <a:txBody>
                    <a:bodyPr/>
                    <a:lstStyle/>
                    <a:p>
                      <a:pPr marL="0" marR="0" indent="-11430" algn="ctr">
                        <a:lnSpc>
                          <a:spcPct val="115000"/>
                        </a:lnSpc>
                        <a:spcBef>
                          <a:spcPts val="0"/>
                        </a:spcBef>
                        <a:spcAft>
                          <a:spcPts val="0"/>
                        </a:spcAft>
                      </a:pPr>
                      <a:r>
                        <a:rPr lang="en-US" sz="1300" b="1" kern="1200" dirty="0">
                          <a:solidFill>
                            <a:srgbClr val="000000"/>
                          </a:solidFill>
                          <a:latin typeface="+mn-lt"/>
                          <a:ea typeface="Times New Roman"/>
                          <a:cs typeface="Times New Roman"/>
                        </a:rPr>
                        <a:t>Co-gen</a:t>
                      </a:r>
                    </a:p>
                  </a:txBody>
                  <a:tcPr marL="63307" marR="63307" marT="0" marB="0" anchor="ctr"/>
                </a:tc>
                <a:tc>
                  <a:txBody>
                    <a:bodyPr/>
                    <a:lstStyle/>
                    <a:p>
                      <a:pPr marL="0" marR="0">
                        <a:lnSpc>
                          <a:spcPct val="115000"/>
                        </a:lnSpc>
                        <a:spcBef>
                          <a:spcPts val="0"/>
                        </a:spcBef>
                        <a:spcAft>
                          <a:spcPts val="0"/>
                        </a:spcAft>
                      </a:pPr>
                      <a:r>
                        <a:rPr lang="en-US" sz="1300" kern="1200" dirty="0">
                          <a:solidFill>
                            <a:srgbClr val="000000"/>
                          </a:solidFill>
                          <a:latin typeface="+mn-lt"/>
                          <a:ea typeface="Times New Roman"/>
                          <a:cs typeface="Times New Roman"/>
                        </a:rPr>
                        <a:t>Bagasse </a:t>
                      </a:r>
                    </a:p>
                  </a:txBody>
                  <a:tcPr marL="63307" marR="63307"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24,300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24,300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effectLst/>
                          <a:latin typeface="+mn-lt"/>
                          <a:ea typeface="Times New Roman" panose="02020603050405020304" pitchFamily="18" charset="0"/>
                          <a:cs typeface="Times New Roman" panose="02020603050405020304" pitchFamily="18" charset="0"/>
                        </a:rPr>
                        <a:t>48,600</a:t>
                      </a:r>
                      <a:endParaRPr lang="en-US" sz="13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300" kern="1200" dirty="0">
                          <a:solidFill>
                            <a:srgbClr val="000000"/>
                          </a:solidFill>
                          <a:latin typeface="+mn-lt"/>
                          <a:ea typeface="Times New Roman"/>
                          <a:cs typeface="Times New Roman"/>
                        </a:rPr>
                        <a:t>Own Sugar Factory</a:t>
                      </a:r>
                    </a:p>
                  </a:txBody>
                  <a:tcPr marL="63307" marR="63307" marT="0" marB="0" anchor="ctr"/>
                </a:tc>
                <a:extLst>
                  <a:ext uri="{0D108BD9-81ED-4DB2-BD59-A6C34878D82A}">
                    <a16:rowId xmlns:a16="http://schemas.microsoft.com/office/drawing/2014/main" val="3303329320"/>
                  </a:ext>
                </a:extLst>
              </a:tr>
            </a:tbl>
          </a:graphicData>
        </a:graphic>
      </p:graphicFrame>
      <p:sp>
        <p:nvSpPr>
          <p:cNvPr id="8" name="Rectangle 7"/>
          <p:cNvSpPr>
            <a:spLocks noChangeArrowheads="1"/>
          </p:cNvSpPr>
          <p:nvPr/>
        </p:nvSpPr>
        <p:spPr bwMode="auto">
          <a:xfrm>
            <a:off x="61752" y="3704575"/>
            <a:ext cx="9007475" cy="307975"/>
          </a:xfrm>
          <a:prstGeom prst="rect">
            <a:avLst/>
          </a:prstGeom>
          <a:noFill/>
          <a:ln w="9525">
            <a:noFill/>
            <a:miter lim="800000"/>
            <a:headEnd/>
            <a:tailEnd/>
          </a:ln>
        </p:spPr>
        <p:txBody>
          <a:bodyPr>
            <a:spAutoFit/>
          </a:bodyPr>
          <a:lstStyle/>
          <a:p>
            <a:pPr lvl="0" eaLnBrk="1" hangingPunct="1">
              <a:defRPr/>
            </a:pPr>
            <a:r>
              <a:rPr kumimoji="0" lang="en-US" altLang="en-US" sz="1400" b="0" i="0" u="none" strike="noStrike" kern="1200" cap="none" spc="0" normalizeH="0" baseline="0" noProof="0" dirty="0">
                <a:ln>
                  <a:noFill/>
                </a:ln>
                <a:solidFill>
                  <a:srgbClr val="CC3399"/>
                </a:solidFill>
                <a:effectLst/>
                <a:uLnTx/>
                <a:uFillTx/>
                <a:latin typeface="Calibri"/>
                <a:ea typeface="+mn-ea"/>
                <a:cs typeface="Times New Roman" pitchFamily="18" charset="0"/>
              </a:rPr>
              <a:t>B. Raw Materials: </a:t>
            </a:r>
            <a:r>
              <a:rPr lang="en-US" altLang="en-US" sz="1400" dirty="0">
                <a:solidFill>
                  <a:srgbClr val="CC3399"/>
                </a:solidFill>
                <a:latin typeface="Calibri"/>
                <a:cs typeface="Times New Roman" pitchFamily="18" charset="0"/>
              </a:rPr>
              <a:t>Expansion: Distillery </a:t>
            </a:r>
            <a:r>
              <a:rPr kumimoji="0" lang="en-US" altLang="en-US" sz="1400" b="0" i="0" u="none" strike="noStrike" kern="1200" cap="none" spc="0" normalizeH="0" baseline="0" noProof="0" dirty="0">
                <a:ln>
                  <a:noFill/>
                </a:ln>
                <a:solidFill>
                  <a:srgbClr val="CC3399"/>
                </a:solidFill>
                <a:effectLst/>
                <a:uLnTx/>
                <a:uFillTx/>
                <a:latin typeface="Calibri"/>
                <a:ea typeface="+mn-ea"/>
                <a:cs typeface="Times New Roman" pitchFamily="18" charset="0"/>
              </a:rPr>
              <a:t>(30 to 105 KLPD), Sugar Factory (4500 to 7500 TCD), Co-gen Plant (15 to 22 MW)</a:t>
            </a:r>
          </a:p>
        </p:txBody>
      </p:sp>
    </p:spTree>
    <p:extLst>
      <p:ext uri="{BB962C8B-B14F-4D97-AF65-F5344CB8AC3E}">
        <p14:creationId xmlns:p14="http://schemas.microsoft.com/office/powerpoint/2010/main" val="4103591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529072" y="6469947"/>
            <a:ext cx="342900" cy="365125"/>
          </a:xfrm>
        </p:spPr>
        <p:txBody>
          <a:bodyPr/>
          <a:lstStyle/>
          <a:p>
            <a:pPr>
              <a:defRPr/>
            </a:pPr>
            <a:fld id="{4C7C1695-FCBE-4959-8185-09AF66D014C3}" type="slidenum">
              <a:rPr lang="en-US" altLang="en-US" smtClean="0"/>
              <a:pPr>
                <a:defRPr/>
              </a:pPr>
              <a:t>12</a:t>
            </a:fld>
            <a:endParaRPr lang="en-US" altLang="en-US"/>
          </a:p>
        </p:txBody>
      </p:sp>
      <p:sp>
        <p:nvSpPr>
          <p:cNvPr id="7" name="Rectangle 6"/>
          <p:cNvSpPr/>
          <p:nvPr/>
        </p:nvSpPr>
        <p:spPr>
          <a:xfrm>
            <a:off x="1899805" y="118646"/>
            <a:ext cx="6106390" cy="338554"/>
          </a:xfrm>
          <a:prstGeom prst="rect">
            <a:avLst/>
          </a:prstGeom>
        </p:spPr>
        <p:txBody>
          <a:bodyPr wrap="square">
            <a:spAutoFit/>
          </a:bodyPr>
          <a:lstStyle/>
          <a:p>
            <a:pPr algn="ctr"/>
            <a:r>
              <a:rPr lang="en-US" sz="1600" dirty="0">
                <a:solidFill>
                  <a:srgbClr val="CC0099"/>
                </a:solidFill>
                <a:latin typeface="+mn-lt"/>
                <a:ea typeface="MS Mincho" pitchFamily="49" charset="-128"/>
                <a:cs typeface="+mn-cs"/>
              </a:rPr>
              <a:t>Molasses &amp; Cane Juice / Syrup based Operations for 105 KLPD Distillery</a:t>
            </a:r>
          </a:p>
        </p:txBody>
      </p:sp>
      <p:graphicFrame>
        <p:nvGraphicFramePr>
          <p:cNvPr id="2" name="Table 1">
            <a:extLst>
              <a:ext uri="{FF2B5EF4-FFF2-40B4-BE49-F238E27FC236}">
                <a16:creationId xmlns:a16="http://schemas.microsoft.com/office/drawing/2014/main" id="{5F53396A-7BA9-4D83-93B0-084FAB5EB657}"/>
              </a:ext>
            </a:extLst>
          </p:cNvPr>
          <p:cNvGraphicFramePr>
            <a:graphicFrameLocks noGrp="1"/>
          </p:cNvGraphicFramePr>
          <p:nvPr>
            <p:extLst>
              <p:ext uri="{D42A27DB-BD31-4B8C-83A1-F6EECF244321}">
                <p14:modId xmlns:p14="http://schemas.microsoft.com/office/powerpoint/2010/main" val="826833603"/>
              </p:ext>
            </p:extLst>
          </p:nvPr>
        </p:nvGraphicFramePr>
        <p:xfrm>
          <a:off x="152400" y="550164"/>
          <a:ext cx="9133930" cy="1583436"/>
        </p:xfrm>
        <a:graphic>
          <a:graphicData uri="http://schemas.openxmlformats.org/drawingml/2006/table">
            <a:tbl>
              <a:tblPr firstRow="1" firstCol="1" bandRow="1">
                <a:tableStyleId>{5940675A-B579-460E-94D1-54222C63F5DA}</a:tableStyleId>
              </a:tblPr>
              <a:tblGrid>
                <a:gridCol w="678873">
                  <a:extLst>
                    <a:ext uri="{9D8B030D-6E8A-4147-A177-3AD203B41FA5}">
                      <a16:colId xmlns:a16="http://schemas.microsoft.com/office/drawing/2014/main" val="617302387"/>
                    </a:ext>
                  </a:extLst>
                </a:gridCol>
                <a:gridCol w="5721927">
                  <a:extLst>
                    <a:ext uri="{9D8B030D-6E8A-4147-A177-3AD203B41FA5}">
                      <a16:colId xmlns:a16="http://schemas.microsoft.com/office/drawing/2014/main" val="3050227482"/>
                    </a:ext>
                  </a:extLst>
                </a:gridCol>
                <a:gridCol w="2733130">
                  <a:extLst>
                    <a:ext uri="{9D8B030D-6E8A-4147-A177-3AD203B41FA5}">
                      <a16:colId xmlns:a16="http://schemas.microsoft.com/office/drawing/2014/main" val="339482028"/>
                    </a:ext>
                  </a:extLst>
                </a:gridCol>
              </a:tblGrid>
              <a:tr h="233680">
                <a:tc>
                  <a:txBody>
                    <a:bodyPr/>
                    <a:lstStyle/>
                    <a:p>
                      <a:pPr indent="-36830" algn="ctr">
                        <a:lnSpc>
                          <a:spcPct val="115000"/>
                        </a:lnSpc>
                        <a:spcAft>
                          <a:spcPts val="1000"/>
                        </a:spcAft>
                      </a:pPr>
                      <a:r>
                        <a:rPr lang="en-US" sz="1600" b="1" dirty="0">
                          <a:effectLst/>
                        </a:rPr>
                        <a:t>No.</a:t>
                      </a:r>
                      <a:endParaRPr lang="en-IN" sz="16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1600" b="1" dirty="0">
                          <a:effectLst/>
                        </a:rPr>
                        <a:t>Description</a:t>
                      </a:r>
                      <a:endParaRPr lang="en-IN" sz="16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1600" b="1" dirty="0">
                          <a:effectLst/>
                        </a:rPr>
                        <a:t>Quantity</a:t>
                      </a:r>
                      <a:endParaRPr lang="en-IN" sz="16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927076327"/>
                  </a:ext>
                </a:extLst>
              </a:tr>
              <a:tr h="0">
                <a:tc>
                  <a:txBody>
                    <a:bodyPr/>
                    <a:lstStyle/>
                    <a:p>
                      <a:pPr algn="ctr">
                        <a:lnSpc>
                          <a:spcPct val="115000"/>
                        </a:lnSpc>
                        <a:spcAft>
                          <a:spcPts val="1000"/>
                        </a:spcAft>
                      </a:pPr>
                      <a:r>
                        <a:rPr lang="en-US" sz="1600">
                          <a:effectLst/>
                        </a:rPr>
                        <a:t>1</a:t>
                      </a:r>
                      <a:endParaRPr lang="en-IN" sz="16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fontAlgn="base"/>
                      <a:r>
                        <a:rPr lang="en-US" sz="1600" kern="1200" dirty="0">
                          <a:effectLst/>
                        </a:rPr>
                        <a:t>Sugar cane crushing capacity</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tc>
                <a:tc>
                  <a:txBody>
                    <a:bodyPr/>
                    <a:lstStyle/>
                    <a:p>
                      <a:pPr algn="r" fontAlgn="base"/>
                      <a:r>
                        <a:rPr lang="en-US" sz="1600" kern="1200" dirty="0">
                          <a:effectLst/>
                        </a:rPr>
                        <a:t>7500 TCD </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tc>
                <a:extLst>
                  <a:ext uri="{0D108BD9-81ED-4DB2-BD59-A6C34878D82A}">
                    <a16:rowId xmlns:a16="http://schemas.microsoft.com/office/drawing/2014/main" val="2652296785"/>
                  </a:ext>
                </a:extLst>
              </a:tr>
              <a:tr h="0">
                <a:tc>
                  <a:txBody>
                    <a:bodyPr/>
                    <a:lstStyle/>
                    <a:p>
                      <a:pPr algn="ctr">
                        <a:lnSpc>
                          <a:spcPct val="115000"/>
                        </a:lnSpc>
                        <a:spcAft>
                          <a:spcPts val="1000"/>
                        </a:spcAft>
                      </a:pPr>
                      <a:r>
                        <a:rPr lang="en-US" sz="1600">
                          <a:effectLst/>
                        </a:rPr>
                        <a:t>2</a:t>
                      </a:r>
                      <a:endParaRPr lang="en-IN" sz="16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fontAlgn="base"/>
                      <a:r>
                        <a:rPr lang="en-US" sz="1600" kern="1200" dirty="0">
                          <a:effectLst/>
                        </a:rPr>
                        <a:t>Sugar factory operating days </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tc>
                <a:tc>
                  <a:txBody>
                    <a:bodyPr/>
                    <a:lstStyle/>
                    <a:p>
                      <a:pPr algn="r" fontAlgn="base"/>
                      <a:r>
                        <a:rPr lang="en-US" sz="1600" kern="1200" dirty="0">
                          <a:effectLst/>
                        </a:rPr>
                        <a:t>180 Days</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tc>
                <a:extLst>
                  <a:ext uri="{0D108BD9-81ED-4DB2-BD59-A6C34878D82A}">
                    <a16:rowId xmlns:a16="http://schemas.microsoft.com/office/drawing/2014/main" val="49028364"/>
                  </a:ext>
                </a:extLst>
              </a:tr>
              <a:tr h="0">
                <a:tc>
                  <a:txBody>
                    <a:bodyPr/>
                    <a:lstStyle/>
                    <a:p>
                      <a:pPr algn="ctr">
                        <a:lnSpc>
                          <a:spcPct val="115000"/>
                        </a:lnSpc>
                        <a:spcAft>
                          <a:spcPts val="1000"/>
                        </a:spcAft>
                      </a:pPr>
                      <a:r>
                        <a:rPr lang="en-US" sz="1600">
                          <a:effectLst/>
                        </a:rPr>
                        <a:t>3</a:t>
                      </a:r>
                      <a:endParaRPr lang="en-IN" sz="16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fontAlgn="base"/>
                      <a:r>
                        <a:rPr lang="en-US" sz="1600" kern="1200" dirty="0">
                          <a:effectLst/>
                        </a:rPr>
                        <a:t>Total Cane Crushing </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tc>
                <a:tc>
                  <a:txBody>
                    <a:bodyPr/>
                    <a:lstStyle/>
                    <a:p>
                      <a:pPr algn="r" fontAlgn="base"/>
                      <a:r>
                        <a:rPr lang="en-US" sz="1600" kern="1200" dirty="0">
                          <a:effectLst/>
                        </a:rPr>
                        <a:t>13,50,000 T/Season</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tc>
                <a:extLst>
                  <a:ext uri="{0D108BD9-81ED-4DB2-BD59-A6C34878D82A}">
                    <a16:rowId xmlns:a16="http://schemas.microsoft.com/office/drawing/2014/main" val="203187931"/>
                  </a:ext>
                </a:extLst>
              </a:tr>
              <a:tr h="0">
                <a:tc>
                  <a:txBody>
                    <a:bodyPr/>
                    <a:lstStyle/>
                    <a:p>
                      <a:pPr algn="ctr">
                        <a:lnSpc>
                          <a:spcPct val="115000"/>
                        </a:lnSpc>
                        <a:spcAft>
                          <a:spcPts val="1000"/>
                        </a:spcAft>
                      </a:pPr>
                      <a:r>
                        <a:rPr lang="en-US" sz="1600" dirty="0">
                          <a:effectLst/>
                        </a:rPr>
                        <a:t>4</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fontAlgn="base"/>
                      <a:r>
                        <a:rPr lang="en-US" sz="1600" kern="1200" dirty="0">
                          <a:effectLst/>
                        </a:rPr>
                        <a:t>Cane Juice / Syrup based Operations (Crushing Season); 180 Days </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noFill/>
                  </a:tcPr>
                </a:tc>
                <a:tc>
                  <a:txBody>
                    <a:bodyPr/>
                    <a:lstStyle/>
                    <a:p>
                      <a:pPr algn="r" fontAlgn="base"/>
                      <a:r>
                        <a:rPr lang="en-US" sz="1600" kern="1200" dirty="0">
                          <a:effectLst/>
                        </a:rPr>
                        <a:t>13,50,000 T Cane </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noFill/>
                  </a:tcPr>
                </a:tc>
                <a:extLst>
                  <a:ext uri="{0D108BD9-81ED-4DB2-BD59-A6C34878D82A}">
                    <a16:rowId xmlns:a16="http://schemas.microsoft.com/office/drawing/2014/main" val="2812716126"/>
                  </a:ext>
                </a:extLst>
              </a:tr>
              <a:tr h="0">
                <a:tc>
                  <a:txBody>
                    <a:bodyPr/>
                    <a:lstStyle/>
                    <a:p>
                      <a:pPr algn="ctr">
                        <a:lnSpc>
                          <a:spcPct val="115000"/>
                        </a:lnSpc>
                        <a:spcAft>
                          <a:spcPts val="1000"/>
                        </a:spcAft>
                      </a:pPr>
                      <a:r>
                        <a:rPr lang="en-US" sz="1600" dirty="0">
                          <a:effectLst/>
                        </a:rPr>
                        <a:t>5</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fontAlgn="base"/>
                      <a:r>
                        <a:rPr lang="en-US" sz="1600" kern="1200" dirty="0">
                          <a:effectLst/>
                        </a:rPr>
                        <a:t>Molasses based Operations; 330 Days</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noFill/>
                  </a:tcPr>
                </a:tc>
                <a:tc>
                  <a:txBody>
                    <a:bodyPr/>
                    <a:lstStyle/>
                    <a:p>
                      <a:pPr algn="r" fontAlgn="base"/>
                      <a:r>
                        <a:rPr lang="en-US" sz="1600" kern="1200" dirty="0">
                          <a:effectLst/>
                        </a:rPr>
                        <a:t>1,28,370 T Molasses</a:t>
                      </a:r>
                      <a:endParaRPr lang="en-IN" sz="1600" dirty="0">
                        <a:effectLst/>
                        <a:latin typeface="Calibri" panose="020F0502020204030204" pitchFamily="34" charset="0"/>
                        <a:ea typeface="Arial Unicode MS"/>
                        <a:cs typeface="Mangal" panose="02040503050203030202" pitchFamily="18" charset="0"/>
                      </a:endParaRPr>
                    </a:p>
                  </a:txBody>
                  <a:tcPr marL="68580" marR="68580" marT="0" marB="0">
                    <a:noFill/>
                  </a:tcPr>
                </a:tc>
                <a:extLst>
                  <a:ext uri="{0D108BD9-81ED-4DB2-BD59-A6C34878D82A}">
                    <a16:rowId xmlns:a16="http://schemas.microsoft.com/office/drawing/2014/main" val="2723867722"/>
                  </a:ext>
                </a:extLst>
              </a:tr>
            </a:tbl>
          </a:graphicData>
        </a:graphic>
      </p:graphicFrame>
      <p:sp>
        <p:nvSpPr>
          <p:cNvPr id="16" name="TextBox 15">
            <a:extLst>
              <a:ext uri="{FF2B5EF4-FFF2-40B4-BE49-F238E27FC236}">
                <a16:creationId xmlns:a16="http://schemas.microsoft.com/office/drawing/2014/main" id="{A2E67491-F57B-42E4-8B7A-2A44228E25EA}"/>
              </a:ext>
            </a:extLst>
          </p:cNvPr>
          <p:cNvSpPr txBox="1"/>
          <p:nvPr/>
        </p:nvSpPr>
        <p:spPr>
          <a:xfrm>
            <a:off x="3200400" y="2261937"/>
            <a:ext cx="3276600" cy="338554"/>
          </a:xfrm>
          <a:prstGeom prst="rect">
            <a:avLst/>
          </a:prstGeom>
          <a:noFill/>
        </p:spPr>
        <p:txBody>
          <a:bodyPr wrap="square">
            <a:spAutoFit/>
          </a:bodyPr>
          <a:lstStyle/>
          <a:p>
            <a:pPr algn="just"/>
            <a:r>
              <a:rPr lang="en-IN" sz="1600" dirty="0">
                <a:solidFill>
                  <a:srgbClr val="CC0099"/>
                </a:solidFill>
                <a:latin typeface="+mn-lt"/>
                <a:ea typeface="MS Mincho" pitchFamily="49" charset="-128"/>
                <a:cs typeface="+mn-cs"/>
              </a:rPr>
              <a:t>Raw Material Transportation Details </a:t>
            </a:r>
          </a:p>
        </p:txBody>
      </p:sp>
      <p:graphicFrame>
        <p:nvGraphicFramePr>
          <p:cNvPr id="9" name="Table 8"/>
          <p:cNvGraphicFramePr>
            <a:graphicFrameLocks noGrp="1"/>
          </p:cNvGraphicFramePr>
          <p:nvPr>
            <p:extLst>
              <p:ext uri="{D42A27DB-BD31-4B8C-83A1-F6EECF244321}">
                <p14:modId xmlns:p14="http://schemas.microsoft.com/office/powerpoint/2010/main" val="872223781"/>
              </p:ext>
            </p:extLst>
          </p:nvPr>
        </p:nvGraphicFramePr>
        <p:xfrm>
          <a:off x="304801" y="2614864"/>
          <a:ext cx="9067801" cy="2391664"/>
        </p:xfrm>
        <a:graphic>
          <a:graphicData uri="http://schemas.openxmlformats.org/drawingml/2006/table">
            <a:tbl>
              <a:tblPr/>
              <a:tblGrid>
                <a:gridCol w="545881">
                  <a:extLst>
                    <a:ext uri="{9D8B030D-6E8A-4147-A177-3AD203B41FA5}">
                      <a16:colId xmlns:a16="http://schemas.microsoft.com/office/drawing/2014/main" val="20000"/>
                    </a:ext>
                  </a:extLst>
                </a:gridCol>
                <a:gridCol w="2154510">
                  <a:extLst>
                    <a:ext uri="{9D8B030D-6E8A-4147-A177-3AD203B41FA5}">
                      <a16:colId xmlns:a16="http://schemas.microsoft.com/office/drawing/2014/main" val="20001"/>
                    </a:ext>
                  </a:extLst>
                </a:gridCol>
                <a:gridCol w="1639458">
                  <a:extLst>
                    <a:ext uri="{9D8B030D-6E8A-4147-A177-3AD203B41FA5}">
                      <a16:colId xmlns:a16="http://schemas.microsoft.com/office/drawing/2014/main" val="20002"/>
                    </a:ext>
                  </a:extLst>
                </a:gridCol>
                <a:gridCol w="1730137">
                  <a:extLst>
                    <a:ext uri="{9D8B030D-6E8A-4147-A177-3AD203B41FA5}">
                      <a16:colId xmlns:a16="http://schemas.microsoft.com/office/drawing/2014/main" val="20003"/>
                    </a:ext>
                  </a:extLst>
                </a:gridCol>
                <a:gridCol w="1935069">
                  <a:extLst>
                    <a:ext uri="{9D8B030D-6E8A-4147-A177-3AD203B41FA5}">
                      <a16:colId xmlns:a16="http://schemas.microsoft.com/office/drawing/2014/main" val="20004"/>
                    </a:ext>
                  </a:extLst>
                </a:gridCol>
                <a:gridCol w="1062746">
                  <a:extLst>
                    <a:ext uri="{9D8B030D-6E8A-4147-A177-3AD203B41FA5}">
                      <a16:colId xmlns:a16="http://schemas.microsoft.com/office/drawing/2014/main" val="20005"/>
                    </a:ext>
                  </a:extLst>
                </a:gridCol>
              </a:tblGrid>
              <a:tr h="535027">
                <a:tc>
                  <a:txBody>
                    <a:bodyPr/>
                    <a:lstStyle/>
                    <a:p>
                      <a:pPr marL="0" marR="0">
                        <a:lnSpc>
                          <a:spcPct val="115000"/>
                        </a:lnSpc>
                        <a:spcBef>
                          <a:spcPts val="0"/>
                        </a:spcBef>
                        <a:spcAft>
                          <a:spcPts val="0"/>
                        </a:spcAft>
                      </a:pPr>
                      <a:r>
                        <a:rPr lang="en-US" sz="1600" b="1" dirty="0">
                          <a:latin typeface="+mn-lt"/>
                          <a:ea typeface="Times New Roman"/>
                          <a:cs typeface="Times New Roman"/>
                        </a:rPr>
                        <a:t>No.</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mn-lt"/>
                          <a:ea typeface="Times New Roman"/>
                          <a:cs typeface="Times New Roman"/>
                        </a:rPr>
                        <a:t>Type of Vehicle</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mn-lt"/>
                          <a:ea typeface="Times New Roman"/>
                          <a:cs typeface="Times New Roman"/>
                        </a:rPr>
                        <a:t>Avg. wt. (T)</a:t>
                      </a:r>
                      <a:endParaRPr lang="en-US" sz="1600" dirty="0">
                        <a:latin typeface="+mn-lt"/>
                        <a:ea typeface="Times New Roman"/>
                        <a:cs typeface="Times New Roman"/>
                      </a:endParaRPr>
                    </a:p>
                    <a:p>
                      <a:pPr marL="0" marR="0" algn="ctr">
                        <a:lnSpc>
                          <a:spcPct val="115000"/>
                        </a:lnSpc>
                        <a:spcBef>
                          <a:spcPts val="0"/>
                        </a:spcBef>
                        <a:spcAft>
                          <a:spcPts val="0"/>
                        </a:spcAft>
                      </a:pPr>
                      <a:r>
                        <a:rPr lang="en-US" sz="1600" b="1" dirty="0">
                          <a:latin typeface="+mn-lt"/>
                          <a:ea typeface="Times New Roman"/>
                          <a:cs typeface="Times New Roman"/>
                        </a:rPr>
                        <a:t>/ Vehicle</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mn-lt"/>
                          <a:ea typeface="Times New Roman"/>
                          <a:cs typeface="Times New Roman"/>
                        </a:rPr>
                        <a:t>Daily No. of Vehicles</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mn-lt"/>
                          <a:ea typeface="Times New Roman"/>
                          <a:cs typeface="Times New Roman"/>
                        </a:rPr>
                        <a:t>Quantity of Cane (T)</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mn-lt"/>
                          <a:ea typeface="Times New Roman"/>
                          <a:cs typeface="Times New Roman"/>
                        </a:rPr>
                        <a:t>%</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755">
                <a:tc>
                  <a:txBody>
                    <a:bodyPr/>
                    <a:lstStyle/>
                    <a:p>
                      <a:pPr marL="0" marR="0" algn="ctr">
                        <a:lnSpc>
                          <a:spcPct val="115000"/>
                        </a:lnSpc>
                        <a:spcBef>
                          <a:spcPts val="0"/>
                        </a:spcBef>
                        <a:spcAft>
                          <a:spcPts val="0"/>
                        </a:spcAft>
                      </a:pPr>
                      <a:r>
                        <a:rPr lang="en-US" sz="1600">
                          <a:latin typeface="+mn-lt"/>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latin typeface="+mn-lt"/>
                          <a:ea typeface="Times New Roman"/>
                          <a:cs typeface="Times New Roman"/>
                        </a:rPr>
                        <a:t>Bullock Carts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175</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350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mn-lt"/>
                          <a:ea typeface="Times New Roman" panose="02020603050405020304" pitchFamily="18" charset="0"/>
                          <a:cs typeface="Times New Roman" panose="02020603050405020304" pitchFamily="18" charset="0"/>
                        </a:rPr>
                        <a:t>5</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8755">
                <a:tc>
                  <a:txBody>
                    <a:bodyPr/>
                    <a:lstStyle/>
                    <a:p>
                      <a:pPr marL="0" marR="0" algn="ctr">
                        <a:lnSpc>
                          <a:spcPct val="115000"/>
                        </a:lnSpc>
                        <a:spcBef>
                          <a:spcPts val="0"/>
                        </a:spcBef>
                        <a:spcAft>
                          <a:spcPts val="0"/>
                        </a:spcAft>
                      </a:pPr>
                      <a:r>
                        <a:rPr lang="en-US" sz="1600">
                          <a:latin typeface="+mn-lt"/>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latin typeface="+mn-lt"/>
                          <a:ea typeface="Times New Roman"/>
                          <a:cs typeface="Times New Roman"/>
                        </a:rPr>
                        <a:t>Mini Tractor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88</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1150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15</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8755">
                <a:tc>
                  <a:txBody>
                    <a:bodyPr/>
                    <a:lstStyle/>
                    <a:p>
                      <a:pPr marL="0" marR="0" algn="ctr">
                        <a:lnSpc>
                          <a:spcPct val="115000"/>
                        </a:lnSpc>
                        <a:spcBef>
                          <a:spcPts val="0"/>
                        </a:spcBef>
                        <a:spcAft>
                          <a:spcPts val="0"/>
                        </a:spcAft>
                      </a:pPr>
                      <a:r>
                        <a:rPr lang="en-US" sz="1600">
                          <a:latin typeface="+mn-lt"/>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latin typeface="+mn-lt"/>
                          <a:ea typeface="Times New Roman"/>
                          <a:cs typeface="Times New Roman"/>
                        </a:rPr>
                        <a:t>Tractor Trolleys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300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4500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60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8755">
                <a:tc>
                  <a:txBody>
                    <a:bodyPr/>
                    <a:lstStyle/>
                    <a:p>
                      <a:pPr marL="0" marR="0" algn="ctr">
                        <a:lnSpc>
                          <a:spcPct val="115000"/>
                        </a:lnSpc>
                        <a:spcBef>
                          <a:spcPts val="0"/>
                        </a:spcBef>
                        <a:spcAft>
                          <a:spcPts val="0"/>
                        </a:spcAft>
                      </a:pPr>
                      <a:r>
                        <a:rPr lang="en-US" sz="1600">
                          <a:latin typeface="+mn-lt"/>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latin typeface="+mn-lt"/>
                          <a:ea typeface="Times New Roman"/>
                          <a:cs typeface="Times New Roman"/>
                        </a:rPr>
                        <a:t>Trucks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100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1500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20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8755">
                <a:tc gridSpan="2">
                  <a:txBody>
                    <a:bodyPr/>
                    <a:lstStyle/>
                    <a:p>
                      <a:pPr marL="0" marR="0" algn="r">
                        <a:lnSpc>
                          <a:spcPct val="115000"/>
                        </a:lnSpc>
                        <a:spcBef>
                          <a:spcPts val="0"/>
                        </a:spcBef>
                        <a:spcAft>
                          <a:spcPts val="0"/>
                        </a:spcAft>
                      </a:pPr>
                      <a:r>
                        <a:rPr lang="en-US" sz="1600" b="1" dirty="0">
                          <a:latin typeface="+mn-lt"/>
                          <a:ea typeface="Times New Roman"/>
                          <a:cs typeface="Times New Roman"/>
                        </a:rPr>
                        <a:t>Total</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600" b="1" dirty="0">
                          <a:latin typeface="+mn-lt"/>
                          <a:ea typeface="Times New Roman"/>
                          <a:cs typeface="Times New Roman"/>
                        </a:rPr>
                        <a:t>45</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844083" rtl="0" eaLnBrk="1" latinLnBrk="0" hangingPunct="1">
                        <a:lnSpc>
                          <a:spcPct val="115000"/>
                        </a:lnSpc>
                        <a:spcBef>
                          <a:spcPts val="0"/>
                        </a:spcBef>
                        <a:spcAft>
                          <a:spcPts val="0"/>
                        </a:spcAft>
                      </a:pPr>
                      <a:r>
                        <a:rPr lang="en-US" sz="1600" b="1" kern="1200" dirty="0">
                          <a:solidFill>
                            <a:schemeClr val="tx1"/>
                          </a:solidFill>
                          <a:latin typeface="+mn-lt"/>
                          <a:ea typeface="Times New Roman"/>
                          <a:cs typeface="Times New Roman"/>
                        </a:rPr>
                        <a:t>982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844083" rtl="0" eaLnBrk="1" latinLnBrk="0" hangingPunct="1">
                        <a:lnSpc>
                          <a:spcPct val="115000"/>
                        </a:lnSpc>
                        <a:spcBef>
                          <a:spcPts val="0"/>
                        </a:spcBef>
                        <a:spcAft>
                          <a:spcPts val="0"/>
                        </a:spcAft>
                      </a:pPr>
                      <a:r>
                        <a:rPr lang="en-US" sz="1600" b="1" kern="1200" dirty="0">
                          <a:solidFill>
                            <a:schemeClr val="tx1"/>
                          </a:solidFill>
                          <a:latin typeface="+mn-lt"/>
                          <a:ea typeface="Times New Roman"/>
                          <a:cs typeface="Times New Roman"/>
                        </a:rPr>
                        <a:t>7500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844083" rtl="0" eaLnBrk="1" latinLnBrk="0" hangingPunct="1">
                        <a:lnSpc>
                          <a:spcPct val="115000"/>
                        </a:lnSpc>
                        <a:spcBef>
                          <a:spcPts val="0"/>
                        </a:spcBef>
                        <a:spcAft>
                          <a:spcPts val="0"/>
                        </a:spcAft>
                      </a:pPr>
                      <a:r>
                        <a:rPr lang="en-US" sz="1600" b="1" kern="1200" dirty="0">
                          <a:solidFill>
                            <a:schemeClr val="tx1"/>
                          </a:solidFill>
                          <a:latin typeface="+mn-lt"/>
                          <a:ea typeface="Times New Roman"/>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8755">
                <a:tc>
                  <a:txBody>
                    <a:bodyPr/>
                    <a:lstStyle/>
                    <a:p>
                      <a:pPr marL="0" marR="0" algn="r">
                        <a:lnSpc>
                          <a:spcPct val="115000"/>
                        </a:lnSpc>
                        <a:spcBef>
                          <a:spcPts val="0"/>
                        </a:spcBef>
                        <a:spcAft>
                          <a:spcPts val="0"/>
                        </a:spcAft>
                      </a:pP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mn-lt"/>
                          <a:ea typeface="Times New Roman"/>
                          <a:cs typeface="Times New Roman"/>
                        </a:rPr>
                        <a:t>Molasses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844083" rtl="0" eaLnBrk="1" latinLnBrk="0" hangingPunct="1">
                        <a:lnSpc>
                          <a:spcPct val="115000"/>
                        </a:lnSpc>
                        <a:spcBef>
                          <a:spcPts val="0"/>
                        </a:spcBef>
                        <a:spcAft>
                          <a:spcPts val="0"/>
                        </a:spcAft>
                      </a:pPr>
                      <a:endParaRPr lang="en-US" sz="1600" b="1" kern="1200" dirty="0">
                        <a:solidFill>
                          <a:schemeClr val="tx1"/>
                        </a:solidFill>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844083" rtl="0" eaLnBrk="1" latinLnBrk="0" hangingPunct="1">
                        <a:lnSpc>
                          <a:spcPct val="115000"/>
                        </a:lnSpc>
                        <a:spcBef>
                          <a:spcPts val="0"/>
                        </a:spcBef>
                        <a:spcAft>
                          <a:spcPts val="0"/>
                        </a:spcAft>
                      </a:pPr>
                      <a:endParaRPr lang="en-US" sz="1600" b="1" kern="1200" dirty="0">
                        <a:solidFill>
                          <a:schemeClr val="tx1"/>
                        </a:solidFill>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844083" rtl="0" eaLnBrk="1" latinLnBrk="0" hangingPunct="1">
                        <a:lnSpc>
                          <a:spcPct val="115000"/>
                        </a:lnSpc>
                        <a:spcBef>
                          <a:spcPts val="0"/>
                        </a:spcBef>
                        <a:spcAft>
                          <a:spcPts val="0"/>
                        </a:spcAft>
                      </a:pPr>
                      <a:endParaRPr lang="en-US" sz="1600" b="1" kern="1200" dirty="0">
                        <a:solidFill>
                          <a:schemeClr val="tx1"/>
                        </a:solidFill>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298322"/>
                  </a:ext>
                </a:extLst>
              </a:tr>
              <a:tr h="153091">
                <a:tc>
                  <a:txBody>
                    <a:bodyPr/>
                    <a:lstStyle/>
                    <a:p>
                      <a:pPr marL="0" marR="0" algn="r">
                        <a:lnSpc>
                          <a:spcPct val="115000"/>
                        </a:lnSpc>
                        <a:spcBef>
                          <a:spcPts val="0"/>
                        </a:spcBef>
                        <a:spcAft>
                          <a:spcPts val="0"/>
                        </a:spcAft>
                      </a:pP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600">
                          <a:effectLst/>
                          <a:latin typeface="+mn-lt"/>
                          <a:ea typeface="Times New Roman" panose="02020603050405020304" pitchFamily="18" charset="0"/>
                          <a:cs typeface="Mangal" panose="02040503050203030202" pitchFamily="18" charset="0"/>
                        </a:rPr>
                        <a:t>Tankers</a:t>
                      </a:r>
                      <a:endParaRPr lang="en-IN" sz="1600">
                        <a:effectLst/>
                        <a:latin typeface="+mn-lt"/>
                        <a:ea typeface="Times New Roman" panose="02020603050405020304" pitchFamily="18"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a:effectLst/>
                          <a:latin typeface="+mn-lt"/>
                          <a:ea typeface="Times New Roman" panose="02020603050405020304" pitchFamily="18" charset="0"/>
                          <a:cs typeface="Mangal" panose="02040503050203030202" pitchFamily="18" charset="0"/>
                        </a:rPr>
                        <a:t>18-20</a:t>
                      </a:r>
                      <a:endParaRPr lang="en-IN" sz="1600" dirty="0">
                        <a:effectLst/>
                        <a:latin typeface="+mn-lt"/>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a:effectLst/>
                          <a:latin typeface="+mn-lt"/>
                          <a:ea typeface="Times New Roman" panose="02020603050405020304" pitchFamily="18" charset="0"/>
                          <a:cs typeface="Mangal" panose="02040503050203030202" pitchFamily="18" charset="0"/>
                        </a:rPr>
                        <a:t>19</a:t>
                      </a:r>
                      <a:endParaRPr lang="en-IN" sz="1600">
                        <a:effectLst/>
                        <a:latin typeface="+mn-lt"/>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600" dirty="0">
                          <a:effectLst/>
                          <a:latin typeface="+mn-lt"/>
                          <a:ea typeface="Times New Roman" panose="02020603050405020304" pitchFamily="18" charset="0"/>
                          <a:cs typeface="Mangal" panose="02040503050203030202" pitchFamily="18" charset="0"/>
                        </a:rPr>
                        <a:t>389</a:t>
                      </a:r>
                      <a:endParaRPr lang="en-IN" sz="1600" dirty="0">
                        <a:effectLst/>
                        <a:latin typeface="+mn-lt"/>
                        <a:ea typeface="Times New Roman" panose="02020603050405020304" pitchFamily="18" charset="0"/>
                        <a:cs typeface="Mangal" panose="02040503050203030202"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844083" rtl="0" eaLnBrk="1" latinLnBrk="0" hangingPunct="1">
                        <a:lnSpc>
                          <a:spcPct val="115000"/>
                        </a:lnSpc>
                        <a:spcBef>
                          <a:spcPts val="0"/>
                        </a:spcBef>
                        <a:spcAft>
                          <a:spcPts val="0"/>
                        </a:spcAft>
                      </a:pPr>
                      <a:endParaRPr lang="en-US" sz="1600" b="1" kern="1200" dirty="0">
                        <a:solidFill>
                          <a:schemeClr val="tx1"/>
                        </a:solidFill>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831588"/>
                  </a:ext>
                </a:extLst>
              </a:tr>
            </a:tbl>
          </a:graphicData>
        </a:graphic>
      </p:graphicFrame>
      <p:sp>
        <p:nvSpPr>
          <p:cNvPr id="11" name="Rectangle 1"/>
          <p:cNvSpPr>
            <a:spLocks noChangeArrowheads="1"/>
          </p:cNvSpPr>
          <p:nvPr/>
        </p:nvSpPr>
        <p:spPr bwMode="auto">
          <a:xfrm>
            <a:off x="2971800" y="5100055"/>
            <a:ext cx="3878936" cy="31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304" tIns="31653" rIns="63304" bIns="31653" anchor="ctr">
            <a:spAutoFit/>
          </a:bodyPr>
          <a:lstStyle>
            <a:lvl1pPr defTabSz="631825">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1pPr>
            <a:lvl2pPr marL="742950" indent="-285750" defTabSz="631825">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2pPr>
            <a:lvl3pPr marL="1143000" indent="-228600" defTabSz="631825">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3pPr>
            <a:lvl4pPr marL="1600200" indent="-228600" defTabSz="631825">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4pPr>
            <a:lvl5pPr marL="2057400" indent="-228600" defTabSz="631825">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5pPr>
            <a:lvl6pPr marL="2514600" indent="-228600" defTabSz="631825" eaLnBrk="0" fontAlgn="base" hangingPunct="0">
              <a:spcBef>
                <a:spcPct val="0"/>
              </a:spcBef>
              <a:spcAft>
                <a:spcPct val="0"/>
              </a:spcAft>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6pPr>
            <a:lvl7pPr marL="2971800" indent="-228600" defTabSz="631825" eaLnBrk="0" fontAlgn="base" hangingPunct="0">
              <a:spcBef>
                <a:spcPct val="0"/>
              </a:spcBef>
              <a:spcAft>
                <a:spcPct val="0"/>
              </a:spcAft>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7pPr>
            <a:lvl8pPr marL="3429000" indent="-228600" defTabSz="631825" eaLnBrk="0" fontAlgn="base" hangingPunct="0">
              <a:spcBef>
                <a:spcPct val="0"/>
              </a:spcBef>
              <a:spcAft>
                <a:spcPct val="0"/>
              </a:spcAft>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8pPr>
            <a:lvl9pPr marL="3886200" indent="-228600" defTabSz="631825" eaLnBrk="0" fontAlgn="base" hangingPunct="0">
              <a:spcBef>
                <a:spcPct val="0"/>
              </a:spcBef>
              <a:spcAft>
                <a:spcPct val="0"/>
              </a:spcAft>
              <a:tabLst>
                <a:tab pos="1984375" algn="ctr"/>
                <a:tab pos="3473450" algn="l"/>
              </a:tabLst>
              <a:defRPr sz="2000">
                <a:solidFill>
                  <a:schemeClr val="accent2"/>
                </a:solidFill>
                <a:latin typeface="Times New Roman" panose="02020603050405020304" pitchFamily="18" charset="0"/>
                <a:cs typeface="Arial" panose="020B0604020202020204" pitchFamily="34" charset="0"/>
              </a:defRPr>
            </a:lvl9pPr>
          </a:lstStyle>
          <a:p>
            <a:pPr algn="ctr" eaLnBrk="1" hangingPunct="1"/>
            <a:r>
              <a:rPr lang="en-US" altLang="zh-CN" sz="1600" dirty="0">
                <a:solidFill>
                  <a:srgbClr val="CC0099"/>
                </a:solidFill>
                <a:latin typeface="Calibri" panose="020F0502020204030204" pitchFamily="34" charset="0"/>
                <a:ea typeface="MS Mincho" pitchFamily="49" charset="-128"/>
              </a:rPr>
              <a:t>Product &amp; By-product Transportation Details</a:t>
            </a:r>
          </a:p>
        </p:txBody>
      </p:sp>
      <p:graphicFrame>
        <p:nvGraphicFramePr>
          <p:cNvPr id="3" name="Table 2"/>
          <p:cNvGraphicFramePr>
            <a:graphicFrameLocks noGrp="1"/>
          </p:cNvGraphicFramePr>
          <p:nvPr>
            <p:extLst>
              <p:ext uri="{D42A27DB-BD31-4B8C-83A1-F6EECF244321}">
                <p14:modId xmlns:p14="http://schemas.microsoft.com/office/powerpoint/2010/main" val="515424143"/>
              </p:ext>
            </p:extLst>
          </p:nvPr>
        </p:nvGraphicFramePr>
        <p:xfrm>
          <a:off x="152401" y="5445760"/>
          <a:ext cx="9376670" cy="1336040"/>
        </p:xfrm>
        <a:graphic>
          <a:graphicData uri="http://schemas.openxmlformats.org/drawingml/2006/table">
            <a:tbl>
              <a:tblPr firstRow="1" firstCol="1" bandRow="1"/>
              <a:tblGrid>
                <a:gridCol w="572092">
                  <a:extLst>
                    <a:ext uri="{9D8B030D-6E8A-4147-A177-3AD203B41FA5}">
                      <a16:colId xmlns:a16="http://schemas.microsoft.com/office/drawing/2014/main" val="3549842699"/>
                    </a:ext>
                  </a:extLst>
                </a:gridCol>
                <a:gridCol w="1332907">
                  <a:extLst>
                    <a:ext uri="{9D8B030D-6E8A-4147-A177-3AD203B41FA5}">
                      <a16:colId xmlns:a16="http://schemas.microsoft.com/office/drawing/2014/main" val="1442280217"/>
                    </a:ext>
                  </a:extLst>
                </a:gridCol>
                <a:gridCol w="1371600">
                  <a:extLst>
                    <a:ext uri="{9D8B030D-6E8A-4147-A177-3AD203B41FA5}">
                      <a16:colId xmlns:a16="http://schemas.microsoft.com/office/drawing/2014/main" val="3278566986"/>
                    </a:ext>
                  </a:extLst>
                </a:gridCol>
                <a:gridCol w="1524000">
                  <a:extLst>
                    <a:ext uri="{9D8B030D-6E8A-4147-A177-3AD203B41FA5}">
                      <a16:colId xmlns:a16="http://schemas.microsoft.com/office/drawing/2014/main" val="1867998128"/>
                    </a:ext>
                  </a:extLst>
                </a:gridCol>
                <a:gridCol w="2133600">
                  <a:extLst>
                    <a:ext uri="{9D8B030D-6E8A-4147-A177-3AD203B41FA5}">
                      <a16:colId xmlns:a16="http://schemas.microsoft.com/office/drawing/2014/main" val="3840609105"/>
                    </a:ext>
                  </a:extLst>
                </a:gridCol>
                <a:gridCol w="2442471">
                  <a:extLst>
                    <a:ext uri="{9D8B030D-6E8A-4147-A177-3AD203B41FA5}">
                      <a16:colId xmlns:a16="http://schemas.microsoft.com/office/drawing/2014/main" val="2125097933"/>
                    </a:ext>
                  </a:extLst>
                </a:gridCol>
              </a:tblGrid>
              <a:tr h="88635">
                <a:tc>
                  <a:txBody>
                    <a:bodyPr/>
                    <a:lstStyle/>
                    <a:p>
                      <a:pPr marL="0" marR="0" algn="ctr">
                        <a:lnSpc>
                          <a:spcPct val="115000"/>
                        </a:lnSpc>
                        <a:spcBef>
                          <a:spcPts val="0"/>
                        </a:spcBef>
                        <a:spcAft>
                          <a:spcPts val="0"/>
                        </a:spcAft>
                        <a:tabLst>
                          <a:tab pos="180340" algn="l"/>
                          <a:tab pos="270510" algn="l"/>
                        </a:tabLst>
                      </a:pPr>
                      <a:r>
                        <a:rPr lang="en-US" sz="1600" b="1" dirty="0">
                          <a:effectLst/>
                          <a:latin typeface="+mn-lt"/>
                          <a:ea typeface="Times New Roman" panose="02020603050405020304" pitchFamily="18" charset="0"/>
                          <a:cs typeface="Times New Roman" panose="02020603050405020304" pitchFamily="18" charset="0"/>
                        </a:rPr>
                        <a:t>No.</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b="1" dirty="0">
                          <a:effectLst/>
                          <a:latin typeface="+mn-lt"/>
                          <a:ea typeface="Times New Roman" panose="02020603050405020304" pitchFamily="18" charset="0"/>
                          <a:cs typeface="Times New Roman" panose="02020603050405020304" pitchFamily="18" charset="0"/>
                        </a:rPr>
                        <a:t>Product</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b="1" dirty="0">
                          <a:effectLst/>
                          <a:latin typeface="+mn-lt"/>
                          <a:ea typeface="Times New Roman" panose="02020603050405020304" pitchFamily="18" charset="0"/>
                          <a:cs typeface="Times New Roman" panose="02020603050405020304" pitchFamily="18" charset="0"/>
                        </a:rPr>
                        <a:t>Type  of Vehicles</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017905" algn="l"/>
                        </a:tabLst>
                      </a:pPr>
                      <a:r>
                        <a:rPr lang="en-US" sz="1600" b="1" dirty="0">
                          <a:effectLst/>
                          <a:latin typeface="+mn-lt"/>
                          <a:ea typeface="Times New Roman" panose="02020603050405020304" pitchFamily="18" charset="0"/>
                          <a:cs typeface="Times New Roman" panose="02020603050405020304" pitchFamily="18" charset="0"/>
                        </a:rPr>
                        <a:t>Daily Frequency of Vehicle</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60755" algn="l"/>
                        </a:tabLst>
                      </a:pPr>
                      <a:r>
                        <a:rPr lang="en-US" sz="1600" b="1">
                          <a:effectLst/>
                          <a:latin typeface="+mn-lt"/>
                          <a:ea typeface="SimSun" panose="02010600030101010101" pitchFamily="2" charset="-122"/>
                          <a:cs typeface="Times New Roman" panose="02020603050405020304" pitchFamily="18" charset="0"/>
                        </a:rPr>
                        <a:t>Average Capacity of Vehicle</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b="1">
                          <a:effectLst/>
                          <a:latin typeface="+mn-lt"/>
                          <a:ea typeface="Times New Roman" panose="02020603050405020304" pitchFamily="18" charset="0"/>
                          <a:cs typeface="Times New Roman" panose="02020603050405020304" pitchFamily="18" charset="0"/>
                        </a:rPr>
                        <a:t>Quantity of Final Product</a:t>
                      </a:r>
                      <a:endParaRPr lang="en-US" sz="1600">
                        <a:effectLst/>
                        <a:latin typeface="+mn-lt"/>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tabLst>
                          <a:tab pos="914400" algn="l"/>
                        </a:tabLst>
                      </a:pPr>
                      <a:r>
                        <a:rPr lang="en-US" sz="1600" b="1">
                          <a:effectLst/>
                          <a:latin typeface="+mn-lt"/>
                          <a:ea typeface="Times New Roman" panose="02020603050405020304" pitchFamily="18" charset="0"/>
                          <a:cs typeface="Times New Roman" panose="02020603050405020304" pitchFamily="18" charset="0"/>
                        </a:rPr>
                        <a:t>Transported</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088257"/>
                  </a:ext>
                </a:extLst>
              </a:tr>
              <a:tr h="42973">
                <a:tc>
                  <a:txBody>
                    <a:bodyPr/>
                    <a:lstStyle/>
                    <a:p>
                      <a:pPr marL="0" marR="0" algn="ctr">
                        <a:lnSpc>
                          <a:spcPct val="115000"/>
                        </a:lnSpc>
                        <a:spcBef>
                          <a:spcPts val="0"/>
                        </a:spcBef>
                        <a:spcAft>
                          <a:spcPts val="0"/>
                        </a:spcAft>
                        <a:tabLst>
                          <a:tab pos="180340" algn="l"/>
                          <a:tab pos="270510" algn="l"/>
                        </a:tabLst>
                      </a:pPr>
                      <a:r>
                        <a:rPr lang="en-US" sz="1600" dirty="0">
                          <a:effectLst/>
                          <a:latin typeface="+mn-lt"/>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Sugar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dirty="0">
                          <a:effectLst/>
                          <a:latin typeface="+mn-lt"/>
                          <a:ea typeface="Times New Roman" panose="02020603050405020304" pitchFamily="18" charset="0"/>
                          <a:cs typeface="Times New Roman" panose="02020603050405020304" pitchFamily="18" charset="0"/>
                        </a:rPr>
                        <a:t>Trucks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dirty="0">
                          <a:effectLst/>
                          <a:latin typeface="+mn-lt"/>
                          <a:ea typeface="Times New Roman" panose="02020603050405020304" pitchFamily="18" charset="0"/>
                          <a:cs typeface="Times New Roman" panose="02020603050405020304" pitchFamily="18" charset="0"/>
                        </a:rPr>
                        <a:t>60-65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15 MT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1,68,840 MT / Season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102769"/>
                  </a:ext>
                </a:extLst>
              </a:tr>
              <a:tr h="88635">
                <a:tc>
                  <a:txBody>
                    <a:bodyPr/>
                    <a:lstStyle/>
                    <a:p>
                      <a:pPr marL="0" marR="0" algn="ctr">
                        <a:lnSpc>
                          <a:spcPct val="115000"/>
                        </a:lnSpc>
                        <a:spcBef>
                          <a:spcPts val="0"/>
                        </a:spcBef>
                        <a:spcAft>
                          <a:spcPts val="0"/>
                        </a:spcAft>
                        <a:tabLst>
                          <a:tab pos="180340" algn="l"/>
                          <a:tab pos="270510" algn="l"/>
                        </a:tabLst>
                      </a:pPr>
                      <a:r>
                        <a:rPr lang="en-US" sz="1600" dirty="0">
                          <a:effectLst/>
                          <a:latin typeface="+mn-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effectLst/>
                          <a:latin typeface="+mn-lt"/>
                          <a:ea typeface="Times New Roman" panose="02020603050405020304" pitchFamily="18" charset="0"/>
                          <a:cs typeface="Times New Roman" panose="02020603050405020304" pitchFamily="18" charset="0"/>
                        </a:rPr>
                        <a:t>Pressmud</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dirty="0">
                          <a:effectLst/>
                          <a:latin typeface="+mn-lt"/>
                          <a:ea typeface="Times New Roman" panose="02020603050405020304" pitchFamily="18" charset="0"/>
                          <a:cs typeface="Times New Roman" panose="02020603050405020304" pitchFamily="18" charset="0"/>
                        </a:rPr>
                        <a:t>Trolleys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SimSun" panose="02010600030101010101" pitchFamily="2" charset="-122"/>
                          <a:cs typeface="Times New Roman" panose="02020603050405020304" pitchFamily="18" charset="0"/>
                        </a:rPr>
                        <a:t>75</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SimSun" panose="02010600030101010101" pitchFamily="2" charset="-122"/>
                          <a:cs typeface="Times New Roman" panose="02020603050405020304" pitchFamily="18" charset="0"/>
                        </a:rPr>
                        <a:t>4 MT</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SimSun" panose="02010600030101010101" pitchFamily="2" charset="-122"/>
                          <a:cs typeface="Times New Roman" panose="02020603050405020304" pitchFamily="18" charset="0"/>
                        </a:rPr>
                        <a:t>54,000 MT/ Season</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365061"/>
                  </a:ext>
                </a:extLst>
              </a:tr>
              <a:tr h="42973">
                <a:tc>
                  <a:txBody>
                    <a:bodyPr/>
                    <a:lstStyle/>
                    <a:p>
                      <a:pPr marL="0" marR="0" algn="ctr">
                        <a:lnSpc>
                          <a:spcPct val="115000"/>
                        </a:lnSpc>
                        <a:spcBef>
                          <a:spcPts val="0"/>
                        </a:spcBef>
                        <a:spcAft>
                          <a:spcPts val="0"/>
                        </a:spcAft>
                        <a:tabLst>
                          <a:tab pos="180340" algn="l"/>
                          <a:tab pos="270510" algn="l"/>
                        </a:tabLst>
                      </a:pPr>
                      <a:r>
                        <a:rPr lang="en-US" sz="1600" dirty="0">
                          <a:effectLst/>
                          <a:latin typeface="+mn-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Alcohol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914400" algn="l"/>
                        </a:tabLst>
                      </a:pPr>
                      <a:r>
                        <a:rPr lang="en-US" sz="1600" dirty="0">
                          <a:effectLst/>
                          <a:latin typeface="+mn-lt"/>
                          <a:ea typeface="Times New Roman" panose="02020603050405020304" pitchFamily="18" charset="0"/>
                          <a:cs typeface="Times New Roman" panose="02020603050405020304" pitchFamily="18" charset="0"/>
                        </a:rPr>
                        <a:t>Tankers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SimSun" panose="02010600030101010101" pitchFamily="2" charset="-122"/>
                          <a:cs typeface="Times New Roman" panose="02020603050405020304" pitchFamily="18" charset="0"/>
                        </a:rPr>
                        <a:t>5-6</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SimSun" panose="02010600030101010101" pitchFamily="2" charset="-122"/>
                          <a:cs typeface="Times New Roman" panose="02020603050405020304" pitchFamily="18" charset="0"/>
                        </a:rPr>
                        <a:t>18-20 KL</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mn-lt"/>
                          <a:ea typeface="SimSun" panose="02010600030101010101" pitchFamily="2" charset="-122"/>
                          <a:cs typeface="Times New Roman" panose="02020603050405020304" pitchFamily="18" charset="0"/>
                        </a:rPr>
                        <a:t>34,650 KL/Season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80033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147" y="70380"/>
            <a:ext cx="4722812"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C0099"/>
                </a:solidFill>
                <a:effectLst/>
                <a:uLnTx/>
                <a:uFillTx/>
                <a:latin typeface="+mn-lt"/>
                <a:ea typeface="+mn-ea"/>
                <a:cs typeface="Arial" panose="020B0604020202020204" pitchFamily="34" charset="0"/>
              </a:rPr>
              <a:t>Sugar Factory Process Flow Chart – 7,500 TCD</a:t>
            </a:r>
          </a:p>
        </p:txBody>
      </p:sp>
      <p:sp>
        <p:nvSpPr>
          <p:cNvPr id="4" name="Text Box 4">
            <a:extLst>
              <a:ext uri="{FF2B5EF4-FFF2-40B4-BE49-F238E27FC236}">
                <a16:creationId xmlns:a16="http://schemas.microsoft.com/office/drawing/2014/main" id="{7B00F81D-805F-45AF-A99B-32C156A961CE}"/>
              </a:ext>
            </a:extLst>
          </p:cNvPr>
          <p:cNvSpPr txBox="1">
            <a:spLocks noChangeArrowheads="1"/>
          </p:cNvSpPr>
          <p:nvPr/>
        </p:nvSpPr>
        <p:spPr bwMode="auto">
          <a:xfrm>
            <a:off x="5261498" y="4067908"/>
            <a:ext cx="1125974" cy="396790"/>
          </a:xfrm>
          <a:prstGeom prst="rect">
            <a:avLst/>
          </a:prstGeom>
          <a:noFill/>
          <a:ln w="15875">
            <a:noFill/>
            <a:miter lim="800000"/>
            <a:headEnd/>
            <a:tailEnd/>
          </a:ln>
        </p:spPr>
        <p:txBody>
          <a:bodyPr/>
          <a:lstStyle/>
          <a:p>
            <a:pPr marL="0" marR="0" lvl="0" indent="0" algn="ctr" defTabSz="914400" rtl="0" eaLnBrk="1" fontAlgn="auto" latinLnBrk="0" hangingPunct="1">
              <a:lnSpc>
                <a:spcPct val="100000"/>
              </a:lnSpc>
              <a:spcBef>
                <a:spcPts val="0"/>
              </a:spcBef>
              <a:spcAft>
                <a:spcPts val="923"/>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Times New Roman" pitchFamily="18" charset="0"/>
              </a:rPr>
              <a:t>Condensate; 240 MT</a:t>
            </a:r>
          </a:p>
        </p:txBody>
      </p:sp>
      <p:sp>
        <p:nvSpPr>
          <p:cNvPr id="5" name="Text Box 4">
            <a:extLst>
              <a:ext uri="{FF2B5EF4-FFF2-40B4-BE49-F238E27FC236}">
                <a16:creationId xmlns:a16="http://schemas.microsoft.com/office/drawing/2014/main" id="{F268E00D-AF1B-40DC-9625-B73F38E2C57D}"/>
              </a:ext>
            </a:extLst>
          </p:cNvPr>
          <p:cNvSpPr txBox="1">
            <a:spLocks noChangeArrowheads="1"/>
          </p:cNvSpPr>
          <p:nvPr/>
        </p:nvSpPr>
        <p:spPr bwMode="auto">
          <a:xfrm>
            <a:off x="6428746" y="3658189"/>
            <a:ext cx="1295400" cy="339381"/>
          </a:xfrm>
          <a:prstGeom prst="rect">
            <a:avLst/>
          </a:prstGeom>
          <a:noFill/>
          <a:ln w="9525">
            <a:solidFill>
              <a:srgbClr val="FFFFFF"/>
            </a:solidFill>
            <a:miter lim="800000"/>
            <a:headEnd/>
            <a:tailEnd/>
          </a:ln>
        </p:spPr>
        <p:txBody>
          <a:bodyPr/>
          <a:lstStyle/>
          <a:p>
            <a:pPr marL="0" marR="0" lvl="0" indent="0" algn="ctr" defTabSz="914400" rtl="0" eaLnBrk="1" fontAlgn="auto" latinLnBrk="0" hangingPunct="1">
              <a:lnSpc>
                <a:spcPct val="100000"/>
              </a:lnSpc>
              <a:spcBef>
                <a:spcPts val="0"/>
              </a:spcBef>
              <a:spcAft>
                <a:spcPts val="923"/>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Times New Roman" pitchFamily="18" charset="0"/>
              </a:rPr>
              <a:t>Evaporation Loss  952MT</a:t>
            </a:r>
          </a:p>
        </p:txBody>
      </p:sp>
      <p:sp>
        <p:nvSpPr>
          <p:cNvPr id="6" name="Text Box 4">
            <a:extLst>
              <a:ext uri="{FF2B5EF4-FFF2-40B4-BE49-F238E27FC236}">
                <a16:creationId xmlns:a16="http://schemas.microsoft.com/office/drawing/2014/main" id="{E70A462E-D782-4169-AD67-7156EEAC86D0}"/>
              </a:ext>
            </a:extLst>
          </p:cNvPr>
          <p:cNvSpPr txBox="1">
            <a:spLocks noChangeArrowheads="1"/>
          </p:cNvSpPr>
          <p:nvPr/>
        </p:nvSpPr>
        <p:spPr bwMode="auto">
          <a:xfrm>
            <a:off x="2125860" y="3402367"/>
            <a:ext cx="881381" cy="462921"/>
          </a:xfrm>
          <a:prstGeom prst="rect">
            <a:avLst/>
          </a:prstGeom>
          <a:noFill/>
          <a:ln w="9525">
            <a:solidFill>
              <a:srgbClr val="FFFFFF"/>
            </a:solidFill>
            <a:miter lim="800000"/>
            <a:headEnd/>
            <a:tailEnd/>
          </a:ln>
        </p:spPr>
        <p:txBody>
          <a:bodyPr/>
          <a:lstStyle/>
          <a:p>
            <a:pPr marL="0" marR="0" lvl="0" indent="0" algn="ctr" defTabSz="914400" rtl="0" eaLnBrk="1" fontAlgn="auto" latinLnBrk="0" hangingPunct="1">
              <a:lnSpc>
                <a:spcPct val="100000"/>
              </a:lnSpc>
              <a:spcBef>
                <a:spcPts val="0"/>
              </a:spcBef>
              <a:spcAft>
                <a:spcPts val="923"/>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Times New Roman" pitchFamily="18" charset="0"/>
              </a:rPr>
              <a:t>2051 MT Vapours to Pan</a:t>
            </a:r>
          </a:p>
        </p:txBody>
      </p:sp>
      <p:sp>
        <p:nvSpPr>
          <p:cNvPr id="7" name="Text Box 4">
            <a:extLst>
              <a:ext uri="{FF2B5EF4-FFF2-40B4-BE49-F238E27FC236}">
                <a16:creationId xmlns:a16="http://schemas.microsoft.com/office/drawing/2014/main" id="{8B291887-606C-4143-B6BB-B0E804A1FF71}"/>
              </a:ext>
            </a:extLst>
          </p:cNvPr>
          <p:cNvSpPr txBox="1">
            <a:spLocks noChangeArrowheads="1"/>
          </p:cNvSpPr>
          <p:nvPr/>
        </p:nvSpPr>
        <p:spPr bwMode="auto">
          <a:xfrm>
            <a:off x="5221696" y="2702836"/>
            <a:ext cx="984798" cy="330658"/>
          </a:xfrm>
          <a:prstGeom prst="rect">
            <a:avLst/>
          </a:prstGeom>
          <a:noFill/>
          <a:ln w="9525">
            <a:solidFill>
              <a:srgbClr val="FFFFFF"/>
            </a:solidFill>
            <a:miter lim="800000"/>
            <a:headEnd/>
            <a:tailEnd/>
          </a:ln>
        </p:spPr>
        <p:txBody>
          <a:bodyPr/>
          <a:lstStyle/>
          <a:p>
            <a:pPr marL="0" marR="0" lvl="0" indent="0" algn="ctr" defTabSz="914400" rtl="0" eaLnBrk="1" fontAlgn="auto" latinLnBrk="0" hangingPunct="1">
              <a:lnSpc>
                <a:spcPct val="100000"/>
              </a:lnSpc>
              <a:spcBef>
                <a:spcPts val="0"/>
              </a:spcBef>
              <a:spcAft>
                <a:spcPts val="923"/>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Times New Roman" pitchFamily="18" charset="0"/>
              </a:rPr>
              <a:t>Condensate 1275  MT </a:t>
            </a:r>
          </a:p>
        </p:txBody>
      </p:sp>
      <p:cxnSp>
        <p:nvCxnSpPr>
          <p:cNvPr id="8" name="AutoShape 47">
            <a:extLst>
              <a:ext uri="{FF2B5EF4-FFF2-40B4-BE49-F238E27FC236}">
                <a16:creationId xmlns:a16="http://schemas.microsoft.com/office/drawing/2014/main" id="{DEE7210C-0335-4145-9774-C73C37320806}"/>
              </a:ext>
            </a:extLst>
          </p:cNvPr>
          <p:cNvCxnSpPr>
            <a:cxnSpLocks noChangeShapeType="1"/>
            <a:stCxn id="54" idx="2"/>
          </p:cNvCxnSpPr>
          <p:nvPr/>
        </p:nvCxnSpPr>
        <p:spPr bwMode="auto">
          <a:xfrm rot="5400000">
            <a:off x="4260633" y="4538543"/>
            <a:ext cx="202353" cy="0"/>
          </a:xfrm>
          <a:prstGeom prst="straightConnector1">
            <a:avLst/>
          </a:prstGeom>
          <a:noFill/>
          <a:ln w="9525">
            <a:solidFill>
              <a:srgbClr val="000000"/>
            </a:solidFill>
            <a:round/>
            <a:headEnd/>
            <a:tailEnd type="triangle" w="med" len="med"/>
          </a:ln>
        </p:spPr>
      </p:cxnSp>
      <p:cxnSp>
        <p:nvCxnSpPr>
          <p:cNvPr id="9" name="AutoShape 49">
            <a:extLst>
              <a:ext uri="{FF2B5EF4-FFF2-40B4-BE49-F238E27FC236}">
                <a16:creationId xmlns:a16="http://schemas.microsoft.com/office/drawing/2014/main" id="{15B5CF9F-6888-4530-A3B6-4179FDC2CCBA}"/>
              </a:ext>
            </a:extLst>
          </p:cNvPr>
          <p:cNvCxnSpPr>
            <a:cxnSpLocks noChangeShapeType="1"/>
          </p:cNvCxnSpPr>
          <p:nvPr/>
        </p:nvCxnSpPr>
        <p:spPr bwMode="auto">
          <a:xfrm rot="16200000" flipV="1">
            <a:off x="7507394" y="2170186"/>
            <a:ext cx="1316534" cy="5900"/>
          </a:xfrm>
          <a:prstGeom prst="straightConnector1">
            <a:avLst/>
          </a:prstGeom>
          <a:noFill/>
          <a:ln w="9525">
            <a:solidFill>
              <a:srgbClr val="000000"/>
            </a:solidFill>
            <a:round/>
            <a:headEnd/>
            <a:tailEnd type="triangle" w="med" len="med"/>
          </a:ln>
        </p:spPr>
      </p:cxnSp>
      <p:cxnSp>
        <p:nvCxnSpPr>
          <p:cNvPr id="10" name="AutoShape 57">
            <a:extLst>
              <a:ext uri="{FF2B5EF4-FFF2-40B4-BE49-F238E27FC236}">
                <a16:creationId xmlns:a16="http://schemas.microsoft.com/office/drawing/2014/main" id="{16EF76B0-8B20-48BC-A184-C27002550A21}"/>
              </a:ext>
            </a:extLst>
          </p:cNvPr>
          <p:cNvCxnSpPr>
            <a:cxnSpLocks noChangeShapeType="1"/>
            <a:stCxn id="74" idx="2"/>
          </p:cNvCxnSpPr>
          <p:nvPr/>
        </p:nvCxnSpPr>
        <p:spPr bwMode="auto">
          <a:xfrm rot="5400000">
            <a:off x="4239013" y="3663822"/>
            <a:ext cx="198395" cy="0"/>
          </a:xfrm>
          <a:prstGeom prst="straightConnector1">
            <a:avLst/>
          </a:prstGeom>
          <a:noFill/>
          <a:ln w="9525">
            <a:solidFill>
              <a:srgbClr val="000000"/>
            </a:solidFill>
            <a:round/>
            <a:headEnd/>
            <a:tailEnd type="triangle" w="med" len="med"/>
          </a:ln>
        </p:spPr>
      </p:cxnSp>
      <p:cxnSp>
        <p:nvCxnSpPr>
          <p:cNvPr id="11" name="AutoShape 58">
            <a:extLst>
              <a:ext uri="{FF2B5EF4-FFF2-40B4-BE49-F238E27FC236}">
                <a16:creationId xmlns:a16="http://schemas.microsoft.com/office/drawing/2014/main" id="{5078351B-4CC1-45FA-9287-F73080E6A007}"/>
              </a:ext>
            </a:extLst>
          </p:cNvPr>
          <p:cNvCxnSpPr>
            <a:cxnSpLocks noChangeShapeType="1"/>
          </p:cNvCxnSpPr>
          <p:nvPr/>
        </p:nvCxnSpPr>
        <p:spPr bwMode="auto">
          <a:xfrm flipH="1">
            <a:off x="4337105" y="3940884"/>
            <a:ext cx="737" cy="284977"/>
          </a:xfrm>
          <a:prstGeom prst="straightConnector1">
            <a:avLst/>
          </a:prstGeom>
          <a:noFill/>
          <a:ln w="9525">
            <a:solidFill>
              <a:srgbClr val="000000"/>
            </a:solidFill>
            <a:round/>
            <a:headEnd/>
            <a:tailEnd type="triangle" w="med" len="med"/>
          </a:ln>
        </p:spPr>
      </p:cxnSp>
      <p:cxnSp>
        <p:nvCxnSpPr>
          <p:cNvPr id="12" name="AutoShape 60">
            <a:extLst>
              <a:ext uri="{FF2B5EF4-FFF2-40B4-BE49-F238E27FC236}">
                <a16:creationId xmlns:a16="http://schemas.microsoft.com/office/drawing/2014/main" id="{DD954E8D-6829-45F8-9F50-E7016DB0B6A5}"/>
              </a:ext>
            </a:extLst>
          </p:cNvPr>
          <p:cNvCxnSpPr>
            <a:cxnSpLocks noChangeShapeType="1"/>
            <a:stCxn id="54" idx="1"/>
          </p:cNvCxnSpPr>
          <p:nvPr/>
        </p:nvCxnSpPr>
        <p:spPr bwMode="auto">
          <a:xfrm rot="10800000" flipV="1">
            <a:off x="1517772" y="4358454"/>
            <a:ext cx="1938799" cy="0"/>
          </a:xfrm>
          <a:prstGeom prst="straightConnector1">
            <a:avLst/>
          </a:prstGeom>
          <a:noFill/>
          <a:ln w="15875">
            <a:solidFill>
              <a:srgbClr val="C00000"/>
            </a:solidFill>
            <a:round/>
            <a:headEnd/>
            <a:tailEnd type="triangle" w="med" len="med"/>
          </a:ln>
        </p:spPr>
      </p:cxnSp>
      <p:cxnSp>
        <p:nvCxnSpPr>
          <p:cNvPr id="13" name="AutoShape 61">
            <a:extLst>
              <a:ext uri="{FF2B5EF4-FFF2-40B4-BE49-F238E27FC236}">
                <a16:creationId xmlns:a16="http://schemas.microsoft.com/office/drawing/2014/main" id="{53A36ED6-D42B-4DE3-9807-7A6C429FAC6A}"/>
              </a:ext>
            </a:extLst>
          </p:cNvPr>
          <p:cNvCxnSpPr>
            <a:cxnSpLocks noChangeShapeType="1"/>
          </p:cNvCxnSpPr>
          <p:nvPr/>
        </p:nvCxnSpPr>
        <p:spPr bwMode="auto">
          <a:xfrm rot="5400000">
            <a:off x="4307560" y="4887101"/>
            <a:ext cx="132099" cy="1475"/>
          </a:xfrm>
          <a:prstGeom prst="straightConnector1">
            <a:avLst/>
          </a:prstGeom>
          <a:noFill/>
          <a:ln w="9525">
            <a:solidFill>
              <a:srgbClr val="000000"/>
            </a:solidFill>
            <a:round/>
            <a:headEnd/>
            <a:tailEnd type="triangle" w="med" len="med"/>
          </a:ln>
        </p:spPr>
      </p:cxnSp>
      <p:cxnSp>
        <p:nvCxnSpPr>
          <p:cNvPr id="14" name="AutoShape 62">
            <a:extLst>
              <a:ext uri="{FF2B5EF4-FFF2-40B4-BE49-F238E27FC236}">
                <a16:creationId xmlns:a16="http://schemas.microsoft.com/office/drawing/2014/main" id="{1E8842DE-6422-42C0-814F-723BDE831440}"/>
              </a:ext>
            </a:extLst>
          </p:cNvPr>
          <p:cNvCxnSpPr>
            <a:cxnSpLocks noChangeShapeType="1"/>
          </p:cNvCxnSpPr>
          <p:nvPr/>
        </p:nvCxnSpPr>
        <p:spPr bwMode="auto">
          <a:xfrm flipH="1">
            <a:off x="2993441" y="4755245"/>
            <a:ext cx="463129" cy="0"/>
          </a:xfrm>
          <a:prstGeom prst="straightConnector1">
            <a:avLst/>
          </a:prstGeom>
          <a:noFill/>
          <a:ln w="9525">
            <a:solidFill>
              <a:srgbClr val="000000"/>
            </a:solidFill>
            <a:round/>
            <a:headEnd/>
            <a:tailEnd type="triangle" w="med" len="med"/>
          </a:ln>
        </p:spPr>
      </p:cxnSp>
      <p:cxnSp>
        <p:nvCxnSpPr>
          <p:cNvPr id="15" name="AutoShape 71">
            <a:extLst>
              <a:ext uri="{FF2B5EF4-FFF2-40B4-BE49-F238E27FC236}">
                <a16:creationId xmlns:a16="http://schemas.microsoft.com/office/drawing/2014/main" id="{5E8FF105-398C-44BA-BA0B-F1E198E1148A}"/>
              </a:ext>
            </a:extLst>
          </p:cNvPr>
          <p:cNvCxnSpPr>
            <a:cxnSpLocks noChangeShapeType="1"/>
          </p:cNvCxnSpPr>
          <p:nvPr/>
        </p:nvCxnSpPr>
        <p:spPr bwMode="auto">
          <a:xfrm rot="10800000">
            <a:off x="5365869" y="5396937"/>
            <a:ext cx="3042048" cy="0"/>
          </a:xfrm>
          <a:prstGeom prst="straightConnector1">
            <a:avLst/>
          </a:prstGeom>
          <a:noFill/>
          <a:ln w="15875">
            <a:solidFill>
              <a:srgbClr val="0000FF"/>
            </a:solidFill>
            <a:round/>
            <a:headEnd/>
            <a:tailEnd type="triangle" w="med" len="med"/>
          </a:ln>
        </p:spPr>
      </p:cxnSp>
      <p:cxnSp>
        <p:nvCxnSpPr>
          <p:cNvPr id="16" name="AutoShape 72">
            <a:extLst>
              <a:ext uri="{FF2B5EF4-FFF2-40B4-BE49-F238E27FC236}">
                <a16:creationId xmlns:a16="http://schemas.microsoft.com/office/drawing/2014/main" id="{4B33BD21-0496-4725-A781-9678E95A6275}"/>
              </a:ext>
            </a:extLst>
          </p:cNvPr>
          <p:cNvCxnSpPr>
            <a:cxnSpLocks noChangeShapeType="1"/>
          </p:cNvCxnSpPr>
          <p:nvPr/>
        </p:nvCxnSpPr>
        <p:spPr bwMode="auto">
          <a:xfrm rot="5400000" flipH="1" flipV="1">
            <a:off x="-210789" y="2644028"/>
            <a:ext cx="3424671" cy="3687"/>
          </a:xfrm>
          <a:prstGeom prst="straightConnector1">
            <a:avLst/>
          </a:prstGeom>
          <a:noFill/>
          <a:ln w="15875">
            <a:solidFill>
              <a:srgbClr val="C00000"/>
            </a:solidFill>
            <a:round/>
            <a:headEnd/>
            <a:tailEnd type="triangle" w="med" len="med"/>
          </a:ln>
        </p:spPr>
      </p:cxnSp>
      <p:cxnSp>
        <p:nvCxnSpPr>
          <p:cNvPr id="17" name="AutoShape 73">
            <a:extLst>
              <a:ext uri="{FF2B5EF4-FFF2-40B4-BE49-F238E27FC236}">
                <a16:creationId xmlns:a16="http://schemas.microsoft.com/office/drawing/2014/main" id="{42C53425-F37E-4514-8BF6-C3C58463A963}"/>
              </a:ext>
            </a:extLst>
          </p:cNvPr>
          <p:cNvCxnSpPr>
            <a:cxnSpLocks noChangeShapeType="1"/>
          </p:cNvCxnSpPr>
          <p:nvPr/>
        </p:nvCxnSpPr>
        <p:spPr bwMode="auto">
          <a:xfrm>
            <a:off x="1503760" y="919436"/>
            <a:ext cx="2732312" cy="1484"/>
          </a:xfrm>
          <a:prstGeom prst="straightConnector1">
            <a:avLst/>
          </a:prstGeom>
          <a:noFill/>
          <a:ln w="15875">
            <a:solidFill>
              <a:srgbClr val="C00000"/>
            </a:solidFill>
            <a:round/>
            <a:headEnd/>
            <a:tailEnd type="triangle" w="med" len="med"/>
          </a:ln>
        </p:spPr>
      </p:cxnSp>
      <p:cxnSp>
        <p:nvCxnSpPr>
          <p:cNvPr id="18" name="AutoShape 74">
            <a:extLst>
              <a:ext uri="{FF2B5EF4-FFF2-40B4-BE49-F238E27FC236}">
                <a16:creationId xmlns:a16="http://schemas.microsoft.com/office/drawing/2014/main" id="{22BC691E-975E-4F0C-A430-DB8B7B69ED58}"/>
              </a:ext>
            </a:extLst>
          </p:cNvPr>
          <p:cNvCxnSpPr>
            <a:cxnSpLocks noChangeShapeType="1"/>
          </p:cNvCxnSpPr>
          <p:nvPr/>
        </p:nvCxnSpPr>
        <p:spPr bwMode="auto">
          <a:xfrm>
            <a:off x="4226484" y="929331"/>
            <a:ext cx="0" cy="195426"/>
          </a:xfrm>
          <a:prstGeom prst="straightConnector1">
            <a:avLst/>
          </a:prstGeom>
          <a:noFill/>
          <a:ln w="15875">
            <a:solidFill>
              <a:srgbClr val="C00000"/>
            </a:solidFill>
            <a:round/>
            <a:headEnd/>
            <a:tailEnd type="triangle" w="med" len="med"/>
          </a:ln>
        </p:spPr>
      </p:cxnSp>
      <p:cxnSp>
        <p:nvCxnSpPr>
          <p:cNvPr id="19" name="AutoShape 75">
            <a:extLst>
              <a:ext uri="{FF2B5EF4-FFF2-40B4-BE49-F238E27FC236}">
                <a16:creationId xmlns:a16="http://schemas.microsoft.com/office/drawing/2014/main" id="{6BA0662C-4484-440F-B042-97E6337ADBD9}"/>
              </a:ext>
            </a:extLst>
          </p:cNvPr>
          <p:cNvCxnSpPr>
            <a:cxnSpLocks noChangeShapeType="1"/>
            <a:stCxn id="61" idx="3"/>
          </p:cNvCxnSpPr>
          <p:nvPr/>
        </p:nvCxnSpPr>
        <p:spPr bwMode="auto">
          <a:xfrm flipV="1">
            <a:off x="5352595" y="1242509"/>
            <a:ext cx="328910" cy="2474"/>
          </a:xfrm>
          <a:prstGeom prst="straightConnector1">
            <a:avLst/>
          </a:prstGeom>
          <a:noFill/>
          <a:ln w="9525">
            <a:solidFill>
              <a:srgbClr val="000000"/>
            </a:solidFill>
            <a:round/>
            <a:headEnd/>
            <a:tailEnd type="triangle" w="med" len="med"/>
          </a:ln>
        </p:spPr>
      </p:cxnSp>
      <p:cxnSp>
        <p:nvCxnSpPr>
          <p:cNvPr id="20" name="AutoShape 76">
            <a:extLst>
              <a:ext uri="{FF2B5EF4-FFF2-40B4-BE49-F238E27FC236}">
                <a16:creationId xmlns:a16="http://schemas.microsoft.com/office/drawing/2014/main" id="{12985D61-889F-4B5A-A795-F805310BF4A2}"/>
              </a:ext>
            </a:extLst>
          </p:cNvPr>
          <p:cNvCxnSpPr>
            <a:cxnSpLocks noChangeShapeType="1"/>
          </p:cNvCxnSpPr>
          <p:nvPr/>
        </p:nvCxnSpPr>
        <p:spPr bwMode="auto">
          <a:xfrm>
            <a:off x="3012615" y="1242014"/>
            <a:ext cx="400444" cy="0"/>
          </a:xfrm>
          <a:prstGeom prst="straightConnector1">
            <a:avLst/>
          </a:prstGeom>
          <a:noFill/>
          <a:ln w="9525">
            <a:solidFill>
              <a:srgbClr val="000000"/>
            </a:solidFill>
            <a:round/>
            <a:headEnd/>
            <a:tailEnd type="triangle" w="med" len="med"/>
          </a:ln>
        </p:spPr>
      </p:cxnSp>
      <p:cxnSp>
        <p:nvCxnSpPr>
          <p:cNvPr id="21" name="AutoShape 77">
            <a:extLst>
              <a:ext uri="{FF2B5EF4-FFF2-40B4-BE49-F238E27FC236}">
                <a16:creationId xmlns:a16="http://schemas.microsoft.com/office/drawing/2014/main" id="{8DF26D78-E7F1-40E6-AB7F-B188FCC376D1}"/>
              </a:ext>
            </a:extLst>
          </p:cNvPr>
          <p:cNvCxnSpPr>
            <a:cxnSpLocks noChangeShapeType="1"/>
          </p:cNvCxnSpPr>
          <p:nvPr/>
        </p:nvCxnSpPr>
        <p:spPr bwMode="auto">
          <a:xfrm rot="16200000" flipH="1">
            <a:off x="4062030" y="1529958"/>
            <a:ext cx="351768" cy="0"/>
          </a:xfrm>
          <a:prstGeom prst="straightConnector1">
            <a:avLst/>
          </a:prstGeom>
          <a:noFill/>
          <a:ln w="9525">
            <a:solidFill>
              <a:srgbClr val="000000"/>
            </a:solidFill>
            <a:round/>
            <a:headEnd/>
            <a:tailEnd type="triangle" w="med" len="med"/>
          </a:ln>
        </p:spPr>
      </p:cxnSp>
      <p:cxnSp>
        <p:nvCxnSpPr>
          <p:cNvPr id="22" name="AutoShape 78">
            <a:extLst>
              <a:ext uri="{FF2B5EF4-FFF2-40B4-BE49-F238E27FC236}">
                <a16:creationId xmlns:a16="http://schemas.microsoft.com/office/drawing/2014/main" id="{91517B33-051B-4015-B991-124B1E3E350A}"/>
              </a:ext>
            </a:extLst>
          </p:cNvPr>
          <p:cNvCxnSpPr>
            <a:cxnSpLocks noChangeShapeType="1"/>
          </p:cNvCxnSpPr>
          <p:nvPr/>
        </p:nvCxnSpPr>
        <p:spPr bwMode="auto">
          <a:xfrm>
            <a:off x="3036952" y="1515116"/>
            <a:ext cx="1201332" cy="0"/>
          </a:xfrm>
          <a:prstGeom prst="straightConnector1">
            <a:avLst/>
          </a:prstGeom>
          <a:noFill/>
          <a:ln w="9525">
            <a:solidFill>
              <a:srgbClr val="000000"/>
            </a:solidFill>
            <a:round/>
            <a:headEnd/>
            <a:tailEnd type="triangle" w="med" len="med"/>
          </a:ln>
        </p:spPr>
      </p:cxnSp>
      <p:cxnSp>
        <p:nvCxnSpPr>
          <p:cNvPr id="23" name="AutoShape 79">
            <a:extLst>
              <a:ext uri="{FF2B5EF4-FFF2-40B4-BE49-F238E27FC236}">
                <a16:creationId xmlns:a16="http://schemas.microsoft.com/office/drawing/2014/main" id="{C8282195-3275-48DE-8F80-8D92AB66F0DF}"/>
              </a:ext>
            </a:extLst>
          </p:cNvPr>
          <p:cNvCxnSpPr>
            <a:cxnSpLocks noChangeShapeType="1"/>
          </p:cNvCxnSpPr>
          <p:nvPr/>
        </p:nvCxnSpPr>
        <p:spPr bwMode="auto">
          <a:xfrm>
            <a:off x="1679276" y="1833242"/>
            <a:ext cx="1674786" cy="0"/>
          </a:xfrm>
          <a:prstGeom prst="straightConnector1">
            <a:avLst/>
          </a:prstGeom>
          <a:noFill/>
          <a:ln w="15875">
            <a:solidFill>
              <a:srgbClr val="0000FF"/>
            </a:solidFill>
            <a:round/>
            <a:headEnd/>
            <a:tailEnd type="triangle" w="med" len="med"/>
          </a:ln>
        </p:spPr>
      </p:cxnSp>
      <p:cxnSp>
        <p:nvCxnSpPr>
          <p:cNvPr id="24" name="AutoShape 80">
            <a:extLst>
              <a:ext uri="{FF2B5EF4-FFF2-40B4-BE49-F238E27FC236}">
                <a16:creationId xmlns:a16="http://schemas.microsoft.com/office/drawing/2014/main" id="{F4F0C0B4-E881-4EBB-B476-F303AAAEF19A}"/>
              </a:ext>
            </a:extLst>
          </p:cNvPr>
          <p:cNvCxnSpPr>
            <a:cxnSpLocks noChangeShapeType="1"/>
          </p:cNvCxnSpPr>
          <p:nvPr/>
        </p:nvCxnSpPr>
        <p:spPr bwMode="auto">
          <a:xfrm rot="16200000" flipV="1">
            <a:off x="1081261" y="2453660"/>
            <a:ext cx="1229952" cy="0"/>
          </a:xfrm>
          <a:prstGeom prst="straightConnector1">
            <a:avLst/>
          </a:prstGeom>
          <a:noFill/>
          <a:ln w="15875">
            <a:solidFill>
              <a:srgbClr val="0000FF"/>
            </a:solidFill>
            <a:round/>
            <a:headEnd/>
            <a:tailEnd/>
          </a:ln>
        </p:spPr>
      </p:cxnSp>
      <p:cxnSp>
        <p:nvCxnSpPr>
          <p:cNvPr id="25" name="AutoShape 82">
            <a:extLst>
              <a:ext uri="{FF2B5EF4-FFF2-40B4-BE49-F238E27FC236}">
                <a16:creationId xmlns:a16="http://schemas.microsoft.com/office/drawing/2014/main" id="{C39BD483-B0AE-4DAC-80D9-A0D25E5A9C5A}"/>
              </a:ext>
            </a:extLst>
          </p:cNvPr>
          <p:cNvCxnSpPr>
            <a:cxnSpLocks noChangeShapeType="1"/>
          </p:cNvCxnSpPr>
          <p:nvPr/>
        </p:nvCxnSpPr>
        <p:spPr bwMode="auto">
          <a:xfrm rot="5400000">
            <a:off x="4145392" y="2016300"/>
            <a:ext cx="186522" cy="0"/>
          </a:xfrm>
          <a:prstGeom prst="straightConnector1">
            <a:avLst/>
          </a:prstGeom>
          <a:noFill/>
          <a:ln w="9525">
            <a:solidFill>
              <a:srgbClr val="000000"/>
            </a:solidFill>
            <a:round/>
            <a:headEnd/>
            <a:tailEnd type="triangle" w="med" len="med"/>
          </a:ln>
        </p:spPr>
      </p:cxnSp>
      <p:cxnSp>
        <p:nvCxnSpPr>
          <p:cNvPr id="26" name="AutoShape 84">
            <a:extLst>
              <a:ext uri="{FF2B5EF4-FFF2-40B4-BE49-F238E27FC236}">
                <a16:creationId xmlns:a16="http://schemas.microsoft.com/office/drawing/2014/main" id="{F4D99BF4-9CE3-4250-8C63-4E4ED12AFD37}"/>
              </a:ext>
            </a:extLst>
          </p:cNvPr>
          <p:cNvCxnSpPr>
            <a:cxnSpLocks noChangeShapeType="1"/>
          </p:cNvCxnSpPr>
          <p:nvPr/>
        </p:nvCxnSpPr>
        <p:spPr bwMode="auto">
          <a:xfrm>
            <a:off x="7368827" y="2181053"/>
            <a:ext cx="0" cy="435876"/>
          </a:xfrm>
          <a:prstGeom prst="straightConnector1">
            <a:avLst/>
          </a:prstGeom>
          <a:noFill/>
          <a:ln w="9525">
            <a:solidFill>
              <a:srgbClr val="000000"/>
            </a:solidFill>
            <a:round/>
            <a:headEnd/>
            <a:tailEnd type="triangle" w="med" len="med"/>
          </a:ln>
        </p:spPr>
      </p:cxnSp>
      <p:cxnSp>
        <p:nvCxnSpPr>
          <p:cNvPr id="27" name="AutoShape 85">
            <a:extLst>
              <a:ext uri="{FF2B5EF4-FFF2-40B4-BE49-F238E27FC236}">
                <a16:creationId xmlns:a16="http://schemas.microsoft.com/office/drawing/2014/main" id="{83399FF0-884C-49A9-B811-6E8ED5837983}"/>
              </a:ext>
            </a:extLst>
          </p:cNvPr>
          <p:cNvCxnSpPr>
            <a:cxnSpLocks noChangeShapeType="1"/>
          </p:cNvCxnSpPr>
          <p:nvPr/>
        </p:nvCxnSpPr>
        <p:spPr bwMode="auto">
          <a:xfrm rot="5400000">
            <a:off x="4150264" y="2406659"/>
            <a:ext cx="200374" cy="0"/>
          </a:xfrm>
          <a:prstGeom prst="straightConnector1">
            <a:avLst/>
          </a:prstGeom>
          <a:noFill/>
          <a:ln w="9525">
            <a:solidFill>
              <a:srgbClr val="000000"/>
            </a:solidFill>
            <a:round/>
            <a:headEnd/>
            <a:tailEnd type="triangle" w="med" len="med"/>
          </a:ln>
        </p:spPr>
      </p:cxnSp>
      <p:cxnSp>
        <p:nvCxnSpPr>
          <p:cNvPr id="28" name="AutoShape 86">
            <a:extLst>
              <a:ext uri="{FF2B5EF4-FFF2-40B4-BE49-F238E27FC236}">
                <a16:creationId xmlns:a16="http://schemas.microsoft.com/office/drawing/2014/main" id="{D68E6262-A2FF-4437-A329-0F6492E39808}"/>
              </a:ext>
            </a:extLst>
          </p:cNvPr>
          <p:cNvCxnSpPr>
            <a:cxnSpLocks noChangeShapeType="1"/>
          </p:cNvCxnSpPr>
          <p:nvPr/>
        </p:nvCxnSpPr>
        <p:spPr bwMode="auto">
          <a:xfrm>
            <a:off x="2452981" y="2582825"/>
            <a:ext cx="1004429" cy="1484"/>
          </a:xfrm>
          <a:prstGeom prst="straightConnector1">
            <a:avLst/>
          </a:prstGeom>
          <a:noFill/>
          <a:ln w="9525">
            <a:solidFill>
              <a:srgbClr val="000000"/>
            </a:solidFill>
            <a:round/>
            <a:headEnd/>
            <a:tailEnd type="triangle" w="med" len="med"/>
          </a:ln>
        </p:spPr>
      </p:cxnSp>
      <p:cxnSp>
        <p:nvCxnSpPr>
          <p:cNvPr id="29" name="AutoShape 87">
            <a:extLst>
              <a:ext uri="{FF2B5EF4-FFF2-40B4-BE49-F238E27FC236}">
                <a16:creationId xmlns:a16="http://schemas.microsoft.com/office/drawing/2014/main" id="{B5EF74D4-5174-4F41-9CA9-F96BD96AC3D9}"/>
              </a:ext>
            </a:extLst>
          </p:cNvPr>
          <p:cNvCxnSpPr>
            <a:cxnSpLocks noChangeShapeType="1"/>
          </p:cNvCxnSpPr>
          <p:nvPr/>
        </p:nvCxnSpPr>
        <p:spPr bwMode="auto">
          <a:xfrm rot="5400000">
            <a:off x="7225984" y="2988981"/>
            <a:ext cx="319610" cy="0"/>
          </a:xfrm>
          <a:prstGeom prst="straightConnector1">
            <a:avLst/>
          </a:prstGeom>
          <a:noFill/>
          <a:ln w="9525">
            <a:solidFill>
              <a:srgbClr val="000000"/>
            </a:solidFill>
            <a:round/>
            <a:headEnd/>
            <a:tailEnd type="triangle" w="med" len="med"/>
          </a:ln>
        </p:spPr>
      </p:cxnSp>
      <p:cxnSp>
        <p:nvCxnSpPr>
          <p:cNvPr id="30" name="AutoShape 90">
            <a:extLst>
              <a:ext uri="{FF2B5EF4-FFF2-40B4-BE49-F238E27FC236}">
                <a16:creationId xmlns:a16="http://schemas.microsoft.com/office/drawing/2014/main" id="{FC23B64F-7553-49DC-B2BD-776B013E1E5A}"/>
              </a:ext>
            </a:extLst>
          </p:cNvPr>
          <p:cNvCxnSpPr>
            <a:cxnSpLocks noChangeShapeType="1"/>
          </p:cNvCxnSpPr>
          <p:nvPr/>
        </p:nvCxnSpPr>
        <p:spPr bwMode="auto">
          <a:xfrm>
            <a:off x="5230914" y="2181052"/>
            <a:ext cx="2142339" cy="0"/>
          </a:xfrm>
          <a:prstGeom prst="straightConnector1">
            <a:avLst/>
          </a:prstGeom>
          <a:noFill/>
          <a:ln w="9525">
            <a:solidFill>
              <a:srgbClr val="000000"/>
            </a:solidFill>
            <a:round/>
            <a:headEnd/>
            <a:tailEnd type="triangle" w="med" len="med"/>
          </a:ln>
        </p:spPr>
      </p:cxnSp>
      <p:cxnSp>
        <p:nvCxnSpPr>
          <p:cNvPr id="31" name="AutoShape 91">
            <a:extLst>
              <a:ext uri="{FF2B5EF4-FFF2-40B4-BE49-F238E27FC236}">
                <a16:creationId xmlns:a16="http://schemas.microsoft.com/office/drawing/2014/main" id="{86FE91D2-E141-4322-AACB-64673C3EC1B3}"/>
              </a:ext>
            </a:extLst>
          </p:cNvPr>
          <p:cNvCxnSpPr>
            <a:cxnSpLocks noChangeShapeType="1"/>
            <a:stCxn id="65" idx="3"/>
          </p:cNvCxnSpPr>
          <p:nvPr/>
        </p:nvCxnSpPr>
        <p:spPr bwMode="auto">
          <a:xfrm>
            <a:off x="5272949" y="1824831"/>
            <a:ext cx="3122432" cy="0"/>
          </a:xfrm>
          <a:prstGeom prst="straightConnector1">
            <a:avLst/>
          </a:prstGeom>
          <a:noFill/>
          <a:ln w="15875">
            <a:solidFill>
              <a:srgbClr val="0000FF"/>
            </a:solidFill>
            <a:round/>
            <a:headEnd/>
            <a:tailEnd type="triangle" w="med" len="med"/>
          </a:ln>
        </p:spPr>
      </p:cxnSp>
      <p:cxnSp>
        <p:nvCxnSpPr>
          <p:cNvPr id="32" name="AutoShape 92">
            <a:extLst>
              <a:ext uri="{FF2B5EF4-FFF2-40B4-BE49-F238E27FC236}">
                <a16:creationId xmlns:a16="http://schemas.microsoft.com/office/drawing/2014/main" id="{F0A70B74-9B0D-47BD-AF0F-4541A9EF840A}"/>
              </a:ext>
            </a:extLst>
          </p:cNvPr>
          <p:cNvCxnSpPr>
            <a:cxnSpLocks noChangeShapeType="1"/>
          </p:cNvCxnSpPr>
          <p:nvPr/>
        </p:nvCxnSpPr>
        <p:spPr bwMode="auto">
          <a:xfrm flipV="1">
            <a:off x="729621" y="5677711"/>
            <a:ext cx="8352000" cy="0"/>
          </a:xfrm>
          <a:prstGeom prst="straightConnector1">
            <a:avLst/>
          </a:prstGeom>
          <a:noFill/>
          <a:ln w="9525">
            <a:solidFill>
              <a:srgbClr val="000000"/>
            </a:solidFill>
            <a:round/>
            <a:headEnd/>
            <a:tailEnd/>
          </a:ln>
        </p:spPr>
      </p:cxnSp>
      <p:cxnSp>
        <p:nvCxnSpPr>
          <p:cNvPr id="33" name="AutoShape 93">
            <a:extLst>
              <a:ext uri="{FF2B5EF4-FFF2-40B4-BE49-F238E27FC236}">
                <a16:creationId xmlns:a16="http://schemas.microsoft.com/office/drawing/2014/main" id="{335821AB-C335-4F99-9AD3-C1C2A9C32CF0}"/>
              </a:ext>
            </a:extLst>
          </p:cNvPr>
          <p:cNvCxnSpPr>
            <a:cxnSpLocks noChangeShapeType="1"/>
          </p:cNvCxnSpPr>
          <p:nvPr/>
        </p:nvCxnSpPr>
        <p:spPr bwMode="auto">
          <a:xfrm rot="5400000">
            <a:off x="662418" y="5752663"/>
            <a:ext cx="158815" cy="0"/>
          </a:xfrm>
          <a:prstGeom prst="straightConnector1">
            <a:avLst/>
          </a:prstGeom>
          <a:noFill/>
          <a:ln w="9525">
            <a:solidFill>
              <a:srgbClr val="000000"/>
            </a:solidFill>
            <a:round/>
            <a:headEnd/>
            <a:tailEnd type="triangle" w="med" len="med"/>
          </a:ln>
        </p:spPr>
      </p:cxnSp>
      <p:cxnSp>
        <p:nvCxnSpPr>
          <p:cNvPr id="34" name="AutoShape 94">
            <a:extLst>
              <a:ext uri="{FF2B5EF4-FFF2-40B4-BE49-F238E27FC236}">
                <a16:creationId xmlns:a16="http://schemas.microsoft.com/office/drawing/2014/main" id="{BB7E7759-266E-404C-9879-940FA1BDB583}"/>
              </a:ext>
            </a:extLst>
          </p:cNvPr>
          <p:cNvCxnSpPr>
            <a:cxnSpLocks noChangeShapeType="1"/>
          </p:cNvCxnSpPr>
          <p:nvPr/>
        </p:nvCxnSpPr>
        <p:spPr bwMode="auto">
          <a:xfrm rot="5400000">
            <a:off x="5233348" y="5752169"/>
            <a:ext cx="158815" cy="0"/>
          </a:xfrm>
          <a:prstGeom prst="straightConnector1">
            <a:avLst/>
          </a:prstGeom>
          <a:noFill/>
          <a:ln w="9525">
            <a:solidFill>
              <a:srgbClr val="000000"/>
            </a:solidFill>
            <a:round/>
            <a:headEnd/>
            <a:tailEnd type="triangle" w="med" len="med"/>
          </a:ln>
        </p:spPr>
      </p:cxnSp>
      <p:cxnSp>
        <p:nvCxnSpPr>
          <p:cNvPr id="35" name="AutoShape 95">
            <a:extLst>
              <a:ext uri="{FF2B5EF4-FFF2-40B4-BE49-F238E27FC236}">
                <a16:creationId xmlns:a16="http://schemas.microsoft.com/office/drawing/2014/main" id="{B7240E1F-4BA7-4777-8992-2751FEFDC161}"/>
              </a:ext>
            </a:extLst>
          </p:cNvPr>
          <p:cNvCxnSpPr>
            <a:cxnSpLocks noChangeShapeType="1"/>
          </p:cNvCxnSpPr>
          <p:nvPr/>
        </p:nvCxnSpPr>
        <p:spPr bwMode="auto">
          <a:xfrm rot="5400000">
            <a:off x="2578355" y="5752422"/>
            <a:ext cx="158815" cy="1475"/>
          </a:xfrm>
          <a:prstGeom prst="straightConnector1">
            <a:avLst/>
          </a:prstGeom>
          <a:noFill/>
          <a:ln w="9525">
            <a:solidFill>
              <a:srgbClr val="000000"/>
            </a:solidFill>
            <a:round/>
            <a:headEnd/>
            <a:tailEnd type="triangle" w="med" len="med"/>
          </a:ln>
        </p:spPr>
      </p:cxnSp>
      <p:cxnSp>
        <p:nvCxnSpPr>
          <p:cNvPr id="36" name="AutoShape 96">
            <a:extLst>
              <a:ext uri="{FF2B5EF4-FFF2-40B4-BE49-F238E27FC236}">
                <a16:creationId xmlns:a16="http://schemas.microsoft.com/office/drawing/2014/main" id="{7E0E455F-8D17-461C-BA34-2CFB001ABC3D}"/>
              </a:ext>
            </a:extLst>
          </p:cNvPr>
          <p:cNvCxnSpPr>
            <a:cxnSpLocks noChangeShapeType="1"/>
          </p:cNvCxnSpPr>
          <p:nvPr/>
        </p:nvCxnSpPr>
        <p:spPr bwMode="auto">
          <a:xfrm rot="16200000" flipH="1">
            <a:off x="1624072" y="5752169"/>
            <a:ext cx="158815" cy="0"/>
          </a:xfrm>
          <a:prstGeom prst="straightConnector1">
            <a:avLst/>
          </a:prstGeom>
          <a:noFill/>
          <a:ln w="9525">
            <a:solidFill>
              <a:srgbClr val="000000"/>
            </a:solidFill>
            <a:round/>
            <a:headEnd/>
            <a:tailEnd type="triangle" w="med" len="med"/>
          </a:ln>
        </p:spPr>
      </p:cxnSp>
      <p:cxnSp>
        <p:nvCxnSpPr>
          <p:cNvPr id="37" name="AutoShape 97">
            <a:extLst>
              <a:ext uri="{FF2B5EF4-FFF2-40B4-BE49-F238E27FC236}">
                <a16:creationId xmlns:a16="http://schemas.microsoft.com/office/drawing/2014/main" id="{F8700A93-E0A6-4A55-A94D-3D5AE2F8B735}"/>
              </a:ext>
            </a:extLst>
          </p:cNvPr>
          <p:cNvCxnSpPr>
            <a:cxnSpLocks noChangeShapeType="1"/>
          </p:cNvCxnSpPr>
          <p:nvPr/>
        </p:nvCxnSpPr>
        <p:spPr bwMode="auto">
          <a:xfrm rot="16200000" flipH="1">
            <a:off x="3501779" y="5758601"/>
            <a:ext cx="158815" cy="0"/>
          </a:xfrm>
          <a:prstGeom prst="straightConnector1">
            <a:avLst/>
          </a:prstGeom>
          <a:noFill/>
          <a:ln w="9525">
            <a:solidFill>
              <a:srgbClr val="000000"/>
            </a:solidFill>
            <a:round/>
            <a:headEnd/>
            <a:tailEnd type="triangle" w="med" len="med"/>
          </a:ln>
        </p:spPr>
      </p:cxnSp>
      <p:cxnSp>
        <p:nvCxnSpPr>
          <p:cNvPr id="38" name="AutoShape 98">
            <a:extLst>
              <a:ext uri="{FF2B5EF4-FFF2-40B4-BE49-F238E27FC236}">
                <a16:creationId xmlns:a16="http://schemas.microsoft.com/office/drawing/2014/main" id="{A2FFFA37-822B-4E90-AAA4-3F5588DD2FB9}"/>
              </a:ext>
            </a:extLst>
          </p:cNvPr>
          <p:cNvCxnSpPr>
            <a:cxnSpLocks noChangeShapeType="1"/>
          </p:cNvCxnSpPr>
          <p:nvPr/>
        </p:nvCxnSpPr>
        <p:spPr bwMode="auto">
          <a:xfrm rot="16200000" flipH="1">
            <a:off x="6216500" y="5754642"/>
            <a:ext cx="158815" cy="0"/>
          </a:xfrm>
          <a:prstGeom prst="straightConnector1">
            <a:avLst/>
          </a:prstGeom>
          <a:noFill/>
          <a:ln w="9525">
            <a:solidFill>
              <a:srgbClr val="000000"/>
            </a:solidFill>
            <a:round/>
            <a:headEnd/>
            <a:tailEnd type="triangle" w="med" len="med"/>
          </a:ln>
        </p:spPr>
      </p:cxnSp>
      <p:cxnSp>
        <p:nvCxnSpPr>
          <p:cNvPr id="39" name="AutoShape 99">
            <a:extLst>
              <a:ext uri="{FF2B5EF4-FFF2-40B4-BE49-F238E27FC236}">
                <a16:creationId xmlns:a16="http://schemas.microsoft.com/office/drawing/2014/main" id="{BA8DD76E-3881-42F7-A8A1-4A68BD7E252B}"/>
              </a:ext>
            </a:extLst>
          </p:cNvPr>
          <p:cNvCxnSpPr>
            <a:cxnSpLocks noChangeShapeType="1"/>
          </p:cNvCxnSpPr>
          <p:nvPr/>
        </p:nvCxnSpPr>
        <p:spPr bwMode="auto">
          <a:xfrm rot="16200000" flipH="1">
            <a:off x="6606089" y="3614842"/>
            <a:ext cx="3585959" cy="0"/>
          </a:xfrm>
          <a:prstGeom prst="straightConnector1">
            <a:avLst/>
          </a:prstGeom>
          <a:noFill/>
          <a:ln w="15875">
            <a:solidFill>
              <a:srgbClr val="0000FF"/>
            </a:solidFill>
            <a:round/>
            <a:headEnd/>
            <a:tailEnd type="triangle" w="med" len="med"/>
          </a:ln>
        </p:spPr>
      </p:cxnSp>
      <p:cxnSp>
        <p:nvCxnSpPr>
          <p:cNvPr id="40" name="AutoShape 48">
            <a:extLst>
              <a:ext uri="{FF2B5EF4-FFF2-40B4-BE49-F238E27FC236}">
                <a16:creationId xmlns:a16="http://schemas.microsoft.com/office/drawing/2014/main" id="{BC155943-94F9-493E-8E4C-A88D978A16BB}"/>
              </a:ext>
            </a:extLst>
          </p:cNvPr>
          <p:cNvCxnSpPr>
            <a:cxnSpLocks noChangeShapeType="1"/>
          </p:cNvCxnSpPr>
          <p:nvPr/>
        </p:nvCxnSpPr>
        <p:spPr bwMode="auto">
          <a:xfrm rot="10800000">
            <a:off x="1699188" y="3067152"/>
            <a:ext cx="2027294" cy="1484"/>
          </a:xfrm>
          <a:prstGeom prst="straightConnector1">
            <a:avLst/>
          </a:prstGeom>
          <a:noFill/>
          <a:ln w="15875">
            <a:solidFill>
              <a:srgbClr val="0000FF"/>
            </a:solidFill>
            <a:round/>
            <a:headEnd/>
            <a:tailEnd type="triangle" w="med" len="med"/>
          </a:ln>
        </p:spPr>
      </p:cxnSp>
      <p:cxnSp>
        <p:nvCxnSpPr>
          <p:cNvPr id="41" name="AutoShape 90">
            <a:extLst>
              <a:ext uri="{FF2B5EF4-FFF2-40B4-BE49-F238E27FC236}">
                <a16:creationId xmlns:a16="http://schemas.microsoft.com/office/drawing/2014/main" id="{7489452B-1D82-494A-9779-092CE8C7E0BD}"/>
              </a:ext>
            </a:extLst>
          </p:cNvPr>
          <p:cNvCxnSpPr>
            <a:cxnSpLocks noChangeShapeType="1"/>
          </p:cNvCxnSpPr>
          <p:nvPr/>
        </p:nvCxnSpPr>
        <p:spPr bwMode="auto">
          <a:xfrm rot="10800000" flipV="1">
            <a:off x="4245550" y="1514621"/>
            <a:ext cx="3923096" cy="0"/>
          </a:xfrm>
          <a:prstGeom prst="straightConnector1">
            <a:avLst/>
          </a:prstGeom>
          <a:noFill/>
          <a:ln w="9525">
            <a:solidFill>
              <a:srgbClr val="000000"/>
            </a:solidFill>
            <a:round/>
            <a:headEnd/>
            <a:tailEnd type="triangle" w="med" len="med"/>
          </a:ln>
        </p:spPr>
      </p:cxnSp>
      <p:sp>
        <p:nvSpPr>
          <p:cNvPr id="42" name="Rectangle 38">
            <a:extLst>
              <a:ext uri="{FF2B5EF4-FFF2-40B4-BE49-F238E27FC236}">
                <a16:creationId xmlns:a16="http://schemas.microsoft.com/office/drawing/2014/main" id="{D102DB7B-C7D6-44C8-B2BD-C2DF1F31D62D}"/>
              </a:ext>
            </a:extLst>
          </p:cNvPr>
          <p:cNvSpPr>
            <a:spLocks noChangeArrowheads="1"/>
          </p:cNvSpPr>
          <p:nvPr/>
        </p:nvSpPr>
        <p:spPr bwMode="auto">
          <a:xfrm>
            <a:off x="7611936" y="2175937"/>
            <a:ext cx="661036" cy="330658"/>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Filtrate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450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3" name="Text Box 6">
            <a:extLst>
              <a:ext uri="{FF2B5EF4-FFF2-40B4-BE49-F238E27FC236}">
                <a16:creationId xmlns:a16="http://schemas.microsoft.com/office/drawing/2014/main" id="{76D27CC9-06A1-46DE-A72A-E44E17AADEA8}"/>
              </a:ext>
            </a:extLst>
          </p:cNvPr>
          <p:cNvSpPr txBox="1">
            <a:spLocks noChangeArrowheads="1"/>
          </p:cNvSpPr>
          <p:nvPr/>
        </p:nvSpPr>
        <p:spPr bwMode="auto">
          <a:xfrm>
            <a:off x="5236867" y="3571382"/>
            <a:ext cx="893784" cy="290922"/>
          </a:xfrm>
          <a:prstGeom prst="rect">
            <a:avLst/>
          </a:prstGeom>
          <a:noFill/>
          <a:ln w="9525">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44" name="Text Box 40">
            <a:extLst>
              <a:ext uri="{FF2B5EF4-FFF2-40B4-BE49-F238E27FC236}">
                <a16:creationId xmlns:a16="http://schemas.microsoft.com/office/drawing/2014/main" id="{64529B6F-763D-4972-952E-43B05A65EF69}"/>
              </a:ext>
            </a:extLst>
          </p:cNvPr>
          <p:cNvSpPr txBox="1">
            <a:spLocks noChangeArrowheads="1"/>
          </p:cNvSpPr>
          <p:nvPr/>
        </p:nvSpPr>
        <p:spPr bwMode="auto">
          <a:xfrm>
            <a:off x="2353528" y="2318779"/>
            <a:ext cx="1248496" cy="252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Steam 3150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5" name="Rectangle 29">
            <a:extLst>
              <a:ext uri="{FF2B5EF4-FFF2-40B4-BE49-F238E27FC236}">
                <a16:creationId xmlns:a16="http://schemas.microsoft.com/office/drawing/2014/main" id="{36D2CAB2-20C3-4A8D-9266-C4B5EAC778F9}"/>
              </a:ext>
            </a:extLst>
          </p:cNvPr>
          <p:cNvSpPr>
            <a:spLocks noChangeArrowheads="1"/>
          </p:cNvSpPr>
          <p:nvPr/>
        </p:nvSpPr>
        <p:spPr bwMode="auto">
          <a:xfrm>
            <a:off x="2126942" y="672566"/>
            <a:ext cx="1542737" cy="231550"/>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C00000"/>
                </a:solidFill>
                <a:effectLst/>
                <a:uLnTx/>
                <a:uFillTx/>
                <a:latin typeface="Calibri"/>
                <a:ea typeface="+mn-ea"/>
                <a:cs typeface="+mn-cs"/>
              </a:rPr>
              <a:t>Imbibition - 1875 MT</a:t>
            </a:r>
            <a:endParaRPr kumimoji="0" lang="en-US" altLang="en-US" sz="1200" b="0" i="0" u="none" strike="noStrike" kern="1200" cap="none" spc="0" normalizeH="0" baseline="0" noProof="0" dirty="0">
              <a:ln>
                <a:noFill/>
              </a:ln>
              <a:solidFill>
                <a:srgbClr val="C00000"/>
              </a:solidFill>
              <a:effectLst/>
              <a:uLnTx/>
              <a:uFillTx/>
              <a:latin typeface="Arial" pitchFamily="34" charset="0"/>
              <a:ea typeface="+mn-ea"/>
              <a:cs typeface="+mn-cs"/>
            </a:endParaRPr>
          </a:p>
        </p:txBody>
      </p:sp>
      <p:sp>
        <p:nvSpPr>
          <p:cNvPr id="46" name="Text Box 4">
            <a:extLst>
              <a:ext uri="{FF2B5EF4-FFF2-40B4-BE49-F238E27FC236}">
                <a16:creationId xmlns:a16="http://schemas.microsoft.com/office/drawing/2014/main" id="{0240FA23-472B-4E84-982B-42BF4C963AFA}"/>
              </a:ext>
            </a:extLst>
          </p:cNvPr>
          <p:cNvSpPr txBox="1">
            <a:spLocks noChangeArrowheads="1"/>
          </p:cNvSpPr>
          <p:nvPr/>
        </p:nvSpPr>
        <p:spPr bwMode="auto">
          <a:xfrm>
            <a:off x="1598110" y="2828356"/>
            <a:ext cx="1175489" cy="443310"/>
          </a:xfrm>
          <a:prstGeom prst="rect">
            <a:avLst/>
          </a:prstGeom>
          <a:noFill/>
          <a:ln w="9525">
            <a:solidFill>
              <a:srgbClr val="FFFFFF"/>
            </a:solidFill>
            <a:miter lim="800000"/>
            <a:headEnd/>
            <a:tailEnd/>
          </a:ln>
        </p:spPr>
        <p:txBody>
          <a:bodyPr/>
          <a:lstStyle/>
          <a:p>
            <a:pPr marL="0" marR="0" lvl="0" indent="0" algn="ctr" defTabSz="914400" rtl="0" eaLnBrk="1" fontAlgn="auto" latinLnBrk="0" hangingPunct="1">
              <a:lnSpc>
                <a:spcPct val="100000"/>
              </a:lnSpc>
              <a:spcBef>
                <a:spcPts val="0"/>
              </a:spcBef>
              <a:spcAft>
                <a:spcPts val="923"/>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1st Effect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Vapours</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750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7" name="Text Box 5">
            <a:extLst>
              <a:ext uri="{FF2B5EF4-FFF2-40B4-BE49-F238E27FC236}">
                <a16:creationId xmlns:a16="http://schemas.microsoft.com/office/drawing/2014/main" id="{A26B5F99-8C17-4829-9B22-8F89B404D70E}"/>
              </a:ext>
            </a:extLst>
          </p:cNvPr>
          <p:cNvSpPr txBox="1">
            <a:spLocks noChangeArrowheads="1"/>
          </p:cNvSpPr>
          <p:nvPr/>
        </p:nvSpPr>
        <p:spPr bwMode="auto">
          <a:xfrm>
            <a:off x="5219376" y="3163617"/>
            <a:ext cx="1058235" cy="198401"/>
          </a:xfrm>
          <a:prstGeom prst="rect">
            <a:avLst/>
          </a:prstGeom>
          <a:noFill/>
          <a:ln w="9525">
            <a:solidFill>
              <a:srgbClr val="FFFFFF"/>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Steam condensate;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3150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8" name="Rectangle 7">
            <a:extLst>
              <a:ext uri="{FF2B5EF4-FFF2-40B4-BE49-F238E27FC236}">
                <a16:creationId xmlns:a16="http://schemas.microsoft.com/office/drawing/2014/main" id="{12AB9201-C433-40F2-87CB-C65C4BFA8329}"/>
              </a:ext>
            </a:extLst>
          </p:cNvPr>
          <p:cNvSpPr>
            <a:spLocks noChangeArrowheads="1"/>
          </p:cNvSpPr>
          <p:nvPr/>
        </p:nvSpPr>
        <p:spPr bwMode="auto">
          <a:xfrm>
            <a:off x="1152368" y="5814647"/>
            <a:ext cx="1109856" cy="309723"/>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Vacuum Pump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Sealing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146 CMD </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9" name="Rectangle 8">
            <a:extLst>
              <a:ext uri="{FF2B5EF4-FFF2-40B4-BE49-F238E27FC236}">
                <a16:creationId xmlns:a16="http://schemas.microsoft.com/office/drawing/2014/main" id="{00F243A6-4D8A-410F-8628-182D768424F6}"/>
              </a:ext>
            </a:extLst>
          </p:cNvPr>
          <p:cNvSpPr>
            <a:spLocks noChangeArrowheads="1"/>
          </p:cNvSpPr>
          <p:nvPr/>
        </p:nvSpPr>
        <p:spPr bwMode="auto">
          <a:xfrm>
            <a:off x="3072772" y="5831469"/>
            <a:ext cx="1159265" cy="317639"/>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Mill Bearing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50 CMD </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0" name="Rectangle 9">
            <a:extLst>
              <a:ext uri="{FF2B5EF4-FFF2-40B4-BE49-F238E27FC236}">
                <a16:creationId xmlns:a16="http://schemas.microsoft.com/office/drawing/2014/main" id="{AAEB7FB4-4AF3-4E25-8345-A70584DE421E}"/>
              </a:ext>
            </a:extLst>
          </p:cNvPr>
          <p:cNvSpPr>
            <a:spLocks noChangeArrowheads="1"/>
          </p:cNvSpPr>
          <p:nvPr/>
        </p:nvSpPr>
        <p:spPr bwMode="auto">
          <a:xfrm>
            <a:off x="5501646" y="5826371"/>
            <a:ext cx="1407784" cy="317639"/>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Mill Turbine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300 CMD</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1" name="Rectangle 10">
            <a:extLst>
              <a:ext uri="{FF2B5EF4-FFF2-40B4-BE49-F238E27FC236}">
                <a16:creationId xmlns:a16="http://schemas.microsoft.com/office/drawing/2014/main" id="{7D623319-7264-4D02-AE9D-46F84B00B1AA}"/>
              </a:ext>
            </a:extLst>
          </p:cNvPr>
          <p:cNvSpPr>
            <a:spLocks noChangeArrowheads="1"/>
          </p:cNvSpPr>
          <p:nvPr/>
        </p:nvSpPr>
        <p:spPr bwMode="auto">
          <a:xfrm>
            <a:off x="3368180" y="5152155"/>
            <a:ext cx="1997741" cy="404718"/>
          </a:xfrm>
          <a:prstGeom prst="rect">
            <a:avLst/>
          </a:prstGeom>
          <a:solidFill>
            <a:srgbClr val="66FFFF"/>
          </a:solidFill>
          <a:ln w="9525">
            <a:solidFill>
              <a:srgbClr val="00000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a:ea typeface="+mn-ea"/>
                <a:cs typeface="+mn-cs"/>
              </a:rPr>
              <a:t>Condensate for Recycling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a:ea typeface="+mn-ea"/>
                <a:cs typeface="+mn-cs"/>
              </a:rPr>
              <a:t>2025 </a:t>
            </a:r>
            <a:r>
              <a:rPr kumimoji="0" lang="en-US" altLang="en-US" sz="1200" b="1" i="0" u="none" strike="noStrike" kern="1200" cap="none" spc="0" normalizeH="0" baseline="0" noProof="0" dirty="0" err="1">
                <a:ln>
                  <a:noFill/>
                </a:ln>
                <a:solidFill>
                  <a:prstClr val="black"/>
                </a:solidFill>
                <a:effectLst/>
                <a:uLnTx/>
                <a:uFillTx/>
                <a:latin typeface="Calibri"/>
                <a:ea typeface="+mn-ea"/>
                <a:cs typeface="+mn-cs"/>
              </a:rPr>
              <a:t>Cu.M</a:t>
            </a:r>
            <a:endParaRPr kumimoji="0" lang="en-US" alt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Rectangle 13">
            <a:extLst>
              <a:ext uri="{FF2B5EF4-FFF2-40B4-BE49-F238E27FC236}">
                <a16:creationId xmlns:a16="http://schemas.microsoft.com/office/drawing/2014/main" id="{BEF9FD21-A717-4949-8D24-B83D40C35135}"/>
              </a:ext>
            </a:extLst>
          </p:cNvPr>
          <p:cNvSpPr>
            <a:spLocks noChangeArrowheads="1"/>
          </p:cNvSpPr>
          <p:nvPr/>
        </p:nvSpPr>
        <p:spPr bwMode="auto">
          <a:xfrm>
            <a:off x="6599553" y="3095411"/>
            <a:ext cx="1553061" cy="194937"/>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Pressmud  300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3" name="Rectangle 18">
            <a:extLst>
              <a:ext uri="{FF2B5EF4-FFF2-40B4-BE49-F238E27FC236}">
                <a16:creationId xmlns:a16="http://schemas.microsoft.com/office/drawing/2014/main" id="{37136A37-40D0-4180-A3EA-6AF304BE7C51}"/>
              </a:ext>
            </a:extLst>
          </p:cNvPr>
          <p:cNvSpPr>
            <a:spLocks noChangeArrowheads="1"/>
          </p:cNvSpPr>
          <p:nvPr/>
        </p:nvSpPr>
        <p:spPr bwMode="auto">
          <a:xfrm>
            <a:off x="3420538" y="3763350"/>
            <a:ext cx="1826654" cy="214728"/>
          </a:xfrm>
          <a:prstGeom prst="rect">
            <a:avLst/>
          </a:prstGeom>
          <a:solidFill>
            <a:schemeClr val="accent2">
              <a:lumMod val="20000"/>
              <a:lumOff val="80000"/>
            </a:schemeClr>
          </a:solidFill>
          <a:ln w="9525">
            <a:solidFill>
              <a:schemeClr val="tx1"/>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Vacuum Pan; 2760 MT</a:t>
            </a:r>
          </a:p>
        </p:txBody>
      </p:sp>
      <p:sp>
        <p:nvSpPr>
          <p:cNvPr id="54" name="Rectangle 19">
            <a:extLst>
              <a:ext uri="{FF2B5EF4-FFF2-40B4-BE49-F238E27FC236}">
                <a16:creationId xmlns:a16="http://schemas.microsoft.com/office/drawing/2014/main" id="{C3559E9C-746A-4D66-926B-AED18CB98EEC}"/>
              </a:ext>
            </a:extLst>
          </p:cNvPr>
          <p:cNvSpPr>
            <a:spLocks noChangeArrowheads="1"/>
          </p:cNvSpPr>
          <p:nvPr/>
        </p:nvSpPr>
        <p:spPr bwMode="auto">
          <a:xfrm>
            <a:off x="3457410" y="4225955"/>
            <a:ext cx="1808217" cy="211759"/>
          </a:xfrm>
          <a:prstGeom prst="rect">
            <a:avLst/>
          </a:prstGeom>
          <a:solidFill>
            <a:schemeClr val="accent2">
              <a:lumMod val="20000"/>
              <a:lumOff val="80000"/>
            </a:schemeClr>
          </a:solidFill>
          <a:ln w="9525">
            <a:solidFill>
              <a:schemeClr val="tx1"/>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Crystallizer; 885 MT</a:t>
            </a:r>
          </a:p>
        </p:txBody>
      </p:sp>
      <p:sp>
        <p:nvSpPr>
          <p:cNvPr id="55" name="Rectangle 20">
            <a:extLst>
              <a:ext uri="{FF2B5EF4-FFF2-40B4-BE49-F238E27FC236}">
                <a16:creationId xmlns:a16="http://schemas.microsoft.com/office/drawing/2014/main" id="{23DF904C-3054-4367-8AAE-0AB35CC19E50}"/>
              </a:ext>
            </a:extLst>
          </p:cNvPr>
          <p:cNvSpPr>
            <a:spLocks noChangeArrowheads="1"/>
          </p:cNvSpPr>
          <p:nvPr/>
        </p:nvSpPr>
        <p:spPr bwMode="auto">
          <a:xfrm>
            <a:off x="1650669" y="4150256"/>
            <a:ext cx="1688751" cy="232045"/>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Pan Condensate 1875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6" name="Rectangle 21">
            <a:extLst>
              <a:ext uri="{FF2B5EF4-FFF2-40B4-BE49-F238E27FC236}">
                <a16:creationId xmlns:a16="http://schemas.microsoft.com/office/drawing/2014/main" id="{7139C0B9-82ED-4EC7-95E8-DD64A8C8ED42}"/>
              </a:ext>
            </a:extLst>
          </p:cNvPr>
          <p:cNvSpPr>
            <a:spLocks noChangeArrowheads="1"/>
          </p:cNvSpPr>
          <p:nvPr/>
        </p:nvSpPr>
        <p:spPr bwMode="auto">
          <a:xfrm>
            <a:off x="3457411" y="4623251"/>
            <a:ext cx="1859101" cy="200380"/>
          </a:xfrm>
          <a:prstGeom prst="rect">
            <a:avLst/>
          </a:prstGeom>
          <a:solidFill>
            <a:schemeClr val="accent2">
              <a:lumMod val="20000"/>
              <a:lumOff val="80000"/>
            </a:schemeClr>
          </a:solidFill>
          <a:ln w="9525">
            <a:solidFill>
              <a:schemeClr val="tx1"/>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Centrifuge 1125 MT</a:t>
            </a:r>
          </a:p>
        </p:txBody>
      </p:sp>
      <p:sp>
        <p:nvSpPr>
          <p:cNvPr id="57" name="Rectangle 23">
            <a:extLst>
              <a:ext uri="{FF2B5EF4-FFF2-40B4-BE49-F238E27FC236}">
                <a16:creationId xmlns:a16="http://schemas.microsoft.com/office/drawing/2014/main" id="{BADB330B-705A-47B0-8B89-07F77C67FFFB}"/>
              </a:ext>
            </a:extLst>
          </p:cNvPr>
          <p:cNvSpPr>
            <a:spLocks noChangeArrowheads="1"/>
          </p:cNvSpPr>
          <p:nvPr/>
        </p:nvSpPr>
        <p:spPr bwMode="auto">
          <a:xfrm>
            <a:off x="1545213" y="4631905"/>
            <a:ext cx="1647454" cy="184547"/>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Molasses ; 300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8" name="Rectangle 24">
            <a:extLst>
              <a:ext uri="{FF2B5EF4-FFF2-40B4-BE49-F238E27FC236}">
                <a16:creationId xmlns:a16="http://schemas.microsoft.com/office/drawing/2014/main" id="{4A359910-5F68-4D86-AF8D-6EEBFD750CB2}"/>
              </a:ext>
            </a:extLst>
          </p:cNvPr>
          <p:cNvSpPr>
            <a:spLocks noChangeArrowheads="1"/>
          </p:cNvSpPr>
          <p:nvPr/>
        </p:nvSpPr>
        <p:spPr bwMode="auto">
          <a:xfrm>
            <a:off x="3587413" y="4916845"/>
            <a:ext cx="1549374" cy="20978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C00000"/>
                </a:solidFill>
                <a:effectLst/>
                <a:uLnTx/>
                <a:uFillTx/>
                <a:latin typeface="Calibri"/>
                <a:ea typeface="+mn-ea"/>
                <a:cs typeface="+mn-cs"/>
              </a:rPr>
              <a:t>Sugar 825 MT </a:t>
            </a:r>
            <a:endParaRPr kumimoji="0" lang="en-US" altLang="en-US" sz="1200" b="0" i="0" u="none" strike="noStrike" kern="1200" cap="none" spc="0" normalizeH="0" baseline="0" noProof="0" dirty="0">
              <a:ln>
                <a:noFill/>
              </a:ln>
              <a:solidFill>
                <a:srgbClr val="C00000"/>
              </a:solidFill>
              <a:effectLst/>
              <a:uLnTx/>
              <a:uFillTx/>
              <a:latin typeface="Arial" pitchFamily="34" charset="0"/>
              <a:ea typeface="+mn-ea"/>
              <a:cs typeface="+mn-cs"/>
            </a:endParaRPr>
          </a:p>
        </p:txBody>
      </p:sp>
      <p:sp>
        <p:nvSpPr>
          <p:cNvPr id="59" name="Rectangle 30">
            <a:extLst>
              <a:ext uri="{FF2B5EF4-FFF2-40B4-BE49-F238E27FC236}">
                <a16:creationId xmlns:a16="http://schemas.microsoft.com/office/drawing/2014/main" id="{632494ED-F75C-4F96-8F02-75E6CDD30AE6}"/>
              </a:ext>
            </a:extLst>
          </p:cNvPr>
          <p:cNvSpPr>
            <a:spLocks noChangeArrowheads="1"/>
          </p:cNvSpPr>
          <p:nvPr/>
        </p:nvSpPr>
        <p:spPr bwMode="auto">
          <a:xfrm>
            <a:off x="1402271" y="1099440"/>
            <a:ext cx="1794943" cy="299333"/>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923"/>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Sugar Cane 7,500 MT</a:t>
            </a:r>
          </a:p>
        </p:txBody>
      </p:sp>
      <p:sp>
        <p:nvSpPr>
          <p:cNvPr id="60" name="Rectangle 31">
            <a:extLst>
              <a:ext uri="{FF2B5EF4-FFF2-40B4-BE49-F238E27FC236}">
                <a16:creationId xmlns:a16="http://schemas.microsoft.com/office/drawing/2014/main" id="{B017F4FD-3610-4410-A345-4B3C3CB75763}"/>
              </a:ext>
            </a:extLst>
          </p:cNvPr>
          <p:cNvSpPr>
            <a:spLocks noChangeArrowheads="1"/>
          </p:cNvSpPr>
          <p:nvPr/>
        </p:nvSpPr>
        <p:spPr bwMode="auto">
          <a:xfrm>
            <a:off x="5469900" y="1120316"/>
            <a:ext cx="1732261" cy="281026"/>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Bagasse; 2250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1" name="Rectangle 32">
            <a:extLst>
              <a:ext uri="{FF2B5EF4-FFF2-40B4-BE49-F238E27FC236}">
                <a16:creationId xmlns:a16="http://schemas.microsoft.com/office/drawing/2014/main" id="{45F79D2A-9E8A-433F-A7A0-18E94E1E0CF9}"/>
              </a:ext>
            </a:extLst>
          </p:cNvPr>
          <p:cNvSpPr>
            <a:spLocks noChangeArrowheads="1"/>
          </p:cNvSpPr>
          <p:nvPr/>
        </p:nvSpPr>
        <p:spPr bwMode="auto">
          <a:xfrm>
            <a:off x="3403578" y="1136148"/>
            <a:ext cx="1949070" cy="217697"/>
          </a:xfrm>
          <a:prstGeom prst="rect">
            <a:avLst/>
          </a:prstGeom>
          <a:solidFill>
            <a:schemeClr val="accent2">
              <a:lumMod val="20000"/>
              <a:lumOff val="80000"/>
            </a:schemeClr>
          </a:solidFill>
          <a:ln w="9525">
            <a:solidFill>
              <a:schemeClr val="tx1"/>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Milling Section</a:t>
            </a:r>
          </a:p>
        </p:txBody>
      </p:sp>
      <p:sp>
        <p:nvSpPr>
          <p:cNvPr id="62" name="Rectangle 33">
            <a:extLst>
              <a:ext uri="{FF2B5EF4-FFF2-40B4-BE49-F238E27FC236}">
                <a16:creationId xmlns:a16="http://schemas.microsoft.com/office/drawing/2014/main" id="{7E150254-58D1-466B-A0C4-0EF9BEAF325B}"/>
              </a:ext>
            </a:extLst>
          </p:cNvPr>
          <p:cNvSpPr>
            <a:spLocks noChangeArrowheads="1"/>
          </p:cNvSpPr>
          <p:nvPr/>
        </p:nvSpPr>
        <p:spPr bwMode="auto">
          <a:xfrm>
            <a:off x="4067278" y="1494853"/>
            <a:ext cx="1434332" cy="197411"/>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Juice 7136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3" name="Rectangle 34">
            <a:extLst>
              <a:ext uri="{FF2B5EF4-FFF2-40B4-BE49-F238E27FC236}">
                <a16:creationId xmlns:a16="http://schemas.microsoft.com/office/drawing/2014/main" id="{15DDEF7A-94E5-4423-B5AA-A22367646589}"/>
              </a:ext>
            </a:extLst>
          </p:cNvPr>
          <p:cNvSpPr>
            <a:spLocks noChangeArrowheads="1"/>
          </p:cNvSpPr>
          <p:nvPr/>
        </p:nvSpPr>
        <p:spPr bwMode="auto">
          <a:xfrm>
            <a:off x="2281922" y="1380069"/>
            <a:ext cx="925495" cy="132597"/>
          </a:xfrm>
          <a:prstGeom prst="rect">
            <a:avLst/>
          </a:prstGeom>
          <a:noFill/>
          <a:ln w="9525">
            <a:solidFill>
              <a:srgbClr val="FFFFFF"/>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Lime 11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4" name="Text Box 35">
            <a:extLst>
              <a:ext uri="{FF2B5EF4-FFF2-40B4-BE49-F238E27FC236}">
                <a16:creationId xmlns:a16="http://schemas.microsoft.com/office/drawing/2014/main" id="{BEF9B32F-5A25-4493-B46A-BD6C1DCF7E3C}"/>
              </a:ext>
            </a:extLst>
          </p:cNvPr>
          <p:cNvSpPr txBox="1">
            <a:spLocks noChangeArrowheads="1"/>
          </p:cNvSpPr>
          <p:nvPr/>
        </p:nvSpPr>
        <p:spPr bwMode="auto">
          <a:xfrm>
            <a:off x="4350458" y="2102424"/>
            <a:ext cx="834051" cy="221655"/>
          </a:xfrm>
          <a:prstGeom prst="rect">
            <a:avLst/>
          </a:prstGeom>
          <a:noFill/>
          <a:ln w="9525">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5" name="Rectangle 36">
            <a:extLst>
              <a:ext uri="{FF2B5EF4-FFF2-40B4-BE49-F238E27FC236}">
                <a16:creationId xmlns:a16="http://schemas.microsoft.com/office/drawing/2014/main" id="{B403AA3E-9D11-495C-98BB-B706C3FFCEAC}"/>
              </a:ext>
            </a:extLst>
          </p:cNvPr>
          <p:cNvSpPr>
            <a:spLocks noChangeArrowheads="1"/>
          </p:cNvSpPr>
          <p:nvPr/>
        </p:nvSpPr>
        <p:spPr bwMode="auto">
          <a:xfrm>
            <a:off x="3340894" y="1705623"/>
            <a:ext cx="1932108" cy="238477"/>
          </a:xfrm>
          <a:prstGeom prst="rect">
            <a:avLst/>
          </a:prstGeom>
          <a:solidFill>
            <a:schemeClr val="accent2">
              <a:lumMod val="20000"/>
              <a:lumOff val="80000"/>
            </a:schemeClr>
          </a:solidFill>
          <a:ln w="9525">
            <a:solidFill>
              <a:schemeClr val="tx1"/>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Heat Exchanger</a:t>
            </a:r>
          </a:p>
        </p:txBody>
      </p:sp>
      <p:sp>
        <p:nvSpPr>
          <p:cNvPr id="66" name="Rectangle 37">
            <a:extLst>
              <a:ext uri="{FF2B5EF4-FFF2-40B4-BE49-F238E27FC236}">
                <a16:creationId xmlns:a16="http://schemas.microsoft.com/office/drawing/2014/main" id="{9998F769-BD4D-4D06-B284-CCAB8424C752}"/>
              </a:ext>
            </a:extLst>
          </p:cNvPr>
          <p:cNvSpPr>
            <a:spLocks noChangeArrowheads="1"/>
          </p:cNvSpPr>
          <p:nvPr/>
        </p:nvSpPr>
        <p:spPr bwMode="auto">
          <a:xfrm>
            <a:off x="5923448" y="1611501"/>
            <a:ext cx="1968981" cy="270961"/>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Condensate 750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7" name="Rectangle 38">
            <a:extLst>
              <a:ext uri="{FF2B5EF4-FFF2-40B4-BE49-F238E27FC236}">
                <a16:creationId xmlns:a16="http://schemas.microsoft.com/office/drawing/2014/main" id="{2795476A-A8DC-4524-AA1C-4F2FB2A98B29}"/>
              </a:ext>
            </a:extLst>
          </p:cNvPr>
          <p:cNvSpPr>
            <a:spLocks noChangeArrowheads="1"/>
          </p:cNvSpPr>
          <p:nvPr/>
        </p:nvSpPr>
        <p:spPr bwMode="auto">
          <a:xfrm>
            <a:off x="5910156" y="2144481"/>
            <a:ext cx="1322241" cy="329019"/>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Sediment 750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8" name="Text Box 41">
            <a:extLst>
              <a:ext uri="{FF2B5EF4-FFF2-40B4-BE49-F238E27FC236}">
                <a16:creationId xmlns:a16="http://schemas.microsoft.com/office/drawing/2014/main" id="{CE3D136B-216B-4BFB-8E77-1417F194553B}"/>
              </a:ext>
            </a:extLst>
          </p:cNvPr>
          <p:cNvSpPr txBox="1">
            <a:spLocks noChangeArrowheads="1"/>
          </p:cNvSpPr>
          <p:nvPr/>
        </p:nvSpPr>
        <p:spPr bwMode="auto">
          <a:xfrm>
            <a:off x="4315060" y="2308246"/>
            <a:ext cx="934344" cy="165251"/>
          </a:xfrm>
          <a:prstGeom prst="rect">
            <a:avLst/>
          </a:prstGeom>
          <a:noFill/>
          <a:ln w="9525">
            <a:solidFill>
              <a:srgbClr val="FFFFFF"/>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6836 MT</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9" name="Rectangle 42">
            <a:extLst>
              <a:ext uri="{FF2B5EF4-FFF2-40B4-BE49-F238E27FC236}">
                <a16:creationId xmlns:a16="http://schemas.microsoft.com/office/drawing/2014/main" id="{8B0EC595-0553-4EDF-996B-133D3F447630}"/>
              </a:ext>
            </a:extLst>
          </p:cNvPr>
          <p:cNvSpPr>
            <a:spLocks noChangeArrowheads="1"/>
          </p:cNvSpPr>
          <p:nvPr/>
        </p:nvSpPr>
        <p:spPr bwMode="auto">
          <a:xfrm>
            <a:off x="7011901" y="2645182"/>
            <a:ext cx="697624" cy="357221"/>
          </a:xfrm>
          <a:prstGeom prst="rect">
            <a:avLst/>
          </a:prstGeom>
          <a:solidFill>
            <a:schemeClr val="accent2">
              <a:lumMod val="20000"/>
              <a:lumOff val="80000"/>
            </a:schemeClr>
          </a:solidFill>
          <a:ln w="9525">
            <a:solidFill>
              <a:schemeClr val="tx1"/>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Vacuum Filter</a:t>
            </a:r>
          </a:p>
        </p:txBody>
      </p:sp>
      <p:sp>
        <p:nvSpPr>
          <p:cNvPr id="70" name="Rectangle 43">
            <a:extLst>
              <a:ext uri="{FF2B5EF4-FFF2-40B4-BE49-F238E27FC236}">
                <a16:creationId xmlns:a16="http://schemas.microsoft.com/office/drawing/2014/main" id="{9AF76AB2-C166-48C1-9152-F22CD3D81ED3}"/>
              </a:ext>
            </a:extLst>
          </p:cNvPr>
          <p:cNvSpPr>
            <a:spLocks noChangeArrowheads="1"/>
          </p:cNvSpPr>
          <p:nvPr/>
        </p:nvSpPr>
        <p:spPr bwMode="auto">
          <a:xfrm>
            <a:off x="381000" y="5780013"/>
            <a:ext cx="860599" cy="302796"/>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Washing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7 CMD </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1" name="Rectangle 44">
            <a:extLst>
              <a:ext uri="{FF2B5EF4-FFF2-40B4-BE49-F238E27FC236}">
                <a16:creationId xmlns:a16="http://schemas.microsoft.com/office/drawing/2014/main" id="{D341E3B7-9309-4BF8-98AE-FA55939C116D}"/>
              </a:ext>
            </a:extLst>
          </p:cNvPr>
          <p:cNvSpPr>
            <a:spLocks noChangeArrowheads="1"/>
          </p:cNvSpPr>
          <p:nvPr/>
        </p:nvSpPr>
        <p:spPr bwMode="auto">
          <a:xfrm>
            <a:off x="2082288" y="5855712"/>
            <a:ext cx="1249233" cy="300817"/>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Brushing &amp; other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140 CMD </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2" name="Rectangle 45">
            <a:extLst>
              <a:ext uri="{FF2B5EF4-FFF2-40B4-BE49-F238E27FC236}">
                <a16:creationId xmlns:a16="http://schemas.microsoft.com/office/drawing/2014/main" id="{B016B8CD-C305-43CF-8B1B-C2E381585A14}"/>
              </a:ext>
            </a:extLst>
          </p:cNvPr>
          <p:cNvSpPr>
            <a:spLocks noChangeArrowheads="1"/>
          </p:cNvSpPr>
          <p:nvPr/>
        </p:nvSpPr>
        <p:spPr bwMode="auto">
          <a:xfrm>
            <a:off x="4810931" y="5802276"/>
            <a:ext cx="966792" cy="413129"/>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Turbine Cooling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468 CMD</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73" name="Rectangle 39">
            <a:extLst>
              <a:ext uri="{FF2B5EF4-FFF2-40B4-BE49-F238E27FC236}">
                <a16:creationId xmlns:a16="http://schemas.microsoft.com/office/drawing/2014/main" id="{E5C086EC-0E01-419C-9D3B-B246606757B4}"/>
              </a:ext>
            </a:extLst>
          </p:cNvPr>
          <p:cNvSpPr>
            <a:spLocks noChangeArrowheads="1"/>
          </p:cNvSpPr>
          <p:nvPr/>
        </p:nvSpPr>
        <p:spPr bwMode="auto">
          <a:xfrm>
            <a:off x="3353431" y="2122215"/>
            <a:ext cx="1952019" cy="184052"/>
          </a:xfrm>
          <a:prstGeom prst="rect">
            <a:avLst/>
          </a:prstGeom>
          <a:solidFill>
            <a:schemeClr val="accent2">
              <a:lumMod val="20000"/>
              <a:lumOff val="80000"/>
            </a:schemeClr>
          </a:solidFill>
          <a:ln w="9525">
            <a:solidFill>
              <a:schemeClr val="tx1"/>
            </a:solid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Clarification </a:t>
            </a:r>
          </a:p>
        </p:txBody>
      </p:sp>
      <p:sp>
        <p:nvSpPr>
          <p:cNvPr id="74" name="Rectangle 11">
            <a:extLst>
              <a:ext uri="{FF2B5EF4-FFF2-40B4-BE49-F238E27FC236}">
                <a16:creationId xmlns:a16="http://schemas.microsoft.com/office/drawing/2014/main" id="{3F61761F-D9F6-4B03-8A9E-BC525E1DCB79}"/>
              </a:ext>
            </a:extLst>
          </p:cNvPr>
          <p:cNvSpPr>
            <a:spLocks noChangeArrowheads="1"/>
          </p:cNvSpPr>
          <p:nvPr/>
        </p:nvSpPr>
        <p:spPr bwMode="auto">
          <a:xfrm>
            <a:off x="3456569" y="2506398"/>
            <a:ext cx="1762807" cy="1058302"/>
          </a:xfrm>
          <a:prstGeom prst="rect">
            <a:avLst/>
          </a:prstGeom>
          <a:noFill/>
          <a:ln w="9525">
            <a:solidFill>
              <a:srgbClr val="000000"/>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5" name="Rectangle 11">
            <a:extLst>
              <a:ext uri="{FF2B5EF4-FFF2-40B4-BE49-F238E27FC236}">
                <a16:creationId xmlns:a16="http://schemas.microsoft.com/office/drawing/2014/main" id="{36301D82-69BE-4268-B036-EA58478A78A6}"/>
              </a:ext>
            </a:extLst>
          </p:cNvPr>
          <p:cNvSpPr>
            <a:spLocks noChangeArrowheads="1"/>
          </p:cNvSpPr>
          <p:nvPr/>
        </p:nvSpPr>
        <p:spPr bwMode="auto">
          <a:xfrm rot="16200000">
            <a:off x="3265165" y="2925499"/>
            <a:ext cx="1058522" cy="219522"/>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1st effect </a:t>
            </a:r>
          </a:p>
        </p:txBody>
      </p:sp>
      <p:sp>
        <p:nvSpPr>
          <p:cNvPr id="76" name="Rectangle 11">
            <a:extLst>
              <a:ext uri="{FF2B5EF4-FFF2-40B4-BE49-F238E27FC236}">
                <a16:creationId xmlns:a16="http://schemas.microsoft.com/office/drawing/2014/main" id="{01BDCEF8-7444-46BB-B7E4-51A21F8D2FBC}"/>
              </a:ext>
            </a:extLst>
          </p:cNvPr>
          <p:cNvSpPr>
            <a:spLocks noChangeArrowheads="1"/>
          </p:cNvSpPr>
          <p:nvPr/>
        </p:nvSpPr>
        <p:spPr bwMode="auto">
          <a:xfrm rot="16200000">
            <a:off x="3631781" y="2924754"/>
            <a:ext cx="1058522" cy="221015"/>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2nd effect</a:t>
            </a:r>
          </a:p>
        </p:txBody>
      </p:sp>
      <p:sp>
        <p:nvSpPr>
          <p:cNvPr id="77" name="Rectangle 11">
            <a:extLst>
              <a:ext uri="{FF2B5EF4-FFF2-40B4-BE49-F238E27FC236}">
                <a16:creationId xmlns:a16="http://schemas.microsoft.com/office/drawing/2014/main" id="{7E8F56F2-9595-4522-AEBA-4C08234DE363}"/>
              </a:ext>
            </a:extLst>
          </p:cNvPr>
          <p:cNvSpPr>
            <a:spLocks noChangeArrowheads="1"/>
          </p:cNvSpPr>
          <p:nvPr/>
        </p:nvSpPr>
        <p:spPr bwMode="auto">
          <a:xfrm rot="16200000">
            <a:off x="3996156" y="2927741"/>
            <a:ext cx="1058522" cy="215041"/>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3rd effect</a:t>
            </a:r>
          </a:p>
        </p:txBody>
      </p:sp>
      <p:sp>
        <p:nvSpPr>
          <p:cNvPr id="78" name="Rectangle 11">
            <a:extLst>
              <a:ext uri="{FF2B5EF4-FFF2-40B4-BE49-F238E27FC236}">
                <a16:creationId xmlns:a16="http://schemas.microsoft.com/office/drawing/2014/main" id="{41F974BE-C2CE-4EFF-9B70-4F0ABE2E4340}"/>
              </a:ext>
            </a:extLst>
          </p:cNvPr>
          <p:cNvSpPr>
            <a:spLocks noChangeArrowheads="1"/>
          </p:cNvSpPr>
          <p:nvPr/>
        </p:nvSpPr>
        <p:spPr bwMode="auto">
          <a:xfrm rot="16200000">
            <a:off x="4360532" y="2924754"/>
            <a:ext cx="1058522" cy="221015"/>
          </a:xfrm>
          <a:prstGeom prst="rect">
            <a:avLst/>
          </a:prstGeom>
          <a:solidFill>
            <a:schemeClr val="accent2">
              <a:lumMod val="20000"/>
              <a:lumOff val="80000"/>
            </a:schemeClr>
          </a:solid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4th effect</a:t>
            </a:r>
          </a:p>
        </p:txBody>
      </p:sp>
      <p:cxnSp>
        <p:nvCxnSpPr>
          <p:cNvPr id="79" name="AutoShape 86">
            <a:extLst>
              <a:ext uri="{FF2B5EF4-FFF2-40B4-BE49-F238E27FC236}">
                <a16:creationId xmlns:a16="http://schemas.microsoft.com/office/drawing/2014/main" id="{D0C9ADE2-0FAA-46D3-998D-36A9B7837C8A}"/>
              </a:ext>
            </a:extLst>
          </p:cNvPr>
          <p:cNvCxnSpPr>
            <a:cxnSpLocks noChangeShapeType="1"/>
          </p:cNvCxnSpPr>
          <p:nvPr/>
        </p:nvCxnSpPr>
        <p:spPr bwMode="auto">
          <a:xfrm>
            <a:off x="5219378" y="3366306"/>
            <a:ext cx="1425269" cy="0"/>
          </a:xfrm>
          <a:prstGeom prst="straightConnector1">
            <a:avLst/>
          </a:prstGeom>
          <a:noFill/>
          <a:ln w="9525">
            <a:solidFill>
              <a:srgbClr val="000000"/>
            </a:solidFill>
            <a:round/>
            <a:headEnd/>
            <a:tailEnd type="triangle" w="med" len="med"/>
          </a:ln>
        </p:spPr>
      </p:cxnSp>
      <p:cxnSp>
        <p:nvCxnSpPr>
          <p:cNvPr id="80" name="AutoShape 86">
            <a:extLst>
              <a:ext uri="{FF2B5EF4-FFF2-40B4-BE49-F238E27FC236}">
                <a16:creationId xmlns:a16="http://schemas.microsoft.com/office/drawing/2014/main" id="{230CBC34-9F15-4012-A4E6-8EA3F03937DE}"/>
              </a:ext>
            </a:extLst>
          </p:cNvPr>
          <p:cNvCxnSpPr>
            <a:cxnSpLocks noChangeShapeType="1"/>
          </p:cNvCxnSpPr>
          <p:nvPr/>
        </p:nvCxnSpPr>
        <p:spPr bwMode="auto">
          <a:xfrm rot="10800000">
            <a:off x="2942477" y="2703615"/>
            <a:ext cx="1836211" cy="1374"/>
          </a:xfrm>
          <a:prstGeom prst="straightConnector1">
            <a:avLst/>
          </a:prstGeom>
          <a:noFill/>
          <a:ln w="15875">
            <a:solidFill>
              <a:srgbClr val="FF0000"/>
            </a:solidFill>
            <a:round/>
            <a:headEnd/>
            <a:tailEnd type="triangle" w="med" len="med"/>
          </a:ln>
        </p:spPr>
      </p:cxnSp>
      <p:cxnSp>
        <p:nvCxnSpPr>
          <p:cNvPr id="81" name="AutoShape 48">
            <a:extLst>
              <a:ext uri="{FF2B5EF4-FFF2-40B4-BE49-F238E27FC236}">
                <a16:creationId xmlns:a16="http://schemas.microsoft.com/office/drawing/2014/main" id="{F2AE8660-EAC9-45A4-A64C-1888F35C43E5}"/>
              </a:ext>
            </a:extLst>
          </p:cNvPr>
          <p:cNvCxnSpPr>
            <a:cxnSpLocks noChangeShapeType="1"/>
          </p:cNvCxnSpPr>
          <p:nvPr/>
        </p:nvCxnSpPr>
        <p:spPr bwMode="auto">
          <a:xfrm>
            <a:off x="4999031" y="2969517"/>
            <a:ext cx="1322072" cy="1378"/>
          </a:xfrm>
          <a:prstGeom prst="straightConnector1">
            <a:avLst/>
          </a:prstGeom>
          <a:noFill/>
          <a:ln w="15875">
            <a:solidFill>
              <a:srgbClr val="0000FF"/>
            </a:solidFill>
            <a:round/>
            <a:headEnd/>
            <a:tailEnd type="triangle" w="med" len="med"/>
          </a:ln>
        </p:spPr>
      </p:cxnSp>
      <p:cxnSp>
        <p:nvCxnSpPr>
          <p:cNvPr id="82" name="AutoShape 87">
            <a:extLst>
              <a:ext uri="{FF2B5EF4-FFF2-40B4-BE49-F238E27FC236}">
                <a16:creationId xmlns:a16="http://schemas.microsoft.com/office/drawing/2014/main" id="{CC6D4A99-5E21-4D59-848C-899E781D4653}"/>
              </a:ext>
            </a:extLst>
          </p:cNvPr>
          <p:cNvCxnSpPr>
            <a:cxnSpLocks noChangeShapeType="1"/>
          </p:cNvCxnSpPr>
          <p:nvPr/>
        </p:nvCxnSpPr>
        <p:spPr bwMode="auto">
          <a:xfrm rot="5400000">
            <a:off x="5115245" y="4176064"/>
            <a:ext cx="2412482" cy="765"/>
          </a:xfrm>
          <a:prstGeom prst="straightConnector1">
            <a:avLst/>
          </a:prstGeom>
          <a:noFill/>
          <a:ln w="15875">
            <a:solidFill>
              <a:srgbClr val="0000FF"/>
            </a:solidFill>
            <a:round/>
            <a:headEnd/>
            <a:tailEnd type="triangle" w="med" len="med"/>
          </a:ln>
        </p:spPr>
      </p:cxnSp>
      <p:cxnSp>
        <p:nvCxnSpPr>
          <p:cNvPr id="83" name="AutoShape 86">
            <a:extLst>
              <a:ext uri="{FF2B5EF4-FFF2-40B4-BE49-F238E27FC236}">
                <a16:creationId xmlns:a16="http://schemas.microsoft.com/office/drawing/2014/main" id="{895F320C-F05A-44DC-BC75-6FB66427EA2C}"/>
              </a:ext>
            </a:extLst>
          </p:cNvPr>
          <p:cNvCxnSpPr>
            <a:cxnSpLocks noChangeShapeType="1"/>
            <a:endCxn id="53" idx="1"/>
          </p:cNvCxnSpPr>
          <p:nvPr/>
        </p:nvCxnSpPr>
        <p:spPr bwMode="auto">
          <a:xfrm flipV="1">
            <a:off x="2942477" y="3870713"/>
            <a:ext cx="478062" cy="0"/>
          </a:xfrm>
          <a:prstGeom prst="straightConnector1">
            <a:avLst/>
          </a:prstGeom>
          <a:noFill/>
          <a:ln w="15875">
            <a:solidFill>
              <a:srgbClr val="FF0000"/>
            </a:solidFill>
            <a:round/>
            <a:headEnd/>
            <a:tailEnd type="triangle" w="med" len="med"/>
          </a:ln>
        </p:spPr>
      </p:cxnSp>
      <p:cxnSp>
        <p:nvCxnSpPr>
          <p:cNvPr id="84" name="AutoShape 90">
            <a:extLst>
              <a:ext uri="{FF2B5EF4-FFF2-40B4-BE49-F238E27FC236}">
                <a16:creationId xmlns:a16="http://schemas.microsoft.com/office/drawing/2014/main" id="{347AFA60-0B22-4823-AFDE-D88D9B3B8057}"/>
              </a:ext>
            </a:extLst>
          </p:cNvPr>
          <p:cNvCxnSpPr>
            <a:cxnSpLocks noChangeShapeType="1"/>
          </p:cNvCxnSpPr>
          <p:nvPr/>
        </p:nvCxnSpPr>
        <p:spPr bwMode="auto">
          <a:xfrm flipV="1">
            <a:off x="7709869" y="2819471"/>
            <a:ext cx="458779" cy="0"/>
          </a:xfrm>
          <a:prstGeom prst="straightConnector1">
            <a:avLst/>
          </a:prstGeom>
          <a:noFill/>
          <a:ln w="9525">
            <a:solidFill>
              <a:srgbClr val="000000"/>
            </a:solidFill>
            <a:round/>
            <a:headEnd/>
            <a:tailEnd type="triangle" w="med" len="med"/>
          </a:ln>
        </p:spPr>
      </p:cxnSp>
      <p:cxnSp>
        <p:nvCxnSpPr>
          <p:cNvPr id="85" name="AutoShape 86">
            <a:extLst>
              <a:ext uri="{FF2B5EF4-FFF2-40B4-BE49-F238E27FC236}">
                <a16:creationId xmlns:a16="http://schemas.microsoft.com/office/drawing/2014/main" id="{78DB8BA2-06EC-4C0B-8EF7-978B120E88F2}"/>
              </a:ext>
            </a:extLst>
          </p:cNvPr>
          <p:cNvCxnSpPr>
            <a:cxnSpLocks noChangeShapeType="1"/>
          </p:cNvCxnSpPr>
          <p:nvPr/>
        </p:nvCxnSpPr>
        <p:spPr bwMode="auto">
          <a:xfrm flipH="1" flipV="1">
            <a:off x="4358646" y="4489938"/>
            <a:ext cx="1423620" cy="0"/>
          </a:xfrm>
          <a:prstGeom prst="straightConnector1">
            <a:avLst/>
          </a:prstGeom>
          <a:noFill/>
          <a:ln w="9525">
            <a:solidFill>
              <a:srgbClr val="000000"/>
            </a:solidFill>
            <a:round/>
            <a:headEnd/>
            <a:tailEnd type="triangle" w="med" len="med"/>
          </a:ln>
        </p:spPr>
      </p:cxnSp>
      <p:cxnSp>
        <p:nvCxnSpPr>
          <p:cNvPr id="86" name="AutoShape 87">
            <a:extLst>
              <a:ext uri="{FF2B5EF4-FFF2-40B4-BE49-F238E27FC236}">
                <a16:creationId xmlns:a16="http://schemas.microsoft.com/office/drawing/2014/main" id="{7AD21430-3838-441B-9429-F6B42EF1011D}"/>
              </a:ext>
            </a:extLst>
          </p:cNvPr>
          <p:cNvCxnSpPr>
            <a:cxnSpLocks noChangeShapeType="1"/>
          </p:cNvCxnSpPr>
          <p:nvPr/>
        </p:nvCxnSpPr>
        <p:spPr bwMode="auto">
          <a:xfrm rot="5400000">
            <a:off x="2348057" y="3299410"/>
            <a:ext cx="1190370" cy="1531"/>
          </a:xfrm>
          <a:prstGeom prst="straightConnector1">
            <a:avLst/>
          </a:prstGeom>
          <a:noFill/>
          <a:ln w="15875">
            <a:solidFill>
              <a:srgbClr val="FF0000"/>
            </a:solidFill>
            <a:round/>
            <a:headEnd/>
            <a:tailEnd type="triangle" w="med" len="med"/>
          </a:ln>
        </p:spPr>
      </p:cxnSp>
      <p:sp>
        <p:nvSpPr>
          <p:cNvPr id="87" name="Text Box 4">
            <a:extLst>
              <a:ext uri="{FF2B5EF4-FFF2-40B4-BE49-F238E27FC236}">
                <a16:creationId xmlns:a16="http://schemas.microsoft.com/office/drawing/2014/main" id="{884F1197-4378-4B94-8187-01C53FDB776C}"/>
              </a:ext>
            </a:extLst>
          </p:cNvPr>
          <p:cNvSpPr txBox="1">
            <a:spLocks noChangeArrowheads="1"/>
          </p:cNvSpPr>
          <p:nvPr/>
        </p:nvSpPr>
        <p:spPr bwMode="auto">
          <a:xfrm>
            <a:off x="6192769" y="4980280"/>
            <a:ext cx="1388246" cy="336351"/>
          </a:xfrm>
          <a:prstGeom prst="rect">
            <a:avLst/>
          </a:prstGeom>
          <a:noFill/>
          <a:ln w="9525">
            <a:solidFill>
              <a:srgbClr val="FFFFFF"/>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Times New Roman" pitchFamily="18" charset="0"/>
              </a:rPr>
              <a:t>Condensate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Times New Roman" pitchFamily="18" charset="0"/>
              </a:rPr>
              <a:t>1275 MT</a:t>
            </a:r>
          </a:p>
        </p:txBody>
      </p:sp>
      <p:cxnSp>
        <p:nvCxnSpPr>
          <p:cNvPr id="88" name="AutoShape 86">
            <a:extLst>
              <a:ext uri="{FF2B5EF4-FFF2-40B4-BE49-F238E27FC236}">
                <a16:creationId xmlns:a16="http://schemas.microsoft.com/office/drawing/2014/main" id="{5090264A-07D5-45C9-ADD4-510721FFCE71}"/>
              </a:ext>
            </a:extLst>
          </p:cNvPr>
          <p:cNvCxnSpPr>
            <a:cxnSpLocks noChangeShapeType="1"/>
          </p:cNvCxnSpPr>
          <p:nvPr/>
        </p:nvCxnSpPr>
        <p:spPr bwMode="auto">
          <a:xfrm>
            <a:off x="5249346" y="3862294"/>
            <a:ext cx="1322072" cy="1378"/>
          </a:xfrm>
          <a:prstGeom prst="straightConnector1">
            <a:avLst/>
          </a:prstGeom>
          <a:noFill/>
          <a:ln w="15875">
            <a:solidFill>
              <a:srgbClr val="FF0000"/>
            </a:solidFill>
            <a:round/>
            <a:headEnd/>
            <a:tailEnd type="triangle" w="med" len="med"/>
          </a:ln>
        </p:spPr>
      </p:cxnSp>
      <p:cxnSp>
        <p:nvCxnSpPr>
          <p:cNvPr id="89" name="AutoShape 95">
            <a:extLst>
              <a:ext uri="{FF2B5EF4-FFF2-40B4-BE49-F238E27FC236}">
                <a16:creationId xmlns:a16="http://schemas.microsoft.com/office/drawing/2014/main" id="{7C74A2F6-887C-4EB4-900E-90A759D9B79F}"/>
              </a:ext>
            </a:extLst>
          </p:cNvPr>
          <p:cNvCxnSpPr>
            <a:cxnSpLocks noChangeShapeType="1"/>
            <a:stCxn id="51" idx="2"/>
          </p:cNvCxnSpPr>
          <p:nvPr/>
        </p:nvCxnSpPr>
        <p:spPr bwMode="auto">
          <a:xfrm rot="16200000" flipH="1">
            <a:off x="4303435" y="5620423"/>
            <a:ext cx="132327" cy="5229"/>
          </a:xfrm>
          <a:prstGeom prst="straightConnector1">
            <a:avLst/>
          </a:prstGeom>
          <a:noFill/>
          <a:ln w="9525">
            <a:solidFill>
              <a:srgbClr val="000000"/>
            </a:solidFill>
            <a:round/>
            <a:headEnd/>
            <a:tailEnd type="triangle" w="med" len="med"/>
          </a:ln>
        </p:spPr>
      </p:cxnSp>
      <p:cxnSp>
        <p:nvCxnSpPr>
          <p:cNvPr id="90" name="AutoShape 94">
            <a:extLst>
              <a:ext uri="{FF2B5EF4-FFF2-40B4-BE49-F238E27FC236}">
                <a16:creationId xmlns:a16="http://schemas.microsoft.com/office/drawing/2014/main" id="{5D8F388D-2376-4E85-8913-9248BD2B3177}"/>
              </a:ext>
            </a:extLst>
          </p:cNvPr>
          <p:cNvCxnSpPr>
            <a:cxnSpLocks noChangeShapeType="1"/>
          </p:cNvCxnSpPr>
          <p:nvPr/>
        </p:nvCxnSpPr>
        <p:spPr bwMode="auto">
          <a:xfrm rot="5400000">
            <a:off x="4351169" y="5752324"/>
            <a:ext cx="158716" cy="0"/>
          </a:xfrm>
          <a:prstGeom prst="straightConnector1">
            <a:avLst/>
          </a:prstGeom>
          <a:noFill/>
          <a:ln w="9525">
            <a:solidFill>
              <a:srgbClr val="000000"/>
            </a:solidFill>
            <a:round/>
            <a:headEnd/>
            <a:tailEnd type="triangle" w="med" len="med"/>
          </a:ln>
        </p:spPr>
      </p:cxnSp>
      <p:sp>
        <p:nvSpPr>
          <p:cNvPr id="91" name="Rectangle 45">
            <a:extLst>
              <a:ext uri="{FF2B5EF4-FFF2-40B4-BE49-F238E27FC236}">
                <a16:creationId xmlns:a16="http://schemas.microsoft.com/office/drawing/2014/main" id="{09E2CECB-5C73-4DB2-A410-3FEE04418B7F}"/>
              </a:ext>
            </a:extLst>
          </p:cNvPr>
          <p:cNvSpPr>
            <a:spLocks noChangeArrowheads="1"/>
          </p:cNvSpPr>
          <p:nvPr/>
        </p:nvSpPr>
        <p:spPr bwMode="auto">
          <a:xfrm>
            <a:off x="4003066" y="5835271"/>
            <a:ext cx="954829" cy="413129"/>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Ash Quenching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4 CMD</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cxnSp>
        <p:nvCxnSpPr>
          <p:cNvPr id="92" name="AutoShape 90">
            <a:extLst>
              <a:ext uri="{FF2B5EF4-FFF2-40B4-BE49-F238E27FC236}">
                <a16:creationId xmlns:a16="http://schemas.microsoft.com/office/drawing/2014/main" id="{A6AFD9A1-B12D-4901-9397-23FE9E41651A}"/>
              </a:ext>
            </a:extLst>
          </p:cNvPr>
          <p:cNvCxnSpPr>
            <a:cxnSpLocks noChangeShapeType="1"/>
          </p:cNvCxnSpPr>
          <p:nvPr/>
        </p:nvCxnSpPr>
        <p:spPr bwMode="auto">
          <a:xfrm flipV="1">
            <a:off x="5796921" y="4481146"/>
            <a:ext cx="0" cy="759655"/>
          </a:xfrm>
          <a:prstGeom prst="straightConnector1">
            <a:avLst/>
          </a:prstGeom>
          <a:noFill/>
          <a:ln w="9525">
            <a:solidFill>
              <a:srgbClr val="000000"/>
            </a:solidFill>
            <a:round/>
            <a:headEnd/>
            <a:tailEnd type="triangle" w="med" len="med"/>
          </a:ln>
        </p:spPr>
      </p:cxnSp>
      <p:cxnSp>
        <p:nvCxnSpPr>
          <p:cNvPr id="93" name="AutoShape 90">
            <a:extLst>
              <a:ext uri="{FF2B5EF4-FFF2-40B4-BE49-F238E27FC236}">
                <a16:creationId xmlns:a16="http://schemas.microsoft.com/office/drawing/2014/main" id="{3AF9D125-4F50-4C67-9C5A-DA4A2DFC696B}"/>
              </a:ext>
            </a:extLst>
          </p:cNvPr>
          <p:cNvCxnSpPr>
            <a:cxnSpLocks noChangeShapeType="1"/>
          </p:cNvCxnSpPr>
          <p:nvPr/>
        </p:nvCxnSpPr>
        <p:spPr bwMode="auto">
          <a:xfrm flipV="1">
            <a:off x="5349247" y="5263662"/>
            <a:ext cx="458779" cy="0"/>
          </a:xfrm>
          <a:prstGeom prst="straightConnector1">
            <a:avLst/>
          </a:prstGeom>
          <a:noFill/>
          <a:ln w="9525">
            <a:solidFill>
              <a:srgbClr val="000000"/>
            </a:solidFill>
            <a:round/>
            <a:headEnd/>
            <a:tailEnd type="triangle" w="med" len="med"/>
          </a:ln>
        </p:spPr>
      </p:cxnSp>
      <p:cxnSp>
        <p:nvCxnSpPr>
          <p:cNvPr id="94" name="AutoShape 98">
            <a:extLst>
              <a:ext uri="{FF2B5EF4-FFF2-40B4-BE49-F238E27FC236}">
                <a16:creationId xmlns:a16="http://schemas.microsoft.com/office/drawing/2014/main" id="{C6B1BAC9-8D51-4E04-9805-33452B8C37FA}"/>
              </a:ext>
            </a:extLst>
          </p:cNvPr>
          <p:cNvCxnSpPr>
            <a:cxnSpLocks noChangeShapeType="1"/>
          </p:cNvCxnSpPr>
          <p:nvPr/>
        </p:nvCxnSpPr>
        <p:spPr bwMode="auto">
          <a:xfrm rot="16200000" flipH="1">
            <a:off x="7936839" y="5746784"/>
            <a:ext cx="158815" cy="0"/>
          </a:xfrm>
          <a:prstGeom prst="straightConnector1">
            <a:avLst/>
          </a:prstGeom>
          <a:noFill/>
          <a:ln w="9525">
            <a:solidFill>
              <a:srgbClr val="000000"/>
            </a:solidFill>
            <a:round/>
            <a:headEnd/>
            <a:tailEnd type="triangle" w="med" len="med"/>
          </a:ln>
        </p:spPr>
      </p:cxnSp>
      <p:sp>
        <p:nvSpPr>
          <p:cNvPr id="95" name="Rectangle 9">
            <a:extLst>
              <a:ext uri="{FF2B5EF4-FFF2-40B4-BE49-F238E27FC236}">
                <a16:creationId xmlns:a16="http://schemas.microsoft.com/office/drawing/2014/main" id="{9179A2C3-EEFA-48DC-9C58-951030C2DFE1}"/>
              </a:ext>
            </a:extLst>
          </p:cNvPr>
          <p:cNvSpPr>
            <a:spLocks noChangeArrowheads="1"/>
          </p:cNvSpPr>
          <p:nvPr/>
        </p:nvSpPr>
        <p:spPr bwMode="auto">
          <a:xfrm>
            <a:off x="7294262" y="5836829"/>
            <a:ext cx="1407784" cy="317639"/>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Green Belt/Gardening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90  CMD</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96" name="Rectangle 9">
            <a:extLst>
              <a:ext uri="{FF2B5EF4-FFF2-40B4-BE49-F238E27FC236}">
                <a16:creationId xmlns:a16="http://schemas.microsoft.com/office/drawing/2014/main" id="{081AE51F-0A18-4811-80F7-BD441C187277}"/>
              </a:ext>
            </a:extLst>
          </p:cNvPr>
          <p:cNvSpPr>
            <a:spLocks noChangeArrowheads="1"/>
          </p:cNvSpPr>
          <p:nvPr/>
        </p:nvSpPr>
        <p:spPr bwMode="auto">
          <a:xfrm>
            <a:off x="6416046" y="5800725"/>
            <a:ext cx="1407784" cy="317639"/>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Boiler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408 CMD</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cxnSp>
        <p:nvCxnSpPr>
          <p:cNvPr id="97" name="AutoShape 98">
            <a:extLst>
              <a:ext uri="{FF2B5EF4-FFF2-40B4-BE49-F238E27FC236}">
                <a16:creationId xmlns:a16="http://schemas.microsoft.com/office/drawing/2014/main" id="{F5352294-9E49-496B-A318-D23514D1B1DB}"/>
              </a:ext>
            </a:extLst>
          </p:cNvPr>
          <p:cNvCxnSpPr>
            <a:cxnSpLocks noChangeShapeType="1"/>
          </p:cNvCxnSpPr>
          <p:nvPr/>
        </p:nvCxnSpPr>
        <p:spPr bwMode="auto">
          <a:xfrm rot="16200000" flipH="1">
            <a:off x="7022439" y="5756308"/>
            <a:ext cx="158815" cy="0"/>
          </a:xfrm>
          <a:prstGeom prst="straightConnector1">
            <a:avLst/>
          </a:prstGeom>
          <a:noFill/>
          <a:ln w="9525">
            <a:solidFill>
              <a:srgbClr val="000000"/>
            </a:solidFill>
            <a:round/>
            <a:headEnd/>
            <a:tailEnd type="triangle" w="med" len="med"/>
          </a:ln>
        </p:spPr>
      </p:cxnSp>
      <p:cxnSp>
        <p:nvCxnSpPr>
          <p:cNvPr id="98" name="AutoShape 98">
            <a:extLst>
              <a:ext uri="{FF2B5EF4-FFF2-40B4-BE49-F238E27FC236}">
                <a16:creationId xmlns:a16="http://schemas.microsoft.com/office/drawing/2014/main" id="{37C43E1D-8CCA-47CF-A2D2-B6ABEABDEE2D}"/>
              </a:ext>
            </a:extLst>
          </p:cNvPr>
          <p:cNvCxnSpPr>
            <a:cxnSpLocks noChangeShapeType="1"/>
          </p:cNvCxnSpPr>
          <p:nvPr/>
        </p:nvCxnSpPr>
        <p:spPr bwMode="auto">
          <a:xfrm rot="5400000">
            <a:off x="8989669" y="5777400"/>
            <a:ext cx="180000" cy="0"/>
          </a:xfrm>
          <a:prstGeom prst="straightConnector1">
            <a:avLst/>
          </a:prstGeom>
          <a:noFill/>
          <a:ln w="9525">
            <a:solidFill>
              <a:srgbClr val="000000"/>
            </a:solidFill>
            <a:round/>
            <a:headEnd/>
            <a:tailEnd type="triangle" w="med" len="med"/>
          </a:ln>
        </p:spPr>
      </p:cxnSp>
      <p:sp>
        <p:nvSpPr>
          <p:cNvPr id="99" name="Rectangle 98">
            <a:extLst>
              <a:ext uri="{FF2B5EF4-FFF2-40B4-BE49-F238E27FC236}">
                <a16:creationId xmlns:a16="http://schemas.microsoft.com/office/drawing/2014/main" id="{6EA7F903-84B7-463F-A8E4-316B63AC8838}"/>
              </a:ext>
            </a:extLst>
          </p:cNvPr>
          <p:cNvSpPr>
            <a:spLocks noChangeArrowheads="1"/>
          </p:cNvSpPr>
          <p:nvPr/>
        </p:nvSpPr>
        <p:spPr bwMode="auto">
          <a:xfrm>
            <a:off x="8618660" y="5867579"/>
            <a:ext cx="954248" cy="3808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j-lt"/>
                <a:ea typeface="+mn-ea"/>
                <a:cs typeface="Arial" pitchFamily="34" charset="0"/>
              </a:rPr>
              <a:t>As Raw Water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j-lt"/>
                <a:ea typeface="+mn-ea"/>
                <a:cs typeface="Arial" pitchFamily="34" charset="0"/>
              </a:rPr>
              <a:t>412 CMD</a:t>
            </a:r>
          </a:p>
        </p:txBody>
      </p:sp>
    </p:spTree>
    <p:extLst>
      <p:ext uri="{BB962C8B-B14F-4D97-AF65-F5344CB8AC3E}">
        <p14:creationId xmlns:p14="http://schemas.microsoft.com/office/powerpoint/2010/main" val="155695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4977FF1-5839-401D-A3CE-4A07EA48C1B3}"/>
              </a:ext>
            </a:extLst>
          </p:cNvPr>
          <p:cNvGrpSpPr/>
          <p:nvPr/>
        </p:nvGrpSpPr>
        <p:grpSpPr>
          <a:xfrm>
            <a:off x="608464" y="609601"/>
            <a:ext cx="8336464" cy="6022639"/>
            <a:chOff x="406279" y="1004890"/>
            <a:chExt cx="7603661" cy="5115433"/>
          </a:xfrm>
        </p:grpSpPr>
        <p:grpSp>
          <p:nvGrpSpPr>
            <p:cNvPr id="13" name="Group 67"/>
            <p:cNvGrpSpPr>
              <a:grpSpLocks/>
            </p:cNvGrpSpPr>
            <p:nvPr/>
          </p:nvGrpSpPr>
          <p:grpSpPr bwMode="auto">
            <a:xfrm>
              <a:off x="1558242" y="1004890"/>
              <a:ext cx="5444104" cy="4454100"/>
              <a:chOff x="2100104" y="785794"/>
              <a:chExt cx="5627530" cy="6034406"/>
            </a:xfrm>
          </p:grpSpPr>
          <p:cxnSp>
            <p:nvCxnSpPr>
              <p:cNvPr id="12293" name="AutoShape 102"/>
              <p:cNvCxnSpPr>
                <a:cxnSpLocks noChangeShapeType="1"/>
              </p:cNvCxnSpPr>
              <p:nvPr/>
            </p:nvCxnSpPr>
            <p:spPr bwMode="auto">
              <a:xfrm flipH="1">
                <a:off x="3110531" y="5319153"/>
                <a:ext cx="755638" cy="0"/>
              </a:xfrm>
              <a:prstGeom prst="straightConnector1">
                <a:avLst/>
              </a:prstGeom>
              <a:noFill/>
              <a:ln w="25400">
                <a:solidFill>
                  <a:srgbClr val="FF0000"/>
                </a:solidFill>
                <a:round/>
                <a:headEnd type="none" w="lg" len="med"/>
                <a:tailEnd type="triangle" w="med" len="med"/>
              </a:ln>
            </p:spPr>
          </p:cxnSp>
          <p:grpSp>
            <p:nvGrpSpPr>
              <p:cNvPr id="14" name="Group 58"/>
              <p:cNvGrpSpPr>
                <a:grpSpLocks/>
              </p:cNvGrpSpPr>
              <p:nvPr/>
            </p:nvGrpSpPr>
            <p:grpSpPr bwMode="auto">
              <a:xfrm>
                <a:off x="2100104" y="785794"/>
                <a:ext cx="5627530" cy="6034406"/>
                <a:chOff x="2100290" y="814408"/>
                <a:chExt cx="5626950" cy="6034407"/>
              </a:xfrm>
            </p:grpSpPr>
            <p:cxnSp>
              <p:nvCxnSpPr>
                <p:cNvPr id="12302" name="AutoShape 102"/>
                <p:cNvCxnSpPr>
                  <a:cxnSpLocks noChangeShapeType="1"/>
                </p:cNvCxnSpPr>
                <p:nvPr/>
              </p:nvCxnSpPr>
              <p:spPr bwMode="auto">
                <a:xfrm flipH="1" flipV="1">
                  <a:off x="2579794" y="3618277"/>
                  <a:ext cx="967436" cy="1588"/>
                </a:xfrm>
                <a:prstGeom prst="straightConnector1">
                  <a:avLst/>
                </a:prstGeom>
                <a:noFill/>
                <a:ln w="25400">
                  <a:solidFill>
                    <a:srgbClr val="FF0000"/>
                  </a:solidFill>
                  <a:round/>
                  <a:headEnd type="none" w="lg" len="med"/>
                  <a:tailEnd type="triangle" w="med" len="med"/>
                </a:ln>
              </p:spPr>
            </p:cxnSp>
            <p:grpSp>
              <p:nvGrpSpPr>
                <p:cNvPr id="15" name="Group 56"/>
                <p:cNvGrpSpPr>
                  <a:grpSpLocks/>
                </p:cNvGrpSpPr>
                <p:nvPr/>
              </p:nvGrpSpPr>
              <p:grpSpPr bwMode="auto">
                <a:xfrm>
                  <a:off x="2100290" y="814408"/>
                  <a:ext cx="5626950" cy="6034407"/>
                  <a:chOff x="2047874" y="428604"/>
                  <a:chExt cx="5626950" cy="6034407"/>
                </a:xfrm>
              </p:grpSpPr>
              <p:cxnSp>
                <p:nvCxnSpPr>
                  <p:cNvPr id="12304" name="AutoShape 102"/>
                  <p:cNvCxnSpPr>
                    <a:cxnSpLocks noChangeShapeType="1"/>
                  </p:cNvCxnSpPr>
                  <p:nvPr/>
                </p:nvCxnSpPr>
                <p:spPr bwMode="auto">
                  <a:xfrm>
                    <a:off x="5902853" y="3214686"/>
                    <a:ext cx="777875" cy="4763"/>
                  </a:xfrm>
                  <a:prstGeom prst="straightConnector1">
                    <a:avLst/>
                  </a:prstGeom>
                  <a:noFill/>
                  <a:ln w="25400">
                    <a:solidFill>
                      <a:srgbClr val="FF0000"/>
                    </a:solidFill>
                    <a:round/>
                    <a:headEnd type="none" w="lg" len="med"/>
                    <a:tailEnd type="triangle" w="med" len="med"/>
                  </a:ln>
                </p:spPr>
              </p:cxnSp>
              <p:grpSp>
                <p:nvGrpSpPr>
                  <p:cNvPr id="16" name="Group 55"/>
                  <p:cNvGrpSpPr>
                    <a:grpSpLocks/>
                  </p:cNvGrpSpPr>
                  <p:nvPr/>
                </p:nvGrpSpPr>
                <p:grpSpPr bwMode="auto">
                  <a:xfrm>
                    <a:off x="2047874" y="428604"/>
                    <a:ext cx="5626950" cy="6034407"/>
                    <a:chOff x="2047874" y="457200"/>
                    <a:chExt cx="5626950" cy="6034407"/>
                  </a:xfrm>
                </p:grpSpPr>
                <p:sp>
                  <p:nvSpPr>
                    <p:cNvPr id="52" name="Rectangle 62"/>
                    <p:cNvSpPr>
                      <a:spLocks noChangeArrowheads="1"/>
                    </p:cNvSpPr>
                    <p:nvPr/>
                  </p:nvSpPr>
                  <p:spPr bwMode="auto">
                    <a:xfrm>
                      <a:off x="2464566" y="2929998"/>
                      <a:ext cx="1096670" cy="441512"/>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Yeast Sludge</a:t>
                      </a:r>
                    </a:p>
                    <a:p>
                      <a:pPr algn="ctr" eaLnBrk="1" fontAlgn="auto" hangingPunct="1">
                        <a:spcBef>
                          <a:spcPts val="0"/>
                        </a:spcBef>
                        <a:spcAft>
                          <a:spcPts val="0"/>
                        </a:spcAft>
                        <a:defRPr/>
                      </a:pPr>
                      <a:r>
                        <a:rPr lang="en-US" sz="1480" dirty="0">
                          <a:solidFill>
                            <a:prstClr val="black"/>
                          </a:solidFill>
                          <a:latin typeface="+mn-lt"/>
                          <a:cs typeface="Times New Roman" pitchFamily="18" charset="0"/>
                        </a:rPr>
                        <a:t>(5 KL)</a:t>
                      </a:r>
                    </a:p>
                  </p:txBody>
                </p:sp>
                <p:sp>
                  <p:nvSpPr>
                    <p:cNvPr id="53" name="Rectangle 62"/>
                    <p:cNvSpPr>
                      <a:spLocks noChangeArrowheads="1"/>
                    </p:cNvSpPr>
                    <p:nvPr/>
                  </p:nvSpPr>
                  <p:spPr bwMode="auto">
                    <a:xfrm>
                      <a:off x="5763615" y="2889214"/>
                      <a:ext cx="1038118" cy="460377"/>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CO</a:t>
                      </a:r>
                      <a:r>
                        <a:rPr lang="en-US" sz="1480" baseline="-25000" dirty="0">
                          <a:solidFill>
                            <a:prstClr val="black"/>
                          </a:solidFill>
                          <a:latin typeface="+mn-lt"/>
                          <a:cs typeface="Times New Roman" pitchFamily="18" charset="0"/>
                        </a:rPr>
                        <a:t>2</a:t>
                      </a:r>
                    </a:p>
                    <a:p>
                      <a:pPr algn="ctr" eaLnBrk="1" fontAlgn="auto" hangingPunct="1">
                        <a:spcBef>
                          <a:spcPts val="0"/>
                        </a:spcBef>
                        <a:spcAft>
                          <a:spcPts val="0"/>
                        </a:spcAft>
                        <a:defRPr/>
                      </a:pPr>
                      <a:r>
                        <a:rPr lang="en-US" sz="1480" dirty="0">
                          <a:solidFill>
                            <a:prstClr val="black"/>
                          </a:solidFill>
                          <a:latin typeface="+mn-lt"/>
                          <a:cs typeface="Times New Roman" pitchFamily="18" charset="0"/>
                        </a:rPr>
                        <a:t>(23 MT)</a:t>
                      </a:r>
                    </a:p>
                  </p:txBody>
                </p:sp>
                <p:sp>
                  <p:nvSpPr>
                    <p:cNvPr id="55" name="Rectangle 62"/>
                    <p:cNvSpPr>
                      <a:spLocks noChangeArrowheads="1"/>
                    </p:cNvSpPr>
                    <p:nvPr/>
                  </p:nvSpPr>
                  <p:spPr bwMode="auto">
                    <a:xfrm>
                      <a:off x="5709694" y="3768736"/>
                      <a:ext cx="1703213" cy="369888"/>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Alcohol (30 KL)</a:t>
                      </a:r>
                    </a:p>
                  </p:txBody>
                </p:sp>
                <p:sp>
                  <p:nvSpPr>
                    <p:cNvPr id="46" name="Rectangle 62"/>
                    <p:cNvSpPr>
                      <a:spLocks noChangeArrowheads="1"/>
                    </p:cNvSpPr>
                    <p:nvPr/>
                  </p:nvSpPr>
                  <p:spPr bwMode="auto">
                    <a:xfrm>
                      <a:off x="4640634" y="1439917"/>
                      <a:ext cx="2043516" cy="296643"/>
                    </a:xfrm>
                    <a:prstGeom prst="rect">
                      <a:avLst/>
                    </a:prstGeom>
                    <a:noFill/>
                    <a:ln w="9525">
                      <a:noFill/>
                      <a:miter lim="800000"/>
                      <a:headEnd/>
                      <a:tailEnd/>
                    </a:ln>
                  </p:spPr>
                  <p:txBody>
                    <a:bodyPr/>
                    <a:lstStyle/>
                    <a:p>
                      <a:pPr algn="ctr" eaLnBrk="1" fontAlgn="auto" hangingPunct="1">
                        <a:spcBef>
                          <a:spcPts val="0"/>
                        </a:spcBef>
                        <a:spcAft>
                          <a:spcPts val="750"/>
                        </a:spcAft>
                        <a:defRPr/>
                      </a:pPr>
                      <a:r>
                        <a:rPr lang="en-US" sz="1480" dirty="0">
                          <a:solidFill>
                            <a:prstClr val="black"/>
                          </a:solidFill>
                          <a:latin typeface="+mn-lt"/>
                          <a:cs typeface="Times New Roman" pitchFamily="18" charset="0"/>
                        </a:rPr>
                        <a:t>Molasses (111 MT; 80 KL)</a:t>
                      </a:r>
                    </a:p>
                  </p:txBody>
                </p:sp>
                <p:cxnSp>
                  <p:nvCxnSpPr>
                    <p:cNvPr id="12310" name="AutoShape 102"/>
                    <p:cNvCxnSpPr>
                      <a:cxnSpLocks noChangeShapeType="1"/>
                    </p:cNvCxnSpPr>
                    <p:nvPr/>
                  </p:nvCxnSpPr>
                  <p:spPr bwMode="auto">
                    <a:xfrm>
                      <a:off x="4686300" y="849313"/>
                      <a:ext cx="0" cy="293687"/>
                    </a:xfrm>
                    <a:prstGeom prst="straightConnector1">
                      <a:avLst/>
                    </a:prstGeom>
                    <a:noFill/>
                    <a:ln w="25400">
                      <a:solidFill>
                        <a:srgbClr val="000000"/>
                      </a:solidFill>
                      <a:round/>
                      <a:headEnd/>
                      <a:tailEnd type="triangle" w="med" len="med"/>
                    </a:ln>
                  </p:spPr>
                </p:cxnSp>
                <p:sp>
                  <p:nvSpPr>
                    <p:cNvPr id="3" name="Rectangle 62"/>
                    <p:cNvSpPr>
                      <a:spLocks noChangeArrowheads="1"/>
                    </p:cNvSpPr>
                    <p:nvPr/>
                  </p:nvSpPr>
                  <p:spPr bwMode="auto">
                    <a:xfrm>
                      <a:off x="3481390" y="1123952"/>
                      <a:ext cx="2404816" cy="363538"/>
                    </a:xfrm>
                    <a:prstGeom prst="rect">
                      <a:avLst/>
                    </a:prstGeom>
                    <a:solidFill>
                      <a:schemeClr val="bg1">
                        <a:lumMod val="85000"/>
                      </a:schemeClr>
                    </a:solidFill>
                    <a:ln w="9525">
                      <a:solidFill>
                        <a:srgbClr val="000000"/>
                      </a:solid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Weighing of Molasses</a:t>
                      </a:r>
                    </a:p>
                  </p:txBody>
                </p:sp>
                <p:sp>
                  <p:nvSpPr>
                    <p:cNvPr id="2" name="Rectangle 62"/>
                    <p:cNvSpPr>
                      <a:spLocks noChangeArrowheads="1"/>
                    </p:cNvSpPr>
                    <p:nvPr/>
                  </p:nvSpPr>
                  <p:spPr bwMode="auto">
                    <a:xfrm>
                      <a:off x="3481390" y="1752604"/>
                      <a:ext cx="2404816" cy="319620"/>
                    </a:xfrm>
                    <a:prstGeom prst="rect">
                      <a:avLst/>
                    </a:prstGeom>
                    <a:solidFill>
                      <a:schemeClr val="accent6">
                        <a:lumMod val="50000"/>
                      </a:schemeClr>
                    </a:solidFill>
                    <a:ln w="9525">
                      <a:solidFill>
                        <a:srgbClr val="000000"/>
                      </a:solidFill>
                      <a:miter lim="800000"/>
                      <a:headEnd/>
                      <a:tailEnd/>
                    </a:ln>
                  </p:spPr>
                  <p:txBody>
                    <a:bodyPr/>
                    <a:lstStyle/>
                    <a:p>
                      <a:pPr algn="ctr" eaLnBrk="1" fontAlgn="auto" hangingPunct="1">
                        <a:spcBef>
                          <a:spcPts val="0"/>
                        </a:spcBef>
                        <a:spcAft>
                          <a:spcPts val="750"/>
                        </a:spcAft>
                        <a:defRPr/>
                      </a:pPr>
                      <a:r>
                        <a:rPr lang="en-US" sz="1480" dirty="0">
                          <a:solidFill>
                            <a:schemeClr val="bg1"/>
                          </a:solidFill>
                          <a:latin typeface="+mn-lt"/>
                          <a:cs typeface="Times New Roman" pitchFamily="18" charset="0"/>
                        </a:rPr>
                        <a:t>Molasses Dilution</a:t>
                      </a:r>
                    </a:p>
                  </p:txBody>
                </p:sp>
                <p:sp>
                  <p:nvSpPr>
                    <p:cNvPr id="5" name="Rectangle 62"/>
                    <p:cNvSpPr>
                      <a:spLocks noChangeArrowheads="1"/>
                    </p:cNvSpPr>
                    <p:nvPr/>
                  </p:nvSpPr>
                  <p:spPr bwMode="auto">
                    <a:xfrm>
                      <a:off x="3481390" y="2362206"/>
                      <a:ext cx="2404816" cy="381001"/>
                    </a:xfrm>
                    <a:prstGeom prst="rect">
                      <a:avLst/>
                    </a:prstGeom>
                    <a:solidFill>
                      <a:schemeClr val="accent6">
                        <a:lumMod val="75000"/>
                      </a:schemeClr>
                    </a:solidFill>
                    <a:ln w="9525">
                      <a:solidFill>
                        <a:srgbClr val="000000"/>
                      </a:solidFill>
                      <a:miter lim="800000"/>
                      <a:headEnd/>
                      <a:tailEnd/>
                    </a:ln>
                  </p:spPr>
                  <p:txBody>
                    <a:bodyPr/>
                    <a:lstStyle/>
                    <a:p>
                      <a:pPr algn="ctr" eaLnBrk="1" fontAlgn="auto" hangingPunct="1">
                        <a:spcBef>
                          <a:spcPts val="0"/>
                        </a:spcBef>
                        <a:spcAft>
                          <a:spcPts val="750"/>
                        </a:spcAft>
                        <a:defRPr/>
                      </a:pPr>
                      <a:r>
                        <a:rPr lang="en-US" sz="1480" dirty="0">
                          <a:solidFill>
                            <a:prstClr val="black"/>
                          </a:solidFill>
                          <a:latin typeface="+mn-lt"/>
                          <a:cs typeface="Times New Roman" pitchFamily="18" charset="0"/>
                        </a:rPr>
                        <a:t>Pre-Fermentation</a:t>
                      </a:r>
                    </a:p>
                  </p:txBody>
                </p:sp>
                <p:sp>
                  <p:nvSpPr>
                    <p:cNvPr id="8" name="Rectangle 62"/>
                    <p:cNvSpPr>
                      <a:spLocks noChangeArrowheads="1"/>
                    </p:cNvSpPr>
                    <p:nvPr/>
                  </p:nvSpPr>
                  <p:spPr bwMode="auto">
                    <a:xfrm>
                      <a:off x="3481390" y="3048009"/>
                      <a:ext cx="2414340" cy="401637"/>
                    </a:xfrm>
                    <a:prstGeom prst="rect">
                      <a:avLst/>
                    </a:prstGeom>
                    <a:solidFill>
                      <a:schemeClr val="accent6">
                        <a:lumMod val="60000"/>
                        <a:lumOff val="40000"/>
                      </a:schemeClr>
                    </a:solidFill>
                    <a:ln w="9525">
                      <a:solidFill>
                        <a:srgbClr val="000000"/>
                      </a:solidFill>
                      <a:miter lim="800000"/>
                      <a:headEnd/>
                      <a:tailEnd/>
                    </a:ln>
                  </p:spPr>
                  <p:txBody>
                    <a:bodyPr/>
                    <a:lstStyle/>
                    <a:p>
                      <a:pPr algn="ctr" eaLnBrk="1" fontAlgn="auto" hangingPunct="1">
                        <a:spcBef>
                          <a:spcPts val="0"/>
                        </a:spcBef>
                        <a:spcAft>
                          <a:spcPts val="750"/>
                        </a:spcAft>
                        <a:defRPr/>
                      </a:pPr>
                      <a:r>
                        <a:rPr lang="en-US" sz="1480" dirty="0">
                          <a:solidFill>
                            <a:prstClr val="black"/>
                          </a:solidFill>
                          <a:latin typeface="+mn-lt"/>
                          <a:cs typeface="Times New Roman" pitchFamily="18" charset="0"/>
                        </a:rPr>
                        <a:t>Fermentation</a:t>
                      </a:r>
                    </a:p>
                    <a:p>
                      <a:pPr algn="ctr" eaLnBrk="1" fontAlgn="auto" hangingPunct="1">
                        <a:spcBef>
                          <a:spcPts val="0"/>
                        </a:spcBef>
                        <a:spcAft>
                          <a:spcPts val="750"/>
                        </a:spcAft>
                        <a:defRPr/>
                      </a:pPr>
                      <a:r>
                        <a:rPr lang="en-US" sz="1480" dirty="0">
                          <a:solidFill>
                            <a:prstClr val="black"/>
                          </a:solidFill>
                          <a:latin typeface="+mn-lt"/>
                          <a:cs typeface="Times New Roman" pitchFamily="18" charset="0"/>
                        </a:rPr>
                        <a:t> </a:t>
                      </a:r>
                    </a:p>
                  </p:txBody>
                </p:sp>
                <p:sp>
                  <p:nvSpPr>
                    <p:cNvPr id="10" name="Rectangle 62"/>
                    <p:cNvSpPr>
                      <a:spLocks noChangeArrowheads="1"/>
                    </p:cNvSpPr>
                    <p:nvPr/>
                  </p:nvSpPr>
                  <p:spPr bwMode="auto">
                    <a:xfrm>
                      <a:off x="3506788" y="3841761"/>
                      <a:ext cx="2428625" cy="379413"/>
                    </a:xfrm>
                    <a:prstGeom prst="rect">
                      <a:avLst/>
                    </a:prstGeom>
                    <a:solidFill>
                      <a:schemeClr val="accent3">
                        <a:lumMod val="60000"/>
                        <a:lumOff val="40000"/>
                      </a:schemeClr>
                    </a:solidFill>
                    <a:ln w="9525">
                      <a:solidFill>
                        <a:srgbClr val="000000"/>
                      </a:solid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Distillation</a:t>
                      </a:r>
                    </a:p>
                    <a:p>
                      <a:pPr algn="ctr" eaLnBrk="1" fontAlgn="auto" hangingPunct="1">
                        <a:spcBef>
                          <a:spcPts val="0"/>
                        </a:spcBef>
                        <a:spcAft>
                          <a:spcPts val="0"/>
                        </a:spcAft>
                        <a:defRPr/>
                      </a:pPr>
                      <a:endParaRPr lang="en-US" sz="1480" dirty="0">
                        <a:solidFill>
                          <a:prstClr val="black"/>
                        </a:solidFill>
                        <a:latin typeface="+mn-lt"/>
                        <a:cs typeface="Times New Roman" pitchFamily="18" charset="0"/>
                      </a:endParaRPr>
                    </a:p>
                    <a:p>
                      <a:pPr algn="ctr" eaLnBrk="1" fontAlgn="auto" hangingPunct="1">
                        <a:spcBef>
                          <a:spcPts val="0"/>
                        </a:spcBef>
                        <a:spcAft>
                          <a:spcPts val="0"/>
                        </a:spcAft>
                        <a:defRPr/>
                      </a:pPr>
                      <a:endParaRPr lang="en-US" sz="1480" dirty="0">
                        <a:solidFill>
                          <a:prstClr val="black"/>
                        </a:solidFill>
                        <a:latin typeface="+mn-lt"/>
                        <a:cs typeface="Times New Roman" pitchFamily="18" charset="0"/>
                      </a:endParaRPr>
                    </a:p>
                    <a:p>
                      <a:pPr algn="ctr" eaLnBrk="1" fontAlgn="auto" hangingPunct="1">
                        <a:spcBef>
                          <a:spcPts val="0"/>
                        </a:spcBef>
                        <a:spcAft>
                          <a:spcPts val="0"/>
                        </a:spcAft>
                        <a:defRPr/>
                      </a:pPr>
                      <a:endParaRPr lang="en-US" sz="1480" dirty="0">
                        <a:solidFill>
                          <a:prstClr val="black"/>
                        </a:solidFill>
                        <a:latin typeface="+mn-lt"/>
                        <a:cs typeface="Times New Roman" pitchFamily="18" charset="0"/>
                      </a:endParaRPr>
                    </a:p>
                    <a:p>
                      <a:pPr algn="ctr" eaLnBrk="1" fontAlgn="auto" hangingPunct="1">
                        <a:spcBef>
                          <a:spcPts val="0"/>
                        </a:spcBef>
                        <a:spcAft>
                          <a:spcPts val="0"/>
                        </a:spcAft>
                        <a:defRPr/>
                      </a:pPr>
                      <a:r>
                        <a:rPr lang="en-US" sz="1480" dirty="0">
                          <a:solidFill>
                            <a:prstClr val="black"/>
                          </a:solidFill>
                          <a:latin typeface="+mn-lt"/>
                          <a:cs typeface="Times New Roman" pitchFamily="18" charset="0"/>
                        </a:rPr>
                        <a:t> </a:t>
                      </a:r>
                    </a:p>
                  </p:txBody>
                </p:sp>
                <p:sp>
                  <p:nvSpPr>
                    <p:cNvPr id="12" name="Rectangle 62"/>
                    <p:cNvSpPr>
                      <a:spLocks noChangeArrowheads="1"/>
                    </p:cNvSpPr>
                    <p:nvPr/>
                  </p:nvSpPr>
                  <p:spPr bwMode="auto">
                    <a:xfrm>
                      <a:off x="3481390" y="457200"/>
                      <a:ext cx="2404816" cy="381000"/>
                    </a:xfrm>
                    <a:prstGeom prst="rect">
                      <a:avLst/>
                    </a:prstGeom>
                    <a:solidFill>
                      <a:schemeClr val="bg1">
                        <a:lumMod val="85000"/>
                      </a:schemeClr>
                    </a:solidFill>
                    <a:ln w="9525">
                      <a:solidFill>
                        <a:srgbClr val="000000"/>
                      </a:solidFill>
                      <a:miter lim="800000"/>
                      <a:headEnd/>
                      <a:tailEnd/>
                    </a:ln>
                  </p:spPr>
                  <p:txBody>
                    <a:bodyPr/>
                    <a:lstStyle/>
                    <a:p>
                      <a:pPr algn="ctr" eaLnBrk="1" fontAlgn="auto" hangingPunct="1">
                        <a:spcBef>
                          <a:spcPts val="0"/>
                        </a:spcBef>
                        <a:spcAft>
                          <a:spcPts val="750"/>
                        </a:spcAft>
                        <a:defRPr/>
                      </a:pPr>
                      <a:r>
                        <a:rPr lang="en-US" sz="1480" dirty="0">
                          <a:solidFill>
                            <a:prstClr val="black"/>
                          </a:solidFill>
                          <a:latin typeface="+mn-lt"/>
                          <a:cs typeface="Times New Roman" pitchFamily="18" charset="0"/>
                        </a:rPr>
                        <a:t>Sugar Factory</a:t>
                      </a:r>
                    </a:p>
                    <a:p>
                      <a:pPr algn="ctr" eaLnBrk="1" fontAlgn="auto" hangingPunct="1">
                        <a:spcBef>
                          <a:spcPts val="0"/>
                        </a:spcBef>
                        <a:spcAft>
                          <a:spcPts val="750"/>
                        </a:spcAft>
                        <a:defRPr/>
                      </a:pPr>
                      <a:endParaRPr lang="en-US" sz="1480" dirty="0">
                        <a:solidFill>
                          <a:prstClr val="black"/>
                        </a:solidFill>
                        <a:latin typeface="+mn-lt"/>
                        <a:cs typeface="Times New Roman" pitchFamily="18" charset="0"/>
                      </a:endParaRPr>
                    </a:p>
                  </p:txBody>
                </p:sp>
                <p:sp>
                  <p:nvSpPr>
                    <p:cNvPr id="11" name="Rectangle 62"/>
                    <p:cNvSpPr>
                      <a:spLocks noChangeArrowheads="1"/>
                    </p:cNvSpPr>
                    <p:nvPr/>
                  </p:nvSpPr>
                  <p:spPr bwMode="auto">
                    <a:xfrm>
                      <a:off x="5333813" y="4680816"/>
                      <a:ext cx="1342887" cy="622302"/>
                    </a:xfrm>
                    <a:prstGeom prst="rect">
                      <a:avLst/>
                    </a:prstGeom>
                    <a:solidFill>
                      <a:srgbClr val="00B0F0"/>
                    </a:solidFill>
                    <a:ln w="15875">
                      <a:solidFill>
                        <a:srgbClr val="000000"/>
                      </a:solidFill>
                      <a:miter lim="800000"/>
                      <a:headEnd/>
                      <a:tailEnd/>
                    </a:ln>
                  </p:spPr>
                  <p:txBody>
                    <a:bodyPr/>
                    <a:lstStyle/>
                    <a:p>
                      <a:pPr algn="ctr" eaLnBrk="1" fontAlgn="auto" hangingPunct="1">
                        <a:spcBef>
                          <a:spcPts val="0"/>
                        </a:spcBef>
                        <a:spcAft>
                          <a:spcPts val="0"/>
                        </a:spcAft>
                        <a:defRPr/>
                      </a:pPr>
                      <a:r>
                        <a:rPr lang="en-US" sz="1480" b="1" dirty="0">
                          <a:solidFill>
                            <a:prstClr val="black"/>
                          </a:solidFill>
                          <a:latin typeface="+mn-lt"/>
                          <a:cs typeface="Times New Roman" pitchFamily="18" charset="0"/>
                        </a:rPr>
                        <a:t>Existing ETP</a:t>
                      </a:r>
                    </a:p>
                    <a:p>
                      <a:pPr algn="ctr" eaLnBrk="1" fontAlgn="auto" hangingPunct="1">
                        <a:spcBef>
                          <a:spcPts val="0"/>
                        </a:spcBef>
                        <a:spcAft>
                          <a:spcPts val="0"/>
                        </a:spcAft>
                        <a:defRPr/>
                      </a:pPr>
                      <a:r>
                        <a:rPr lang="en-US" sz="1480" b="1" dirty="0">
                          <a:solidFill>
                            <a:prstClr val="black"/>
                          </a:solidFill>
                          <a:latin typeface="+mn-lt"/>
                          <a:cs typeface="Times New Roman" pitchFamily="18" charset="0"/>
                        </a:rPr>
                        <a:t>(76 KL)</a:t>
                      </a:r>
                    </a:p>
                  </p:txBody>
                </p:sp>
                <p:cxnSp>
                  <p:nvCxnSpPr>
                    <p:cNvPr id="12319" name="AutoShape 102"/>
                    <p:cNvCxnSpPr>
                      <a:cxnSpLocks noChangeShapeType="1"/>
                    </p:cNvCxnSpPr>
                    <p:nvPr/>
                  </p:nvCxnSpPr>
                  <p:spPr bwMode="auto">
                    <a:xfrm>
                      <a:off x="5944021" y="4048883"/>
                      <a:ext cx="1280029" cy="0"/>
                    </a:xfrm>
                    <a:prstGeom prst="straightConnector1">
                      <a:avLst/>
                    </a:prstGeom>
                    <a:noFill/>
                    <a:ln w="25400">
                      <a:solidFill>
                        <a:srgbClr val="FF0000"/>
                      </a:solidFill>
                      <a:round/>
                      <a:headEnd type="none" w="lg" len="med"/>
                      <a:tailEnd type="triangle" w="med" len="med"/>
                    </a:ln>
                  </p:spPr>
                </p:cxnSp>
                <p:cxnSp>
                  <p:nvCxnSpPr>
                    <p:cNvPr id="12324" name="AutoShape 102"/>
                    <p:cNvCxnSpPr>
                      <a:cxnSpLocks noChangeShapeType="1"/>
                    </p:cNvCxnSpPr>
                    <p:nvPr/>
                  </p:nvCxnSpPr>
                  <p:spPr bwMode="auto">
                    <a:xfrm>
                      <a:off x="4095025" y="4243986"/>
                      <a:ext cx="0" cy="455270"/>
                    </a:xfrm>
                    <a:prstGeom prst="straightConnector1">
                      <a:avLst/>
                    </a:prstGeom>
                    <a:noFill/>
                    <a:ln w="25400">
                      <a:solidFill>
                        <a:srgbClr val="FF0000"/>
                      </a:solidFill>
                      <a:round/>
                      <a:headEnd type="none" w="lg" len="med"/>
                      <a:tailEnd type="triangle" w="med" len="med"/>
                    </a:ln>
                  </p:spPr>
                </p:cxnSp>
                <p:cxnSp>
                  <p:nvCxnSpPr>
                    <p:cNvPr id="12325" name="AutoShape 102"/>
                    <p:cNvCxnSpPr>
                      <a:cxnSpLocks noChangeShapeType="1"/>
                    </p:cNvCxnSpPr>
                    <p:nvPr/>
                  </p:nvCxnSpPr>
                  <p:spPr bwMode="auto">
                    <a:xfrm>
                      <a:off x="4708525" y="1487488"/>
                      <a:ext cx="0" cy="293687"/>
                    </a:xfrm>
                    <a:prstGeom prst="straightConnector1">
                      <a:avLst/>
                    </a:prstGeom>
                    <a:noFill/>
                    <a:ln w="25400">
                      <a:solidFill>
                        <a:srgbClr val="000000"/>
                      </a:solidFill>
                      <a:round/>
                      <a:headEnd/>
                      <a:tailEnd type="triangle" w="med" len="med"/>
                    </a:ln>
                  </p:spPr>
                </p:cxnSp>
                <p:cxnSp>
                  <p:nvCxnSpPr>
                    <p:cNvPr id="12326" name="AutoShape 102"/>
                    <p:cNvCxnSpPr>
                      <a:cxnSpLocks noChangeShapeType="1"/>
                    </p:cNvCxnSpPr>
                    <p:nvPr/>
                  </p:nvCxnSpPr>
                  <p:spPr bwMode="auto">
                    <a:xfrm>
                      <a:off x="4727575" y="2072848"/>
                      <a:ext cx="0" cy="292636"/>
                    </a:xfrm>
                    <a:prstGeom prst="straightConnector1">
                      <a:avLst/>
                    </a:prstGeom>
                    <a:noFill/>
                    <a:ln w="25400">
                      <a:solidFill>
                        <a:srgbClr val="000000"/>
                      </a:solidFill>
                      <a:round/>
                      <a:headEnd/>
                      <a:tailEnd type="triangle" w="med" len="med"/>
                    </a:ln>
                  </p:spPr>
                </p:cxnSp>
                <p:sp>
                  <p:nvSpPr>
                    <p:cNvPr id="49" name="Rectangle 62"/>
                    <p:cNvSpPr>
                      <a:spLocks noChangeArrowheads="1"/>
                    </p:cNvSpPr>
                    <p:nvPr/>
                  </p:nvSpPr>
                  <p:spPr bwMode="auto">
                    <a:xfrm>
                      <a:off x="6193838" y="2373529"/>
                      <a:ext cx="1480986" cy="419101"/>
                    </a:xfrm>
                    <a:prstGeom prst="rect">
                      <a:avLst/>
                    </a:prstGeom>
                    <a:noFill/>
                    <a:ln w="9525">
                      <a:noFill/>
                      <a:miter lim="800000"/>
                      <a:headEnd/>
                      <a:tailEnd/>
                    </a:ln>
                  </p:spPr>
                  <p:txBody>
                    <a:bodyPr/>
                    <a:lstStyle/>
                    <a:p>
                      <a:pPr algn="ctr" eaLnBrk="1" fontAlgn="auto" hangingPunct="1">
                        <a:spcBef>
                          <a:spcPts val="0"/>
                        </a:spcBef>
                        <a:spcAft>
                          <a:spcPts val="750"/>
                        </a:spcAft>
                        <a:defRPr/>
                      </a:pPr>
                      <a:r>
                        <a:rPr lang="en-US" sz="1480" dirty="0">
                          <a:solidFill>
                            <a:prstClr val="black"/>
                          </a:solidFill>
                          <a:latin typeface="+mn-lt"/>
                          <a:cs typeface="Times New Roman" pitchFamily="18" charset="0"/>
                        </a:rPr>
                        <a:t>Yeast Culture</a:t>
                      </a:r>
                    </a:p>
                  </p:txBody>
                </p:sp>
                <p:cxnSp>
                  <p:nvCxnSpPr>
                    <p:cNvPr id="12328" name="AutoShape 102"/>
                    <p:cNvCxnSpPr>
                      <a:cxnSpLocks noChangeShapeType="1"/>
                    </p:cNvCxnSpPr>
                    <p:nvPr/>
                  </p:nvCxnSpPr>
                  <p:spPr bwMode="auto">
                    <a:xfrm flipH="1">
                      <a:off x="5889624" y="2571750"/>
                      <a:ext cx="483718" cy="0"/>
                    </a:xfrm>
                    <a:prstGeom prst="straightConnector1">
                      <a:avLst/>
                    </a:prstGeom>
                    <a:noFill/>
                    <a:ln w="19050">
                      <a:solidFill>
                        <a:srgbClr val="000000"/>
                      </a:solidFill>
                      <a:round/>
                      <a:headEnd/>
                      <a:tailEnd type="triangle" w="med" len="med"/>
                    </a:ln>
                  </p:spPr>
                </p:cxnSp>
                <p:cxnSp>
                  <p:nvCxnSpPr>
                    <p:cNvPr id="12329" name="AutoShape 102"/>
                    <p:cNvCxnSpPr>
                      <a:cxnSpLocks noChangeShapeType="1"/>
                    </p:cNvCxnSpPr>
                    <p:nvPr/>
                  </p:nvCxnSpPr>
                  <p:spPr bwMode="auto">
                    <a:xfrm>
                      <a:off x="4743450" y="2768395"/>
                      <a:ext cx="0" cy="292636"/>
                    </a:xfrm>
                    <a:prstGeom prst="straightConnector1">
                      <a:avLst/>
                    </a:prstGeom>
                    <a:noFill/>
                    <a:ln w="25400">
                      <a:solidFill>
                        <a:srgbClr val="000000"/>
                      </a:solidFill>
                      <a:round/>
                      <a:headEnd/>
                      <a:tailEnd type="triangle" w="med" len="med"/>
                    </a:ln>
                  </p:spPr>
                </p:cxnSp>
                <p:cxnSp>
                  <p:nvCxnSpPr>
                    <p:cNvPr id="12330" name="AutoShape 102"/>
                    <p:cNvCxnSpPr>
                      <a:cxnSpLocks noChangeShapeType="1"/>
                    </p:cNvCxnSpPr>
                    <p:nvPr/>
                  </p:nvCxnSpPr>
                  <p:spPr bwMode="auto">
                    <a:xfrm>
                      <a:off x="4743450" y="3469357"/>
                      <a:ext cx="0" cy="390476"/>
                    </a:xfrm>
                    <a:prstGeom prst="straightConnector1">
                      <a:avLst/>
                    </a:prstGeom>
                    <a:noFill/>
                    <a:ln w="25400">
                      <a:solidFill>
                        <a:srgbClr val="000000"/>
                      </a:solidFill>
                      <a:round/>
                      <a:headEnd/>
                      <a:tailEnd type="triangle" w="med" len="med"/>
                    </a:ln>
                  </p:spPr>
                </p:cxnSp>
                <p:sp>
                  <p:nvSpPr>
                    <p:cNvPr id="58" name="Rectangle 62"/>
                    <p:cNvSpPr>
                      <a:spLocks noChangeArrowheads="1"/>
                    </p:cNvSpPr>
                    <p:nvPr/>
                  </p:nvSpPr>
                  <p:spPr bwMode="auto">
                    <a:xfrm>
                      <a:off x="3011096" y="4128862"/>
                      <a:ext cx="1031715" cy="405610"/>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Raw </a:t>
                      </a:r>
                      <a:r>
                        <a:rPr lang="en-US" sz="1480" dirty="0" err="1">
                          <a:solidFill>
                            <a:prstClr val="black"/>
                          </a:solidFill>
                          <a:latin typeface="+mn-lt"/>
                          <a:cs typeface="Times New Roman" pitchFamily="18" charset="0"/>
                        </a:rPr>
                        <a:t>Spentwash</a:t>
                      </a:r>
                      <a:endParaRPr lang="en-US" sz="1480" dirty="0">
                        <a:solidFill>
                          <a:prstClr val="black"/>
                        </a:solidFill>
                        <a:latin typeface="+mn-lt"/>
                        <a:cs typeface="Times New Roman" pitchFamily="18" charset="0"/>
                      </a:endParaRPr>
                    </a:p>
                    <a:p>
                      <a:pPr algn="ctr" eaLnBrk="1" fontAlgn="auto" hangingPunct="1">
                        <a:spcBef>
                          <a:spcPts val="0"/>
                        </a:spcBef>
                        <a:spcAft>
                          <a:spcPts val="0"/>
                        </a:spcAft>
                        <a:defRPr/>
                      </a:pPr>
                      <a:r>
                        <a:rPr lang="en-US" sz="1480" dirty="0">
                          <a:solidFill>
                            <a:prstClr val="black"/>
                          </a:solidFill>
                          <a:latin typeface="+mn-lt"/>
                          <a:cs typeface="Times New Roman" pitchFamily="18" charset="0"/>
                        </a:rPr>
                        <a:t>(220 KL)</a:t>
                      </a:r>
                    </a:p>
                  </p:txBody>
                </p:sp>
                <p:sp>
                  <p:nvSpPr>
                    <p:cNvPr id="60" name="Rectangle 62"/>
                    <p:cNvSpPr>
                      <a:spLocks noChangeArrowheads="1"/>
                    </p:cNvSpPr>
                    <p:nvPr/>
                  </p:nvSpPr>
                  <p:spPr bwMode="auto">
                    <a:xfrm>
                      <a:off x="3819494" y="4683139"/>
                      <a:ext cx="1342887" cy="622302"/>
                    </a:xfrm>
                    <a:prstGeom prst="rect">
                      <a:avLst/>
                    </a:prstGeom>
                    <a:solidFill>
                      <a:srgbClr val="ED833B"/>
                    </a:solidFill>
                    <a:ln w="15875">
                      <a:solidFill>
                        <a:srgbClr val="000000"/>
                      </a:solidFill>
                      <a:miter lim="800000"/>
                      <a:headEnd/>
                      <a:tailEnd/>
                    </a:ln>
                  </p:spPr>
                  <p:txBody>
                    <a:bodyPr anchor="ct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Spentwash </a:t>
                      </a:r>
                    </a:p>
                    <a:p>
                      <a:pPr algn="ctr" eaLnBrk="1" fontAlgn="auto" hangingPunct="1">
                        <a:spcBef>
                          <a:spcPts val="0"/>
                        </a:spcBef>
                        <a:spcAft>
                          <a:spcPts val="0"/>
                        </a:spcAft>
                        <a:defRPr/>
                      </a:pPr>
                      <a:r>
                        <a:rPr lang="en-US" sz="1480" dirty="0">
                          <a:solidFill>
                            <a:prstClr val="black"/>
                          </a:solidFill>
                          <a:latin typeface="+mn-lt"/>
                          <a:cs typeface="Times New Roman" pitchFamily="18" charset="0"/>
                        </a:rPr>
                        <a:t>Tank </a:t>
                      </a:r>
                    </a:p>
                  </p:txBody>
                </p:sp>
                <p:sp>
                  <p:nvSpPr>
                    <p:cNvPr id="61" name="Rectangle 62"/>
                    <p:cNvSpPr>
                      <a:spLocks noChangeArrowheads="1"/>
                    </p:cNvSpPr>
                    <p:nvPr/>
                  </p:nvSpPr>
                  <p:spPr bwMode="auto">
                    <a:xfrm>
                      <a:off x="5276669" y="4138623"/>
                      <a:ext cx="1480985" cy="411165"/>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Spent Leese</a:t>
                      </a:r>
                    </a:p>
                    <a:p>
                      <a:pPr algn="ctr" eaLnBrk="1" fontAlgn="auto" hangingPunct="1">
                        <a:spcBef>
                          <a:spcPts val="0"/>
                        </a:spcBef>
                        <a:spcAft>
                          <a:spcPts val="0"/>
                        </a:spcAft>
                        <a:defRPr/>
                      </a:pPr>
                      <a:r>
                        <a:rPr lang="en-US" sz="1480" dirty="0">
                          <a:solidFill>
                            <a:prstClr val="black"/>
                          </a:solidFill>
                          <a:latin typeface="+mn-lt"/>
                          <a:cs typeface="Times New Roman" pitchFamily="18" charset="0"/>
                        </a:rPr>
                        <a:t>(65 KL)</a:t>
                      </a:r>
                    </a:p>
                  </p:txBody>
                </p:sp>
                <p:sp>
                  <p:nvSpPr>
                    <p:cNvPr id="63" name="Rectangle 62"/>
                    <p:cNvSpPr>
                      <a:spLocks noChangeArrowheads="1"/>
                    </p:cNvSpPr>
                    <p:nvPr/>
                  </p:nvSpPr>
                  <p:spPr bwMode="auto">
                    <a:xfrm>
                      <a:off x="2047874" y="6009689"/>
                      <a:ext cx="1326552" cy="481918"/>
                    </a:xfrm>
                    <a:prstGeom prst="rect">
                      <a:avLst/>
                    </a:prstGeom>
                    <a:solidFill>
                      <a:schemeClr val="accent2"/>
                    </a:solidFill>
                    <a:ln w="9525">
                      <a:solidFill>
                        <a:srgbClr val="000000"/>
                      </a:solid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Composting</a:t>
                      </a:r>
                    </a:p>
                  </p:txBody>
                </p:sp>
              </p:grpSp>
            </p:grpSp>
          </p:grpSp>
          <p:cxnSp>
            <p:nvCxnSpPr>
              <p:cNvPr id="12298" name="AutoShape 102"/>
              <p:cNvCxnSpPr>
                <a:cxnSpLocks noChangeShapeType="1"/>
              </p:cNvCxnSpPr>
              <p:nvPr/>
            </p:nvCxnSpPr>
            <p:spPr bwMode="auto">
              <a:xfrm flipH="1">
                <a:off x="5940425" y="2276475"/>
                <a:ext cx="434975" cy="0"/>
              </a:xfrm>
              <a:prstGeom prst="straightConnector1">
                <a:avLst/>
              </a:prstGeom>
              <a:noFill/>
              <a:ln w="19050">
                <a:solidFill>
                  <a:srgbClr val="000000"/>
                </a:solidFill>
                <a:round/>
                <a:headEnd/>
                <a:tailEnd type="triangle" w="med" len="med"/>
              </a:ln>
            </p:spPr>
          </p:cxnSp>
          <p:sp>
            <p:nvSpPr>
              <p:cNvPr id="65" name="Rectangle 62"/>
              <p:cNvSpPr>
                <a:spLocks noChangeArrowheads="1"/>
              </p:cNvSpPr>
              <p:nvPr/>
            </p:nvSpPr>
            <p:spPr bwMode="auto">
              <a:xfrm>
                <a:off x="6179139" y="2061823"/>
                <a:ext cx="1505572" cy="455098"/>
              </a:xfrm>
              <a:prstGeom prst="rect">
                <a:avLst/>
              </a:prstGeom>
              <a:noFill/>
              <a:ln w="9525">
                <a:noFill/>
                <a:miter lim="800000"/>
                <a:headEnd/>
                <a:tailEnd/>
              </a:ln>
            </p:spPr>
            <p:txBody>
              <a:bodyPr/>
              <a:lstStyle/>
              <a:p>
                <a:pPr eaLnBrk="1" fontAlgn="auto" hangingPunct="1">
                  <a:spcBef>
                    <a:spcPts val="0"/>
                  </a:spcBef>
                  <a:spcAft>
                    <a:spcPts val="0"/>
                  </a:spcAft>
                  <a:defRPr/>
                </a:pPr>
                <a:r>
                  <a:rPr lang="en-US" sz="1480" dirty="0">
                    <a:solidFill>
                      <a:prstClr val="black"/>
                    </a:solidFill>
                    <a:latin typeface="+mn-lt"/>
                    <a:cs typeface="Times New Roman" pitchFamily="18" charset="0"/>
                  </a:rPr>
                  <a:t>    Water 240 KL </a:t>
                </a:r>
              </a:p>
              <a:p>
                <a:pPr eaLnBrk="1" fontAlgn="auto" hangingPunct="1">
                  <a:spcBef>
                    <a:spcPts val="0"/>
                  </a:spcBef>
                  <a:spcAft>
                    <a:spcPts val="0"/>
                  </a:spcAft>
                  <a:defRPr/>
                </a:pPr>
                <a:r>
                  <a:rPr lang="en-US" sz="1480" dirty="0">
                    <a:solidFill>
                      <a:prstClr val="black"/>
                    </a:solidFill>
                    <a:latin typeface="+mn-lt"/>
                    <a:cs typeface="Times New Roman" pitchFamily="18" charset="0"/>
                  </a:rPr>
                  <a:t>      (Fresh water</a:t>
                </a:r>
                <a:r>
                  <a:rPr lang="en-US" sz="1480" b="1" dirty="0">
                    <a:solidFill>
                      <a:prstClr val="black"/>
                    </a:solidFill>
                    <a:latin typeface="+mn-lt"/>
                    <a:cs typeface="Times New Roman" pitchFamily="18" charset="0"/>
                  </a:rPr>
                  <a:t>)</a:t>
                </a:r>
              </a:p>
              <a:p>
                <a:pPr eaLnBrk="1" fontAlgn="auto" hangingPunct="1">
                  <a:spcBef>
                    <a:spcPts val="0"/>
                  </a:spcBef>
                  <a:spcAft>
                    <a:spcPts val="0"/>
                  </a:spcAft>
                  <a:defRPr/>
                </a:pPr>
                <a:endParaRPr lang="en-US" sz="1480" dirty="0">
                  <a:solidFill>
                    <a:prstClr val="black"/>
                  </a:solidFill>
                  <a:latin typeface="+mn-lt"/>
                  <a:cs typeface="Times New Roman" pitchFamily="18" charset="0"/>
                </a:endParaRPr>
              </a:p>
            </p:txBody>
          </p:sp>
          <p:sp>
            <p:nvSpPr>
              <p:cNvPr id="66" name="Rectangle 62"/>
              <p:cNvSpPr>
                <a:spLocks noChangeArrowheads="1"/>
              </p:cNvSpPr>
              <p:nvPr/>
            </p:nvSpPr>
            <p:spPr bwMode="auto">
              <a:xfrm>
                <a:off x="2801510" y="3781831"/>
                <a:ext cx="2129317" cy="379412"/>
              </a:xfrm>
              <a:prstGeom prst="rect">
                <a:avLst/>
              </a:prstGeom>
              <a:noFill/>
              <a:ln w="9525">
                <a:noFill/>
                <a:miter lim="800000"/>
                <a:headEnd/>
                <a:tailEnd/>
              </a:ln>
            </p:spPr>
            <p:txBody>
              <a:bodyPr/>
              <a:lstStyle/>
              <a:p>
                <a:pPr algn="ctr" eaLnBrk="1" fontAlgn="auto" hangingPunct="1">
                  <a:spcBef>
                    <a:spcPts val="0"/>
                  </a:spcBef>
                  <a:spcAft>
                    <a:spcPts val="750"/>
                  </a:spcAft>
                  <a:defRPr/>
                </a:pPr>
                <a:r>
                  <a:rPr lang="en-US" sz="1480" dirty="0">
                    <a:solidFill>
                      <a:prstClr val="black"/>
                    </a:solidFill>
                    <a:latin typeface="+mn-lt"/>
                    <a:cs typeface="Times New Roman" pitchFamily="18" charset="0"/>
                  </a:rPr>
                  <a:t>Fermented Wash (315 KL)</a:t>
                </a:r>
              </a:p>
            </p:txBody>
          </p:sp>
          <p:cxnSp>
            <p:nvCxnSpPr>
              <p:cNvPr id="12301" name="AutoShape 102"/>
              <p:cNvCxnSpPr>
                <a:cxnSpLocks noChangeShapeType="1"/>
              </p:cNvCxnSpPr>
              <p:nvPr/>
            </p:nvCxnSpPr>
            <p:spPr bwMode="auto">
              <a:xfrm>
                <a:off x="5600700" y="4559844"/>
                <a:ext cx="0" cy="448709"/>
              </a:xfrm>
              <a:prstGeom prst="straightConnector1">
                <a:avLst/>
              </a:prstGeom>
              <a:noFill/>
              <a:ln w="25400">
                <a:solidFill>
                  <a:srgbClr val="FF0000"/>
                </a:solidFill>
                <a:round/>
                <a:headEnd type="none" w="lg" len="med"/>
                <a:tailEnd type="triangle" w="med" len="med"/>
              </a:ln>
            </p:spPr>
          </p:cxnSp>
        </p:grpSp>
        <p:sp>
          <p:nvSpPr>
            <p:cNvPr id="68" name="Rectangle 62"/>
            <p:cNvSpPr>
              <a:spLocks noChangeArrowheads="1"/>
            </p:cNvSpPr>
            <p:nvPr/>
          </p:nvSpPr>
          <p:spPr bwMode="auto">
            <a:xfrm>
              <a:off x="3739891" y="1278890"/>
              <a:ext cx="1607937" cy="281223"/>
            </a:xfrm>
            <a:prstGeom prst="rect">
              <a:avLst/>
            </a:prstGeom>
            <a:noFill/>
            <a:ln w="9525">
              <a:noFill/>
              <a:miter lim="800000"/>
              <a:headEnd/>
              <a:tailEnd/>
            </a:ln>
          </p:spPr>
          <p:txBody>
            <a:bodyPr/>
            <a:lstStyle/>
            <a:p>
              <a:pPr algn="ctr" eaLnBrk="1" fontAlgn="auto" hangingPunct="1">
                <a:spcBef>
                  <a:spcPts val="0"/>
                </a:spcBef>
                <a:spcAft>
                  <a:spcPts val="750"/>
                </a:spcAft>
                <a:defRPr/>
              </a:pPr>
              <a:r>
                <a:rPr lang="en-US" sz="1480" dirty="0">
                  <a:solidFill>
                    <a:prstClr val="black"/>
                  </a:solidFill>
                  <a:latin typeface="+mn-lt"/>
                  <a:cs typeface="Times New Roman" pitchFamily="18" charset="0"/>
                </a:rPr>
                <a:t>Molasses </a:t>
              </a:r>
            </a:p>
          </p:txBody>
        </p:sp>
        <p:sp>
          <p:nvSpPr>
            <p:cNvPr id="77" name="Rectangle 62"/>
            <p:cNvSpPr>
              <a:spLocks noChangeArrowheads="1"/>
            </p:cNvSpPr>
            <p:nvPr/>
          </p:nvSpPr>
          <p:spPr bwMode="auto">
            <a:xfrm>
              <a:off x="4012781" y="2163249"/>
              <a:ext cx="1407884" cy="279755"/>
            </a:xfrm>
            <a:prstGeom prst="rect">
              <a:avLst/>
            </a:prstGeom>
            <a:noFill/>
            <a:ln w="9525">
              <a:noFill/>
              <a:miter lim="800000"/>
              <a:headEnd/>
              <a:tailEnd/>
            </a:ln>
          </p:spPr>
          <p:txBody>
            <a:bodyPr/>
            <a:lstStyle/>
            <a:p>
              <a:pPr algn="ctr" eaLnBrk="1" fontAlgn="auto" hangingPunct="1">
                <a:spcBef>
                  <a:spcPts val="0"/>
                </a:spcBef>
                <a:spcAft>
                  <a:spcPts val="750"/>
                </a:spcAft>
                <a:defRPr/>
              </a:pPr>
              <a:r>
                <a:rPr lang="en-US" sz="1480" dirty="0">
                  <a:solidFill>
                    <a:prstClr val="black"/>
                  </a:solidFill>
                  <a:latin typeface="+mn-lt"/>
                  <a:cs typeface="Times New Roman" pitchFamily="18" charset="0"/>
                </a:rPr>
                <a:t>Wash (320 KL)</a:t>
              </a:r>
            </a:p>
          </p:txBody>
        </p:sp>
        <p:sp>
          <p:nvSpPr>
            <p:cNvPr id="78" name="Rectangle 62"/>
            <p:cNvSpPr>
              <a:spLocks noChangeArrowheads="1"/>
            </p:cNvSpPr>
            <p:nvPr/>
          </p:nvSpPr>
          <p:spPr bwMode="auto">
            <a:xfrm>
              <a:off x="3497590" y="3874746"/>
              <a:ext cx="1219133" cy="227677"/>
            </a:xfrm>
            <a:prstGeom prst="rect">
              <a:avLst/>
            </a:prstGeom>
            <a:noFill/>
            <a:ln w="9525">
              <a:noFill/>
              <a:miter lim="800000"/>
              <a:headEnd/>
              <a:tailEnd/>
            </a:ln>
          </p:spPr>
          <p:txBody>
            <a:bodyPr/>
            <a:lstStyle/>
            <a:p>
              <a:pPr eaLnBrk="1" fontAlgn="auto" hangingPunct="1">
                <a:spcBef>
                  <a:spcPts val="0"/>
                </a:spcBef>
                <a:spcAft>
                  <a:spcPts val="0"/>
                </a:spcAft>
                <a:defRPr/>
              </a:pPr>
              <a:r>
                <a:rPr lang="en-US" sz="1050" dirty="0">
                  <a:solidFill>
                    <a:srgbClr val="3333FF"/>
                  </a:solidFill>
                  <a:latin typeface="+mn-lt"/>
                  <a:cs typeface="Times New Roman" pitchFamily="18" charset="0"/>
                </a:rPr>
                <a:t>10-12% Solids</a:t>
              </a:r>
            </a:p>
          </p:txBody>
        </p:sp>
        <p:cxnSp>
          <p:nvCxnSpPr>
            <p:cNvPr id="90" name="AutoShape 102"/>
            <p:cNvCxnSpPr>
              <a:cxnSpLocks noChangeShapeType="1"/>
            </p:cNvCxnSpPr>
            <p:nvPr/>
          </p:nvCxnSpPr>
          <p:spPr bwMode="auto">
            <a:xfrm rot="5400000">
              <a:off x="1966454" y="4880634"/>
              <a:ext cx="446400" cy="0"/>
            </a:xfrm>
            <a:prstGeom prst="straightConnector1">
              <a:avLst/>
            </a:prstGeom>
            <a:noFill/>
            <a:ln w="25400">
              <a:solidFill>
                <a:srgbClr val="FF0000"/>
              </a:solidFill>
              <a:round/>
              <a:headEnd type="none" w="lg" len="med"/>
              <a:tailEnd type="triangle" w="med" len="med"/>
            </a:ln>
          </p:spPr>
        </p:cxnSp>
        <p:sp>
          <p:nvSpPr>
            <p:cNvPr id="79" name="Oval 78">
              <a:extLst>
                <a:ext uri="{FF2B5EF4-FFF2-40B4-BE49-F238E27FC236}">
                  <a16:creationId xmlns:a16="http://schemas.microsoft.com/office/drawing/2014/main" id="{0BAA841A-8CD7-4A9F-8552-8447E15DEFB2}"/>
                </a:ext>
              </a:extLst>
            </p:cNvPr>
            <p:cNvSpPr/>
            <p:nvPr/>
          </p:nvSpPr>
          <p:spPr>
            <a:xfrm>
              <a:off x="1756782" y="3934083"/>
              <a:ext cx="805088" cy="705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IN" sz="1480" dirty="0">
                  <a:solidFill>
                    <a:prstClr val="white"/>
                  </a:solidFill>
                  <a:cs typeface="Times New Roman" panose="02020603050405020304" pitchFamily="18" charset="0"/>
                </a:rPr>
                <a:t>Reboiler</a:t>
              </a:r>
            </a:p>
          </p:txBody>
        </p:sp>
        <p:sp>
          <p:nvSpPr>
            <p:cNvPr id="82" name="Rectangle 62">
              <a:extLst>
                <a:ext uri="{FF2B5EF4-FFF2-40B4-BE49-F238E27FC236}">
                  <a16:creationId xmlns:a16="http://schemas.microsoft.com/office/drawing/2014/main" id="{0D650DD8-6182-4DA2-8FA6-626ED3C897F9}"/>
                </a:ext>
              </a:extLst>
            </p:cNvPr>
            <p:cNvSpPr>
              <a:spLocks noChangeArrowheads="1"/>
            </p:cNvSpPr>
            <p:nvPr/>
          </p:nvSpPr>
          <p:spPr bwMode="auto">
            <a:xfrm>
              <a:off x="2149233" y="4653017"/>
              <a:ext cx="1591885" cy="404708"/>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anose="02020603050405020304" pitchFamily="18" charset="0"/>
                </a:rPr>
                <a:t>Digested Spentwash </a:t>
              </a:r>
            </a:p>
            <a:p>
              <a:pPr algn="ctr" eaLnBrk="1" fontAlgn="auto" hangingPunct="1">
                <a:spcBef>
                  <a:spcPts val="0"/>
                </a:spcBef>
                <a:spcAft>
                  <a:spcPts val="0"/>
                </a:spcAft>
                <a:defRPr/>
              </a:pPr>
              <a:r>
                <a:rPr lang="en-US" sz="1480" dirty="0">
                  <a:solidFill>
                    <a:prstClr val="black"/>
                  </a:solidFill>
                  <a:latin typeface="+mn-lt"/>
                  <a:cs typeface="Times New Roman" panose="02020603050405020304" pitchFamily="18" charset="0"/>
                </a:rPr>
                <a:t>(216 KL; 8% Solids)</a:t>
              </a:r>
            </a:p>
          </p:txBody>
        </p:sp>
        <p:sp>
          <p:nvSpPr>
            <p:cNvPr id="92" name="Rectangle 62">
              <a:extLst>
                <a:ext uri="{FF2B5EF4-FFF2-40B4-BE49-F238E27FC236}">
                  <a16:creationId xmlns:a16="http://schemas.microsoft.com/office/drawing/2014/main" id="{F15531BB-90F7-47BB-9892-4777F748483D}"/>
                </a:ext>
              </a:extLst>
            </p:cNvPr>
            <p:cNvSpPr>
              <a:spLocks noChangeArrowheads="1"/>
            </p:cNvSpPr>
            <p:nvPr/>
          </p:nvSpPr>
          <p:spPr bwMode="auto">
            <a:xfrm>
              <a:off x="1214744" y="2848776"/>
              <a:ext cx="889567" cy="396144"/>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As Manure</a:t>
              </a:r>
            </a:p>
          </p:txBody>
        </p:sp>
        <p:cxnSp>
          <p:nvCxnSpPr>
            <p:cNvPr id="48" name="AutoShape 102">
              <a:extLst>
                <a:ext uri="{FF2B5EF4-FFF2-40B4-BE49-F238E27FC236}">
                  <a16:creationId xmlns:a16="http://schemas.microsoft.com/office/drawing/2014/main" id="{7484B8B8-F412-4910-9891-BEC39166B0E9}"/>
                </a:ext>
              </a:extLst>
            </p:cNvPr>
            <p:cNvCxnSpPr>
              <a:cxnSpLocks noChangeShapeType="1"/>
            </p:cNvCxnSpPr>
            <p:nvPr/>
          </p:nvCxnSpPr>
          <p:spPr bwMode="auto">
            <a:xfrm>
              <a:off x="1219170" y="5281134"/>
              <a:ext cx="360000" cy="0"/>
            </a:xfrm>
            <a:prstGeom prst="straightConnector1">
              <a:avLst/>
            </a:prstGeom>
            <a:noFill/>
            <a:ln w="19050">
              <a:solidFill>
                <a:srgbClr val="000000"/>
              </a:solidFill>
              <a:round/>
              <a:headEnd/>
              <a:tailEnd type="triangle" w="med" len="med"/>
            </a:ln>
          </p:spPr>
        </p:cxnSp>
        <p:sp>
          <p:nvSpPr>
            <p:cNvPr id="50" name="Rectangle 62">
              <a:extLst>
                <a:ext uri="{FF2B5EF4-FFF2-40B4-BE49-F238E27FC236}">
                  <a16:creationId xmlns:a16="http://schemas.microsoft.com/office/drawing/2014/main" id="{26DE34EA-92F8-4E82-AA80-0D79B4EF7601}"/>
                </a:ext>
              </a:extLst>
            </p:cNvPr>
            <p:cNvSpPr>
              <a:spLocks noChangeArrowheads="1"/>
            </p:cNvSpPr>
            <p:nvPr/>
          </p:nvSpPr>
          <p:spPr bwMode="auto">
            <a:xfrm>
              <a:off x="406279" y="5000470"/>
              <a:ext cx="889567" cy="396144"/>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Pressmud </a:t>
              </a:r>
            </a:p>
            <a:p>
              <a:pPr algn="ctr" eaLnBrk="1" fontAlgn="auto" hangingPunct="1">
                <a:spcBef>
                  <a:spcPts val="0"/>
                </a:spcBef>
                <a:spcAft>
                  <a:spcPts val="0"/>
                </a:spcAft>
                <a:defRPr/>
              </a:pPr>
              <a:r>
                <a:rPr lang="en-US" sz="1480" dirty="0">
                  <a:solidFill>
                    <a:prstClr val="black"/>
                  </a:solidFill>
                  <a:latin typeface="+mn-lt"/>
                  <a:cs typeface="Times New Roman" pitchFamily="18" charset="0"/>
                </a:rPr>
                <a:t>86 MT</a:t>
              </a:r>
            </a:p>
          </p:txBody>
        </p:sp>
        <p:cxnSp>
          <p:nvCxnSpPr>
            <p:cNvPr id="54" name="AutoShape 102">
              <a:extLst>
                <a:ext uri="{FF2B5EF4-FFF2-40B4-BE49-F238E27FC236}">
                  <a16:creationId xmlns:a16="http://schemas.microsoft.com/office/drawing/2014/main" id="{89E6A042-800F-426A-863C-533E3B445F6A}"/>
                </a:ext>
              </a:extLst>
            </p:cNvPr>
            <p:cNvCxnSpPr>
              <a:cxnSpLocks noChangeShapeType="1"/>
            </p:cNvCxnSpPr>
            <p:nvPr/>
          </p:nvCxnSpPr>
          <p:spPr bwMode="auto">
            <a:xfrm flipH="1">
              <a:off x="2177840" y="5471022"/>
              <a:ext cx="0" cy="324000"/>
            </a:xfrm>
            <a:prstGeom prst="straightConnector1">
              <a:avLst/>
            </a:prstGeom>
            <a:noFill/>
            <a:ln w="25400">
              <a:solidFill>
                <a:srgbClr val="FF0000"/>
              </a:solidFill>
              <a:round/>
              <a:headEnd type="none" w="lg" len="med"/>
              <a:tailEnd type="triangle" w="med" len="med"/>
            </a:ln>
          </p:spPr>
        </p:cxnSp>
        <p:sp>
          <p:nvSpPr>
            <p:cNvPr id="57" name="Rectangle 62">
              <a:extLst>
                <a:ext uri="{FF2B5EF4-FFF2-40B4-BE49-F238E27FC236}">
                  <a16:creationId xmlns:a16="http://schemas.microsoft.com/office/drawing/2014/main" id="{E9DCC6D5-7A59-41C5-9A9E-FD26FD48FFFC}"/>
                </a:ext>
              </a:extLst>
            </p:cNvPr>
            <p:cNvSpPr>
              <a:spLocks noChangeArrowheads="1"/>
            </p:cNvSpPr>
            <p:nvPr/>
          </p:nvSpPr>
          <p:spPr bwMode="auto">
            <a:xfrm>
              <a:off x="1764440" y="5724179"/>
              <a:ext cx="871050" cy="396144"/>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b="1" dirty="0">
                  <a:solidFill>
                    <a:prstClr val="black"/>
                  </a:solidFill>
                  <a:latin typeface="+mn-lt"/>
                  <a:cs typeface="Times New Roman" pitchFamily="18" charset="0"/>
                </a:rPr>
                <a:t>Compost</a:t>
              </a:r>
            </a:p>
            <a:p>
              <a:pPr algn="ctr" eaLnBrk="1" fontAlgn="auto" hangingPunct="1">
                <a:spcBef>
                  <a:spcPts val="0"/>
                </a:spcBef>
                <a:spcAft>
                  <a:spcPts val="0"/>
                </a:spcAft>
                <a:defRPr/>
              </a:pPr>
              <a:r>
                <a:rPr lang="en-US" sz="1480" b="1" dirty="0">
                  <a:solidFill>
                    <a:prstClr val="black"/>
                  </a:solidFill>
                  <a:latin typeface="+mn-lt"/>
                  <a:cs typeface="Times New Roman" pitchFamily="18" charset="0"/>
                </a:rPr>
                <a:t>79 MT</a:t>
              </a:r>
            </a:p>
          </p:txBody>
        </p:sp>
        <p:sp>
          <p:nvSpPr>
            <p:cNvPr id="59" name="Rectangle 62">
              <a:extLst>
                <a:ext uri="{FF2B5EF4-FFF2-40B4-BE49-F238E27FC236}">
                  <a16:creationId xmlns:a16="http://schemas.microsoft.com/office/drawing/2014/main" id="{B5976219-B98B-4F55-8343-5F0E362FB9E5}"/>
                </a:ext>
              </a:extLst>
            </p:cNvPr>
            <p:cNvSpPr>
              <a:spLocks noChangeArrowheads="1"/>
            </p:cNvSpPr>
            <p:nvPr/>
          </p:nvSpPr>
          <p:spPr bwMode="auto">
            <a:xfrm>
              <a:off x="6464117" y="4025701"/>
              <a:ext cx="1545823" cy="935943"/>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 Other Effluents </a:t>
              </a:r>
            </a:p>
            <a:p>
              <a:pPr algn="ctr" eaLnBrk="1" fontAlgn="auto" hangingPunct="1">
                <a:spcBef>
                  <a:spcPts val="0"/>
                </a:spcBef>
                <a:spcAft>
                  <a:spcPts val="0"/>
                </a:spcAft>
                <a:defRPr/>
              </a:pPr>
              <a:r>
                <a:rPr lang="en-US" sz="1480" dirty="0">
                  <a:solidFill>
                    <a:prstClr val="black"/>
                  </a:solidFill>
                  <a:latin typeface="+mn-lt"/>
                  <a:cs typeface="Times New Roman" pitchFamily="18" charset="0"/>
                </a:rPr>
                <a:t>(11KL);      </a:t>
              </a:r>
            </a:p>
            <a:p>
              <a:pPr algn="ctr" eaLnBrk="1" fontAlgn="auto" hangingPunct="1">
                <a:spcBef>
                  <a:spcPts val="0"/>
                </a:spcBef>
                <a:spcAft>
                  <a:spcPts val="0"/>
                </a:spcAft>
                <a:defRPr/>
              </a:pPr>
              <a:r>
                <a:rPr lang="en-US" sz="1480" dirty="0">
                  <a:solidFill>
                    <a:prstClr val="black"/>
                  </a:solidFill>
                  <a:latin typeface="+mn-lt"/>
                  <a:cs typeface="Times New Roman" pitchFamily="18" charset="0"/>
                </a:rPr>
                <a:t>     (Lab .,Washings, Cool  B/d) </a:t>
              </a:r>
            </a:p>
          </p:txBody>
        </p:sp>
        <p:cxnSp>
          <p:nvCxnSpPr>
            <p:cNvPr id="62" name="AutoShape 102">
              <a:extLst>
                <a:ext uri="{FF2B5EF4-FFF2-40B4-BE49-F238E27FC236}">
                  <a16:creationId xmlns:a16="http://schemas.microsoft.com/office/drawing/2014/main" id="{BBD6D990-18D1-4C08-864C-55BB70744C7A}"/>
                </a:ext>
              </a:extLst>
            </p:cNvPr>
            <p:cNvCxnSpPr>
              <a:cxnSpLocks noChangeShapeType="1"/>
            </p:cNvCxnSpPr>
            <p:nvPr/>
          </p:nvCxnSpPr>
          <p:spPr bwMode="auto">
            <a:xfrm rot="10800000" flipV="1">
              <a:off x="6043865" y="4351041"/>
              <a:ext cx="612000" cy="0"/>
            </a:xfrm>
            <a:prstGeom prst="straightConnector1">
              <a:avLst/>
            </a:prstGeom>
            <a:noFill/>
            <a:ln w="25400">
              <a:solidFill>
                <a:srgbClr val="FF0000"/>
              </a:solidFill>
              <a:round/>
              <a:headEnd type="none" w="lg" len="med"/>
              <a:tailEnd type="triangle" w="med" len="med"/>
            </a:ln>
          </p:spPr>
        </p:cxnSp>
        <p:cxnSp>
          <p:nvCxnSpPr>
            <p:cNvPr id="64" name="AutoShape 102">
              <a:extLst>
                <a:ext uri="{FF2B5EF4-FFF2-40B4-BE49-F238E27FC236}">
                  <a16:creationId xmlns:a16="http://schemas.microsoft.com/office/drawing/2014/main" id="{00C49254-1972-4D2A-AC4A-FE5104E9FAAD}"/>
                </a:ext>
              </a:extLst>
            </p:cNvPr>
            <p:cNvCxnSpPr>
              <a:cxnSpLocks noChangeShapeType="1"/>
            </p:cNvCxnSpPr>
            <p:nvPr/>
          </p:nvCxnSpPr>
          <p:spPr bwMode="auto">
            <a:xfrm>
              <a:off x="5447891" y="4590287"/>
              <a:ext cx="0" cy="648000"/>
            </a:xfrm>
            <a:prstGeom prst="straightConnector1">
              <a:avLst/>
            </a:prstGeom>
            <a:noFill/>
            <a:ln w="25400">
              <a:solidFill>
                <a:srgbClr val="FF0000"/>
              </a:solidFill>
              <a:round/>
              <a:headEnd type="none" w="lg" len="med"/>
              <a:tailEnd type="triangle" w="med" len="med"/>
            </a:ln>
          </p:spPr>
        </p:cxnSp>
        <p:sp>
          <p:nvSpPr>
            <p:cNvPr id="67" name="Rectangle 62">
              <a:extLst>
                <a:ext uri="{FF2B5EF4-FFF2-40B4-BE49-F238E27FC236}">
                  <a16:creationId xmlns:a16="http://schemas.microsoft.com/office/drawing/2014/main" id="{F7DE729A-230D-4BC8-9FFA-48E05388CC4D}"/>
                </a:ext>
              </a:extLst>
            </p:cNvPr>
            <p:cNvSpPr>
              <a:spLocks noChangeArrowheads="1"/>
            </p:cNvSpPr>
            <p:nvPr/>
          </p:nvSpPr>
          <p:spPr bwMode="auto">
            <a:xfrm>
              <a:off x="4654566" y="5210574"/>
              <a:ext cx="1688500" cy="280027"/>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b="1" dirty="0">
                  <a:solidFill>
                    <a:prstClr val="black"/>
                  </a:solidFill>
                  <a:latin typeface="+mn-lt"/>
                  <a:cs typeface="Times New Roman" pitchFamily="18" charset="0"/>
                </a:rPr>
                <a:t>74 KL; For Green Belt</a:t>
              </a:r>
            </a:p>
            <a:p>
              <a:pPr algn="ctr" eaLnBrk="1" fontAlgn="auto" hangingPunct="1">
                <a:spcBef>
                  <a:spcPts val="0"/>
                </a:spcBef>
                <a:spcAft>
                  <a:spcPts val="0"/>
                </a:spcAft>
                <a:defRPr/>
              </a:pPr>
              <a:r>
                <a:rPr lang="en-US" sz="1480" b="1" dirty="0">
                  <a:solidFill>
                    <a:prstClr val="black"/>
                  </a:solidFill>
                  <a:latin typeface="+mn-lt"/>
                  <a:cs typeface="Times New Roman" pitchFamily="18" charset="0"/>
                </a:rPr>
                <a:t> </a:t>
              </a:r>
            </a:p>
          </p:txBody>
        </p:sp>
        <p:sp>
          <p:nvSpPr>
            <p:cNvPr id="69" name="Rectangle 62">
              <a:extLst>
                <a:ext uri="{FF2B5EF4-FFF2-40B4-BE49-F238E27FC236}">
                  <a16:creationId xmlns:a16="http://schemas.microsoft.com/office/drawing/2014/main" id="{834C2675-6CEB-44A1-8D4C-324715B0D2BF}"/>
                </a:ext>
              </a:extLst>
            </p:cNvPr>
            <p:cNvSpPr>
              <a:spLocks noChangeArrowheads="1"/>
            </p:cNvSpPr>
            <p:nvPr/>
          </p:nvSpPr>
          <p:spPr bwMode="auto">
            <a:xfrm>
              <a:off x="5333917" y="4640018"/>
              <a:ext cx="847167" cy="267846"/>
            </a:xfrm>
            <a:prstGeom prst="rect">
              <a:avLst/>
            </a:prstGeom>
            <a:noFill/>
            <a:ln w="9525">
              <a:noFill/>
              <a:miter lim="800000"/>
              <a:headEnd/>
              <a:tailEnd/>
            </a:ln>
          </p:spPr>
          <p:txBody>
            <a:bodyPr/>
            <a:lstStyle/>
            <a:p>
              <a:pPr algn="ctr" eaLnBrk="1" fontAlgn="auto" hangingPunct="1">
                <a:spcBef>
                  <a:spcPts val="0"/>
                </a:spcBef>
                <a:spcAft>
                  <a:spcPts val="0"/>
                </a:spcAft>
                <a:defRPr/>
              </a:pPr>
              <a:r>
                <a:rPr lang="en-US" sz="1480" dirty="0">
                  <a:solidFill>
                    <a:prstClr val="black"/>
                  </a:solidFill>
                  <a:latin typeface="+mn-lt"/>
                  <a:cs typeface="Times New Roman" pitchFamily="18" charset="0"/>
                </a:rPr>
                <a:t>2 % Loss</a:t>
              </a:r>
            </a:p>
          </p:txBody>
        </p:sp>
      </p:grpSp>
      <p:sp>
        <p:nvSpPr>
          <p:cNvPr id="71" name="Rectangle 40">
            <a:extLst>
              <a:ext uri="{FF2B5EF4-FFF2-40B4-BE49-F238E27FC236}">
                <a16:creationId xmlns:a16="http://schemas.microsoft.com/office/drawing/2014/main" id="{7F4CDF68-DDDE-452B-A7DD-97785428C404}"/>
              </a:ext>
            </a:extLst>
          </p:cNvPr>
          <p:cNvSpPr>
            <a:spLocks noChangeArrowheads="1"/>
          </p:cNvSpPr>
          <p:nvPr/>
        </p:nvSpPr>
        <p:spPr bwMode="auto">
          <a:xfrm>
            <a:off x="1685925" y="63500"/>
            <a:ext cx="7051675" cy="369888"/>
          </a:xfrm>
          <a:prstGeom prst="rect">
            <a:avLst/>
          </a:prstGeom>
          <a:noFill/>
          <a:ln w="9525">
            <a:noFill/>
            <a:miter lim="800000"/>
            <a:headEnd/>
            <a:tailEnd/>
          </a:ln>
        </p:spPr>
        <p:txBody>
          <a:bodyPr>
            <a:spAutoFit/>
          </a:bodyPr>
          <a:lstStyle/>
          <a:p>
            <a:pPr lvl="0" algn="ctr" eaLnBrk="1" hangingPunct="1">
              <a:defRPr/>
            </a:pPr>
            <a:r>
              <a:rPr lang="en-US" sz="1800" b="1" dirty="0">
                <a:solidFill>
                  <a:srgbClr val="0000FF"/>
                </a:solidFill>
                <a:latin typeface="Calibri"/>
              </a:rPr>
              <a:t>Existing </a:t>
            </a:r>
            <a:r>
              <a:rPr kumimoji="0" 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Distillery Process Flow Chart - </a:t>
            </a:r>
            <a:r>
              <a:rPr kumimoji="0" lang="en-US" sz="1800" b="1"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30 KLPD</a:t>
            </a:r>
            <a:r>
              <a:rPr kumimoji="0" 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 </a:t>
            </a:r>
            <a:r>
              <a:rPr kumimoji="0" lang="en-US" sz="14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a:t>
            </a:r>
            <a:r>
              <a:rPr kumimoji="0" lang="en-US" sz="1400" b="1"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Molasses</a:t>
            </a:r>
            <a:r>
              <a:rPr kumimoji="0" lang="en-US" sz="14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a:t>
            </a:r>
          </a:p>
        </p:txBody>
      </p:sp>
      <p:sp>
        <p:nvSpPr>
          <p:cNvPr id="126" name="Rectangle 62">
            <a:extLst>
              <a:ext uri="{FF2B5EF4-FFF2-40B4-BE49-F238E27FC236}">
                <a16:creationId xmlns:a16="http://schemas.microsoft.com/office/drawing/2014/main" id="{C0F0D945-050B-41EC-90DD-119B5CF7CF71}"/>
              </a:ext>
            </a:extLst>
          </p:cNvPr>
          <p:cNvSpPr>
            <a:spLocks noChangeArrowheads="1"/>
          </p:cNvSpPr>
          <p:nvPr/>
        </p:nvSpPr>
        <p:spPr bwMode="auto">
          <a:xfrm>
            <a:off x="6781307" y="2852882"/>
            <a:ext cx="1462454" cy="322385"/>
          </a:xfrm>
          <a:prstGeom prst="rect">
            <a:avLst/>
          </a:prstGeom>
          <a:solidFill>
            <a:schemeClr val="accent4">
              <a:lumMod val="20000"/>
              <a:lumOff val="80000"/>
            </a:schemeClr>
          </a:solidFill>
          <a:ln w="9525">
            <a:solidFill>
              <a:srgbClr val="000000"/>
            </a:solidFill>
            <a:miter lim="800000"/>
            <a:headEnd/>
            <a:tailEnd/>
          </a:ln>
        </p:spPr>
        <p:txBody>
          <a:bodyPr/>
          <a:lstStyle/>
          <a:p>
            <a:pPr algn="ctr" defTabSz="844083" eaLnBrk="1" hangingPunct="1">
              <a:spcAft>
                <a:spcPts val="0"/>
              </a:spcAft>
              <a:defRPr/>
            </a:pPr>
            <a:r>
              <a:rPr lang="en-US" sz="1480" dirty="0">
                <a:solidFill>
                  <a:prstClr val="black"/>
                </a:solidFill>
                <a:latin typeface="+mn-lt"/>
              </a:rPr>
              <a:t>Bottling Section</a:t>
            </a:r>
          </a:p>
        </p:txBody>
      </p:sp>
      <p:sp>
        <p:nvSpPr>
          <p:cNvPr id="127" name="Rectangle 62">
            <a:extLst>
              <a:ext uri="{FF2B5EF4-FFF2-40B4-BE49-F238E27FC236}">
                <a16:creationId xmlns:a16="http://schemas.microsoft.com/office/drawing/2014/main" id="{536B7B77-F945-40BD-B45F-60FDD2BE4A26}"/>
              </a:ext>
            </a:extLst>
          </p:cNvPr>
          <p:cNvSpPr>
            <a:spLocks noChangeArrowheads="1"/>
          </p:cNvSpPr>
          <p:nvPr/>
        </p:nvSpPr>
        <p:spPr bwMode="auto">
          <a:xfrm>
            <a:off x="7364518" y="3467505"/>
            <a:ext cx="779585" cy="556847"/>
          </a:xfrm>
          <a:prstGeom prst="rect">
            <a:avLst/>
          </a:prstGeom>
          <a:solidFill>
            <a:srgbClr val="99FFCC"/>
          </a:solidFill>
          <a:ln w="9525">
            <a:solidFill>
              <a:srgbClr val="000000"/>
            </a:solidFill>
            <a:miter lim="800000"/>
            <a:headEnd/>
            <a:tailEnd/>
          </a:ln>
        </p:spPr>
        <p:txBody>
          <a:bodyPr/>
          <a:lstStyle/>
          <a:p>
            <a:pPr algn="ctr" defTabSz="844083" eaLnBrk="1" hangingPunct="1">
              <a:spcAft>
                <a:spcPts val="0"/>
              </a:spcAft>
              <a:defRPr/>
            </a:pPr>
            <a:r>
              <a:rPr lang="en-US" sz="1480" dirty="0">
                <a:solidFill>
                  <a:prstClr val="black"/>
                </a:solidFill>
                <a:latin typeface="+mn-lt"/>
              </a:rPr>
              <a:t>Storage Section</a:t>
            </a:r>
          </a:p>
        </p:txBody>
      </p:sp>
    </p:spTree>
    <p:extLst>
      <p:ext uri="{BB962C8B-B14F-4D97-AF65-F5344CB8AC3E}">
        <p14:creationId xmlns:p14="http://schemas.microsoft.com/office/powerpoint/2010/main" val="352134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7"/>
          <p:cNvGrpSpPr>
            <a:grpSpLocks/>
          </p:cNvGrpSpPr>
          <p:nvPr/>
        </p:nvGrpSpPr>
        <p:grpSpPr bwMode="auto">
          <a:xfrm>
            <a:off x="762000" y="685800"/>
            <a:ext cx="8282354" cy="5412082"/>
            <a:chOff x="103697" y="785794"/>
            <a:chExt cx="8972856" cy="5863055"/>
          </a:xfrm>
        </p:grpSpPr>
        <p:cxnSp>
          <p:nvCxnSpPr>
            <p:cNvPr id="14356" name="AutoShape 102"/>
            <p:cNvCxnSpPr>
              <a:cxnSpLocks noChangeShapeType="1"/>
            </p:cNvCxnSpPr>
            <p:nvPr/>
          </p:nvCxnSpPr>
          <p:spPr bwMode="auto">
            <a:xfrm flipV="1">
              <a:off x="1153341" y="3706095"/>
              <a:ext cx="27907" cy="265610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7" name="Group 58"/>
            <p:cNvGrpSpPr>
              <a:grpSpLocks/>
            </p:cNvGrpSpPr>
            <p:nvPr/>
          </p:nvGrpSpPr>
          <p:grpSpPr bwMode="auto">
            <a:xfrm>
              <a:off x="103697" y="785794"/>
              <a:ext cx="8434678" cy="5863055"/>
              <a:chOff x="104081" y="814408"/>
              <a:chExt cx="8433808" cy="5863056"/>
            </a:xfrm>
          </p:grpSpPr>
          <p:cxnSp>
            <p:nvCxnSpPr>
              <p:cNvPr id="14363" name="AutoShape 102"/>
              <p:cNvCxnSpPr>
                <a:cxnSpLocks noChangeShapeType="1"/>
              </p:cNvCxnSpPr>
              <p:nvPr/>
            </p:nvCxnSpPr>
            <p:spPr bwMode="auto">
              <a:xfrm rot="10800000">
                <a:off x="1580356" y="3543982"/>
                <a:ext cx="1947744"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9" name="Group 56"/>
              <p:cNvGrpSpPr>
                <a:grpSpLocks/>
              </p:cNvGrpSpPr>
              <p:nvPr/>
            </p:nvGrpSpPr>
            <p:grpSpPr bwMode="auto">
              <a:xfrm>
                <a:off x="104081" y="814408"/>
                <a:ext cx="8433808" cy="5863056"/>
                <a:chOff x="51665" y="428604"/>
                <a:chExt cx="8433808" cy="5863056"/>
              </a:xfrm>
            </p:grpSpPr>
            <p:cxnSp>
              <p:nvCxnSpPr>
                <p:cNvPr id="14365" name="AutoShape 102"/>
                <p:cNvCxnSpPr>
                  <a:cxnSpLocks noChangeShapeType="1"/>
                  <a:stCxn id="8" idx="3"/>
                </p:cNvCxnSpPr>
                <p:nvPr/>
              </p:nvCxnSpPr>
              <p:spPr bwMode="auto">
                <a:xfrm flipV="1">
                  <a:off x="5896109" y="3219449"/>
                  <a:ext cx="809492" cy="928"/>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nvGrpSpPr>
                <p:cNvPr id="13" name="Group 55"/>
                <p:cNvGrpSpPr>
                  <a:grpSpLocks/>
                </p:cNvGrpSpPr>
                <p:nvPr/>
              </p:nvGrpSpPr>
              <p:grpSpPr bwMode="auto">
                <a:xfrm>
                  <a:off x="51665" y="428604"/>
                  <a:ext cx="8433808" cy="5863056"/>
                  <a:chOff x="51665" y="457200"/>
                  <a:chExt cx="8433808" cy="5863056"/>
                </a:xfrm>
              </p:grpSpPr>
              <p:sp>
                <p:nvSpPr>
                  <p:cNvPr id="52" name="Rectangle 62"/>
                  <p:cNvSpPr>
                    <a:spLocks noChangeArrowheads="1"/>
                  </p:cNvSpPr>
                  <p:nvPr/>
                </p:nvSpPr>
                <p:spPr bwMode="auto">
                  <a:xfrm>
                    <a:off x="2186000" y="2938448"/>
                    <a:ext cx="1481035" cy="419098"/>
                  </a:xfrm>
                  <a:prstGeom prst="rect">
                    <a:avLst/>
                  </a:prstGeom>
                  <a:noFill/>
                  <a:ln w="9525">
                    <a:noFill/>
                    <a:miter lim="800000"/>
                    <a:headEnd/>
                    <a:tailEnd/>
                  </a:ln>
                </p:spPr>
                <p:txBody>
                  <a:bodyPr/>
                  <a:lstStyle/>
                  <a:p>
                    <a:pPr algn="ctr" defTabSz="844083" eaLnBrk="1" hangingPunct="1">
                      <a:spcAft>
                        <a:spcPts val="0"/>
                      </a:spcAft>
                      <a:defRPr/>
                    </a:pPr>
                    <a:r>
                      <a:rPr lang="en-US" sz="1200" dirty="0">
                        <a:solidFill>
                          <a:prstClr val="black"/>
                        </a:solidFill>
                        <a:latin typeface="Calibri"/>
                      </a:rPr>
                      <a:t>Yeast Sludge</a:t>
                    </a:r>
                  </a:p>
                  <a:p>
                    <a:pPr algn="ctr" defTabSz="844083" eaLnBrk="1" hangingPunct="1">
                      <a:spcAft>
                        <a:spcPts val="0"/>
                      </a:spcAft>
                      <a:defRPr/>
                    </a:pPr>
                    <a:r>
                      <a:rPr lang="en-US" sz="1200" dirty="0">
                        <a:solidFill>
                          <a:prstClr val="black"/>
                        </a:solidFill>
                        <a:latin typeface="Calibri"/>
                      </a:rPr>
                      <a:t>(19 KL)</a:t>
                    </a:r>
                  </a:p>
                </p:txBody>
              </p:sp>
              <p:sp>
                <p:nvSpPr>
                  <p:cNvPr id="53" name="Rectangle 62"/>
                  <p:cNvSpPr>
                    <a:spLocks noChangeArrowheads="1"/>
                  </p:cNvSpPr>
                  <p:nvPr/>
                </p:nvSpPr>
                <p:spPr bwMode="auto">
                  <a:xfrm>
                    <a:off x="5791670" y="2995598"/>
                    <a:ext cx="1038153" cy="460372"/>
                  </a:xfrm>
                  <a:prstGeom prst="rect">
                    <a:avLst/>
                  </a:prstGeom>
                  <a:noFill/>
                  <a:ln w="9525">
                    <a:noFill/>
                    <a:miter lim="800000"/>
                    <a:headEnd/>
                    <a:tailEnd/>
                  </a:ln>
                </p:spPr>
                <p:txBody>
                  <a:bodyPr/>
                  <a:lstStyle/>
                  <a:p>
                    <a:pPr algn="ctr" defTabSz="844083" eaLnBrk="1" hangingPunct="1">
                      <a:spcAft>
                        <a:spcPts val="0"/>
                      </a:spcAft>
                      <a:defRPr/>
                    </a:pPr>
                    <a:r>
                      <a:rPr lang="en-US" sz="1200" dirty="0">
                        <a:solidFill>
                          <a:prstClr val="black"/>
                        </a:solidFill>
                        <a:latin typeface="Calibri"/>
                      </a:rPr>
                      <a:t>CO</a:t>
                    </a:r>
                    <a:r>
                      <a:rPr lang="en-US" sz="1200" baseline="-25000" dirty="0">
                        <a:solidFill>
                          <a:prstClr val="black"/>
                        </a:solidFill>
                        <a:latin typeface="Calibri"/>
                      </a:rPr>
                      <a:t>2</a:t>
                    </a:r>
                  </a:p>
                  <a:p>
                    <a:pPr algn="ctr" defTabSz="844083" eaLnBrk="1" hangingPunct="1">
                      <a:spcAft>
                        <a:spcPts val="0"/>
                      </a:spcAft>
                      <a:defRPr/>
                    </a:pPr>
                    <a:r>
                      <a:rPr lang="en-US" sz="1200" dirty="0">
                        <a:solidFill>
                          <a:prstClr val="black"/>
                        </a:solidFill>
                        <a:latin typeface="Calibri"/>
                      </a:rPr>
                      <a:t>(87 MT)</a:t>
                    </a:r>
                  </a:p>
                </p:txBody>
              </p:sp>
              <p:sp>
                <p:nvSpPr>
                  <p:cNvPr id="55" name="Rectangle 62"/>
                  <p:cNvSpPr>
                    <a:spLocks noChangeArrowheads="1"/>
                  </p:cNvSpPr>
                  <p:nvPr/>
                </p:nvSpPr>
                <p:spPr bwMode="auto">
                  <a:xfrm>
                    <a:off x="5742461" y="3742072"/>
                    <a:ext cx="1703270" cy="369885"/>
                  </a:xfrm>
                  <a:prstGeom prst="rect">
                    <a:avLst/>
                  </a:prstGeom>
                  <a:noFill/>
                  <a:ln w="9525">
                    <a:noFill/>
                    <a:miter lim="800000"/>
                    <a:headEnd/>
                    <a:tailEnd/>
                  </a:ln>
                </p:spPr>
                <p:txBody>
                  <a:bodyPr/>
                  <a:lstStyle/>
                  <a:p>
                    <a:pPr algn="ctr" defTabSz="844083" eaLnBrk="1" hangingPunct="1">
                      <a:spcAft>
                        <a:spcPts val="0"/>
                      </a:spcAft>
                      <a:defRPr/>
                    </a:pPr>
                    <a:r>
                      <a:rPr lang="en-US" sz="1292" dirty="0">
                        <a:solidFill>
                          <a:prstClr val="black"/>
                        </a:solidFill>
                        <a:latin typeface="Calibri"/>
                      </a:rPr>
                      <a:t>Alcohol (105 KL)</a:t>
                    </a:r>
                  </a:p>
                </p:txBody>
              </p:sp>
              <p:cxnSp>
                <p:nvCxnSpPr>
                  <p:cNvPr id="14370" name="AutoShape 102"/>
                  <p:cNvCxnSpPr>
                    <a:cxnSpLocks noChangeShapeType="1"/>
                  </p:cNvCxnSpPr>
                  <p:nvPr/>
                </p:nvCxnSpPr>
                <p:spPr bwMode="auto">
                  <a:xfrm>
                    <a:off x="4686300" y="849313"/>
                    <a:ext cx="0" cy="293687"/>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 name="Rectangle 62"/>
                  <p:cNvSpPr>
                    <a:spLocks noChangeArrowheads="1"/>
                  </p:cNvSpPr>
                  <p:nvPr/>
                </p:nvSpPr>
                <p:spPr bwMode="auto">
                  <a:xfrm>
                    <a:off x="3482017" y="1123946"/>
                    <a:ext cx="2404896" cy="363535"/>
                  </a:xfrm>
                  <a:prstGeom prst="rect">
                    <a:avLst/>
                  </a:prstGeom>
                  <a:solidFill>
                    <a:schemeClr val="bg1">
                      <a:lumMod val="85000"/>
                    </a:schemeClr>
                  </a:solidFill>
                  <a:ln w="9525">
                    <a:solidFill>
                      <a:srgbClr val="000000"/>
                    </a:solidFill>
                    <a:miter lim="800000"/>
                    <a:headEnd/>
                    <a:tailEnd/>
                  </a:ln>
                </p:spPr>
                <p:txBody>
                  <a:bodyPr/>
                  <a:lstStyle/>
                  <a:p>
                    <a:pPr algn="ctr" defTabSz="844083" eaLnBrk="1" hangingPunct="1">
                      <a:defRPr/>
                    </a:pPr>
                    <a:r>
                      <a:rPr lang="en-US" sz="1477" dirty="0">
                        <a:solidFill>
                          <a:prstClr val="black"/>
                        </a:solidFill>
                        <a:latin typeface="Calibri"/>
                      </a:rPr>
                      <a:t>Weighing of Molasses</a:t>
                    </a:r>
                  </a:p>
                </p:txBody>
              </p:sp>
              <p:sp>
                <p:nvSpPr>
                  <p:cNvPr id="2" name="Rectangle 62"/>
                  <p:cNvSpPr>
                    <a:spLocks noChangeArrowheads="1"/>
                  </p:cNvSpPr>
                  <p:nvPr/>
                </p:nvSpPr>
                <p:spPr bwMode="auto">
                  <a:xfrm>
                    <a:off x="3482017" y="1752593"/>
                    <a:ext cx="2404896" cy="323848"/>
                  </a:xfrm>
                  <a:prstGeom prst="rect">
                    <a:avLst/>
                  </a:prstGeom>
                  <a:solidFill>
                    <a:schemeClr val="accent6">
                      <a:lumMod val="50000"/>
                    </a:schemeClr>
                  </a:solidFill>
                  <a:ln w="9525">
                    <a:solidFill>
                      <a:srgbClr val="000000"/>
                    </a:solidFill>
                    <a:miter lim="800000"/>
                    <a:headEnd/>
                    <a:tailEnd/>
                  </a:ln>
                </p:spPr>
                <p:txBody>
                  <a:bodyPr/>
                  <a:lstStyle/>
                  <a:p>
                    <a:pPr algn="ctr" defTabSz="844083" eaLnBrk="1" hangingPunct="1">
                      <a:spcAft>
                        <a:spcPts val="923"/>
                      </a:spcAft>
                      <a:defRPr/>
                    </a:pPr>
                    <a:r>
                      <a:rPr lang="en-US" sz="1477" dirty="0">
                        <a:solidFill>
                          <a:prstClr val="white"/>
                        </a:solidFill>
                        <a:latin typeface="Calibri"/>
                      </a:rPr>
                      <a:t>Molasses Dilution</a:t>
                    </a:r>
                  </a:p>
                </p:txBody>
              </p:sp>
              <p:sp>
                <p:nvSpPr>
                  <p:cNvPr id="5" name="Rectangle 62"/>
                  <p:cNvSpPr>
                    <a:spLocks noChangeArrowheads="1"/>
                  </p:cNvSpPr>
                  <p:nvPr/>
                </p:nvSpPr>
                <p:spPr bwMode="auto">
                  <a:xfrm>
                    <a:off x="3482017" y="2362189"/>
                    <a:ext cx="2404896" cy="380998"/>
                  </a:xfrm>
                  <a:prstGeom prst="rect">
                    <a:avLst/>
                  </a:prstGeom>
                  <a:solidFill>
                    <a:schemeClr val="accent6">
                      <a:lumMod val="75000"/>
                    </a:schemeClr>
                  </a:solidFill>
                  <a:ln w="9525">
                    <a:solidFill>
                      <a:srgbClr val="000000"/>
                    </a:solidFill>
                    <a:miter lim="800000"/>
                    <a:headEnd/>
                    <a:tailEnd/>
                  </a:ln>
                </p:spPr>
                <p:txBody>
                  <a:bodyPr/>
                  <a:lstStyle/>
                  <a:p>
                    <a:pPr algn="ctr" defTabSz="844083" eaLnBrk="1" hangingPunct="1">
                      <a:spcAft>
                        <a:spcPts val="923"/>
                      </a:spcAft>
                      <a:defRPr/>
                    </a:pPr>
                    <a:r>
                      <a:rPr lang="en-US" sz="1477" dirty="0">
                        <a:solidFill>
                          <a:prstClr val="black"/>
                        </a:solidFill>
                        <a:latin typeface="Calibri"/>
                      </a:rPr>
                      <a:t>Pre-Fermentation</a:t>
                    </a:r>
                  </a:p>
                </p:txBody>
              </p:sp>
              <p:sp>
                <p:nvSpPr>
                  <p:cNvPr id="8" name="Rectangle 62"/>
                  <p:cNvSpPr>
                    <a:spLocks noChangeArrowheads="1"/>
                  </p:cNvSpPr>
                  <p:nvPr/>
                </p:nvSpPr>
                <p:spPr bwMode="auto">
                  <a:xfrm>
                    <a:off x="3482017" y="3020997"/>
                    <a:ext cx="2414420" cy="401636"/>
                  </a:xfrm>
                  <a:prstGeom prst="rect">
                    <a:avLst/>
                  </a:prstGeom>
                  <a:solidFill>
                    <a:schemeClr val="accent6">
                      <a:lumMod val="60000"/>
                      <a:lumOff val="40000"/>
                    </a:schemeClr>
                  </a:solidFill>
                  <a:ln w="9525">
                    <a:solidFill>
                      <a:srgbClr val="000000"/>
                    </a:solidFill>
                    <a:miter lim="800000"/>
                    <a:headEnd/>
                    <a:tailEnd/>
                  </a:ln>
                </p:spPr>
                <p:txBody>
                  <a:bodyPr/>
                  <a:lstStyle/>
                  <a:p>
                    <a:pPr algn="ctr" defTabSz="844083" eaLnBrk="1" hangingPunct="1">
                      <a:spcAft>
                        <a:spcPts val="923"/>
                      </a:spcAft>
                      <a:defRPr/>
                    </a:pPr>
                    <a:r>
                      <a:rPr lang="en-US" sz="1477" dirty="0">
                        <a:solidFill>
                          <a:prstClr val="black"/>
                        </a:solidFill>
                        <a:latin typeface="Calibri"/>
                      </a:rPr>
                      <a:t>Fermentation</a:t>
                    </a:r>
                  </a:p>
                  <a:p>
                    <a:pPr algn="ctr" defTabSz="844083" eaLnBrk="1" hangingPunct="1">
                      <a:spcAft>
                        <a:spcPts val="923"/>
                      </a:spcAft>
                      <a:defRPr/>
                    </a:pPr>
                    <a:r>
                      <a:rPr lang="en-US" sz="1477" dirty="0">
                        <a:solidFill>
                          <a:prstClr val="black"/>
                        </a:solidFill>
                        <a:latin typeface="Calibri"/>
                      </a:rPr>
                      <a:t> </a:t>
                    </a:r>
                  </a:p>
                </p:txBody>
              </p:sp>
              <p:sp>
                <p:nvSpPr>
                  <p:cNvPr id="10" name="Rectangle 62"/>
                  <p:cNvSpPr>
                    <a:spLocks noChangeArrowheads="1"/>
                  </p:cNvSpPr>
                  <p:nvPr/>
                </p:nvSpPr>
                <p:spPr bwMode="auto">
                  <a:xfrm>
                    <a:off x="3472492" y="3814743"/>
                    <a:ext cx="2428708" cy="379411"/>
                  </a:xfrm>
                  <a:prstGeom prst="rect">
                    <a:avLst/>
                  </a:prstGeom>
                  <a:solidFill>
                    <a:schemeClr val="accent3">
                      <a:lumMod val="60000"/>
                      <a:lumOff val="40000"/>
                    </a:schemeClr>
                  </a:solidFill>
                  <a:ln w="9525">
                    <a:solidFill>
                      <a:srgbClr val="000000"/>
                    </a:solidFill>
                    <a:miter lim="800000"/>
                    <a:headEnd/>
                    <a:tailEnd/>
                  </a:ln>
                </p:spPr>
                <p:txBody>
                  <a:bodyPr/>
                  <a:lstStyle/>
                  <a:p>
                    <a:pPr algn="ctr" defTabSz="844083" eaLnBrk="1" hangingPunct="1">
                      <a:defRPr/>
                    </a:pPr>
                    <a:r>
                      <a:rPr lang="en-US" sz="1477" dirty="0">
                        <a:solidFill>
                          <a:prstClr val="black"/>
                        </a:solidFill>
                        <a:latin typeface="Calibri"/>
                      </a:rPr>
                      <a:t>Distillation</a:t>
                    </a:r>
                  </a:p>
                  <a:p>
                    <a:pPr algn="ctr" defTabSz="844083" eaLnBrk="1" hangingPunct="1">
                      <a:defRPr/>
                    </a:pPr>
                    <a:endParaRPr lang="en-US" sz="1477" dirty="0">
                      <a:solidFill>
                        <a:prstClr val="black"/>
                      </a:solidFill>
                      <a:latin typeface="Calibri"/>
                    </a:endParaRPr>
                  </a:p>
                  <a:p>
                    <a:pPr algn="ctr" defTabSz="844083" eaLnBrk="1" hangingPunct="1">
                      <a:defRPr/>
                    </a:pPr>
                    <a:endParaRPr lang="en-US" sz="1477" dirty="0">
                      <a:solidFill>
                        <a:prstClr val="black"/>
                      </a:solidFill>
                      <a:latin typeface="Calibri"/>
                    </a:endParaRPr>
                  </a:p>
                  <a:p>
                    <a:pPr algn="ctr" defTabSz="844083" eaLnBrk="1" hangingPunct="1">
                      <a:defRPr/>
                    </a:pPr>
                    <a:endParaRPr lang="en-US" sz="1477" dirty="0">
                      <a:solidFill>
                        <a:prstClr val="black"/>
                      </a:solidFill>
                      <a:latin typeface="Calibri"/>
                    </a:endParaRPr>
                  </a:p>
                  <a:p>
                    <a:pPr algn="ctr" defTabSz="844083" eaLnBrk="1" hangingPunct="1">
                      <a:defRPr/>
                    </a:pPr>
                    <a:r>
                      <a:rPr lang="en-US" sz="1477" dirty="0">
                        <a:solidFill>
                          <a:prstClr val="black"/>
                        </a:solidFill>
                        <a:latin typeface="Calibri"/>
                      </a:rPr>
                      <a:t> </a:t>
                    </a:r>
                  </a:p>
                </p:txBody>
              </p:sp>
              <p:sp>
                <p:nvSpPr>
                  <p:cNvPr id="12" name="Rectangle 62"/>
                  <p:cNvSpPr>
                    <a:spLocks noChangeArrowheads="1"/>
                  </p:cNvSpPr>
                  <p:nvPr/>
                </p:nvSpPr>
                <p:spPr bwMode="auto">
                  <a:xfrm>
                    <a:off x="3482017" y="457200"/>
                    <a:ext cx="2404896" cy="380998"/>
                  </a:xfrm>
                  <a:prstGeom prst="rect">
                    <a:avLst/>
                  </a:prstGeom>
                  <a:solidFill>
                    <a:schemeClr val="bg1">
                      <a:lumMod val="85000"/>
                    </a:schemeClr>
                  </a:solidFill>
                  <a:ln w="9525">
                    <a:solidFill>
                      <a:srgbClr val="000000"/>
                    </a:solidFill>
                    <a:miter lim="800000"/>
                    <a:headEnd/>
                    <a:tailEnd/>
                  </a:ln>
                </p:spPr>
                <p:txBody>
                  <a:bodyPr/>
                  <a:lstStyle/>
                  <a:p>
                    <a:pPr algn="ctr" defTabSz="844083" eaLnBrk="1" hangingPunct="1">
                      <a:spcAft>
                        <a:spcPts val="923"/>
                      </a:spcAft>
                      <a:defRPr/>
                    </a:pPr>
                    <a:r>
                      <a:rPr lang="en-US" sz="1477" dirty="0">
                        <a:solidFill>
                          <a:prstClr val="black"/>
                        </a:solidFill>
                        <a:latin typeface="Calibri"/>
                      </a:rPr>
                      <a:t>Sugar Factory</a:t>
                    </a:r>
                  </a:p>
                  <a:p>
                    <a:pPr algn="ctr" defTabSz="844083" eaLnBrk="1" hangingPunct="1">
                      <a:spcAft>
                        <a:spcPts val="923"/>
                      </a:spcAft>
                      <a:defRPr/>
                    </a:pPr>
                    <a:endParaRPr lang="en-US" sz="1477" dirty="0">
                      <a:solidFill>
                        <a:prstClr val="black"/>
                      </a:solidFill>
                      <a:latin typeface="Calibri"/>
                    </a:endParaRPr>
                  </a:p>
                </p:txBody>
              </p:sp>
              <p:sp>
                <p:nvSpPr>
                  <p:cNvPr id="14377" name="Rectangle 62"/>
                  <p:cNvSpPr>
                    <a:spLocks noChangeArrowheads="1"/>
                  </p:cNvSpPr>
                  <p:nvPr/>
                </p:nvSpPr>
                <p:spPr bwMode="auto">
                  <a:xfrm>
                    <a:off x="56428" y="2972692"/>
                    <a:ext cx="1471512" cy="404810"/>
                  </a:xfrm>
                  <a:prstGeom prst="rect">
                    <a:avLst/>
                  </a:prstGeom>
                  <a:solidFill>
                    <a:srgbClr val="FFC000"/>
                  </a:solidFill>
                  <a:ln w="9525">
                    <a:solidFill>
                      <a:srgbClr val="000000"/>
                    </a:solidFill>
                    <a:miter lim="800000"/>
                    <a:headEnd/>
                    <a:tailEnd/>
                  </a:ln>
                </p:spPr>
                <p:txBody>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algn="ctr" defTabSz="844083" eaLnBrk="1" hangingPunct="1"/>
                    <a:r>
                      <a:rPr lang="en-US" altLang="en-US" sz="1292" dirty="0">
                        <a:solidFill>
                          <a:prstClr val="black"/>
                        </a:solidFill>
                        <a:latin typeface="Arial Black" panose="020B0A04020102020204" pitchFamily="34" charset="0"/>
                      </a:rPr>
                      <a:t>ATFD</a:t>
                    </a:r>
                  </a:p>
                </p:txBody>
              </p:sp>
              <p:sp>
                <p:nvSpPr>
                  <p:cNvPr id="11" name="Rectangle 62"/>
                  <p:cNvSpPr>
                    <a:spLocks noChangeArrowheads="1"/>
                  </p:cNvSpPr>
                  <p:nvPr/>
                </p:nvSpPr>
                <p:spPr bwMode="auto">
                  <a:xfrm>
                    <a:off x="5090043" y="4648176"/>
                    <a:ext cx="1342932" cy="622296"/>
                  </a:xfrm>
                  <a:prstGeom prst="rect">
                    <a:avLst/>
                  </a:prstGeom>
                  <a:solidFill>
                    <a:srgbClr val="00B0F0"/>
                  </a:solidFill>
                  <a:ln w="15875">
                    <a:solidFill>
                      <a:srgbClr val="000000"/>
                    </a:solidFill>
                    <a:miter lim="800000"/>
                    <a:headEnd/>
                    <a:tailEnd/>
                  </a:ln>
                </p:spPr>
                <p:txBody>
                  <a:bodyPr/>
                  <a:lstStyle/>
                  <a:p>
                    <a:pPr algn="ctr" defTabSz="844083" eaLnBrk="1" hangingPunct="1">
                      <a:spcAft>
                        <a:spcPts val="0"/>
                      </a:spcAft>
                      <a:defRPr/>
                    </a:pPr>
                    <a:r>
                      <a:rPr lang="en-US" sz="1477" dirty="0">
                        <a:solidFill>
                          <a:prstClr val="black"/>
                        </a:solidFill>
                        <a:latin typeface="Calibri"/>
                      </a:rPr>
                      <a:t>CPU</a:t>
                    </a:r>
                  </a:p>
                  <a:p>
                    <a:pPr algn="ctr" defTabSz="844083" eaLnBrk="1" hangingPunct="1">
                      <a:spcAft>
                        <a:spcPts val="0"/>
                      </a:spcAft>
                      <a:defRPr/>
                    </a:pPr>
                    <a:r>
                      <a:rPr lang="en-US" sz="1477" dirty="0">
                        <a:solidFill>
                          <a:prstClr val="black"/>
                        </a:solidFill>
                        <a:latin typeface="Calibri"/>
                      </a:rPr>
                      <a:t>(1056 KL)</a:t>
                    </a:r>
                  </a:p>
                </p:txBody>
              </p:sp>
              <p:cxnSp>
                <p:nvCxnSpPr>
                  <p:cNvPr id="14379" name="AutoShape 102"/>
                  <p:cNvCxnSpPr>
                    <a:cxnSpLocks noChangeShapeType="1"/>
                    <a:stCxn id="10" idx="3"/>
                  </p:cNvCxnSpPr>
                  <p:nvPr/>
                </p:nvCxnSpPr>
                <p:spPr bwMode="auto">
                  <a:xfrm>
                    <a:off x="5900619" y="4004648"/>
                    <a:ext cx="1367270"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6" name="Rectangle 62"/>
                  <p:cNvSpPr>
                    <a:spLocks noChangeArrowheads="1"/>
                  </p:cNvSpPr>
                  <p:nvPr/>
                </p:nvSpPr>
                <p:spPr bwMode="auto">
                  <a:xfrm>
                    <a:off x="7269531" y="3735368"/>
                    <a:ext cx="844492" cy="603247"/>
                  </a:xfrm>
                  <a:prstGeom prst="rect">
                    <a:avLst/>
                  </a:prstGeom>
                  <a:solidFill>
                    <a:srgbClr val="99FFCC"/>
                  </a:solidFill>
                  <a:ln w="9525">
                    <a:solidFill>
                      <a:srgbClr val="000000"/>
                    </a:solidFill>
                    <a:miter lim="800000"/>
                    <a:headEnd/>
                    <a:tailEnd/>
                  </a:ln>
                </p:spPr>
                <p:txBody>
                  <a:bodyPr/>
                  <a:lstStyle/>
                  <a:p>
                    <a:pPr algn="ctr" defTabSz="844083" eaLnBrk="1" hangingPunct="1">
                      <a:spcAft>
                        <a:spcPts val="0"/>
                      </a:spcAft>
                      <a:defRPr/>
                    </a:pPr>
                    <a:r>
                      <a:rPr lang="en-US" sz="1292" dirty="0">
                        <a:solidFill>
                          <a:prstClr val="black"/>
                        </a:solidFill>
                        <a:latin typeface="Calibri"/>
                      </a:rPr>
                      <a:t>Storage Section</a:t>
                    </a:r>
                  </a:p>
                </p:txBody>
              </p:sp>
              <p:cxnSp>
                <p:nvCxnSpPr>
                  <p:cNvPr id="14381" name="AutoShape 102"/>
                  <p:cNvCxnSpPr>
                    <a:cxnSpLocks noChangeShapeType="1"/>
                    <a:stCxn id="63" idx="3"/>
                  </p:cNvCxnSpPr>
                  <p:nvPr/>
                </p:nvCxnSpPr>
                <p:spPr bwMode="auto">
                  <a:xfrm flipV="1">
                    <a:off x="2889693" y="6062630"/>
                    <a:ext cx="3009918" cy="7596"/>
                  </a:xfrm>
                  <a:prstGeom prst="straightConnector1">
                    <a:avLst/>
                  </a:prstGeom>
                  <a:noFill/>
                  <a:ln w="28575">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cxnSp>
                <p:nvCxnSpPr>
                  <p:cNvPr id="14382" name="AutoShape 102"/>
                  <p:cNvCxnSpPr>
                    <a:cxnSpLocks noChangeShapeType="1"/>
                  </p:cNvCxnSpPr>
                  <p:nvPr/>
                </p:nvCxnSpPr>
                <p:spPr bwMode="auto">
                  <a:xfrm flipH="1">
                    <a:off x="4038600" y="4192404"/>
                    <a:ext cx="0" cy="470046"/>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cxnSp>
                <p:nvCxnSpPr>
                  <p:cNvPr id="14383" name="AutoShape 102"/>
                  <p:cNvCxnSpPr>
                    <a:cxnSpLocks noChangeShapeType="1"/>
                  </p:cNvCxnSpPr>
                  <p:nvPr/>
                </p:nvCxnSpPr>
                <p:spPr bwMode="auto">
                  <a:xfrm>
                    <a:off x="4708525" y="1487488"/>
                    <a:ext cx="0" cy="293687"/>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384" name="AutoShape 102"/>
                  <p:cNvCxnSpPr>
                    <a:cxnSpLocks noChangeShapeType="1"/>
                  </p:cNvCxnSpPr>
                  <p:nvPr/>
                </p:nvCxnSpPr>
                <p:spPr bwMode="auto">
                  <a:xfrm>
                    <a:off x="4727575" y="2089150"/>
                    <a:ext cx="0" cy="268288"/>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9" name="Rectangle 62"/>
                  <p:cNvSpPr>
                    <a:spLocks noChangeArrowheads="1"/>
                  </p:cNvSpPr>
                  <p:nvPr/>
                </p:nvSpPr>
                <p:spPr bwMode="auto">
                  <a:xfrm>
                    <a:off x="6113910" y="2425689"/>
                    <a:ext cx="1481035" cy="419098"/>
                  </a:xfrm>
                  <a:prstGeom prst="rect">
                    <a:avLst/>
                  </a:prstGeom>
                  <a:noFill/>
                  <a:ln w="9525">
                    <a:noFill/>
                    <a:miter lim="800000"/>
                    <a:headEnd/>
                    <a:tailEnd/>
                  </a:ln>
                </p:spPr>
                <p:txBody>
                  <a:bodyPr/>
                  <a:lstStyle/>
                  <a:p>
                    <a:pPr algn="ctr" defTabSz="844083" eaLnBrk="1" hangingPunct="1">
                      <a:spcAft>
                        <a:spcPts val="923"/>
                      </a:spcAft>
                      <a:defRPr/>
                    </a:pPr>
                    <a:r>
                      <a:rPr lang="en-US" sz="1292" dirty="0">
                        <a:solidFill>
                          <a:prstClr val="black"/>
                        </a:solidFill>
                        <a:latin typeface="Calibri"/>
                      </a:rPr>
                      <a:t>Yeast Culture</a:t>
                    </a:r>
                  </a:p>
                </p:txBody>
              </p:sp>
              <p:cxnSp>
                <p:nvCxnSpPr>
                  <p:cNvPr id="14386" name="AutoShape 102"/>
                  <p:cNvCxnSpPr>
                    <a:cxnSpLocks noChangeShapeType="1"/>
                  </p:cNvCxnSpPr>
                  <p:nvPr/>
                </p:nvCxnSpPr>
                <p:spPr bwMode="auto">
                  <a:xfrm flipH="1">
                    <a:off x="5889625" y="2571750"/>
                    <a:ext cx="434975"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387" name="AutoShape 102"/>
                  <p:cNvCxnSpPr>
                    <a:cxnSpLocks noChangeShapeType="1"/>
                  </p:cNvCxnSpPr>
                  <p:nvPr/>
                </p:nvCxnSpPr>
                <p:spPr bwMode="auto">
                  <a:xfrm>
                    <a:off x="4707940" y="2754667"/>
                    <a:ext cx="0" cy="26670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388" name="AutoShape 102"/>
                  <p:cNvCxnSpPr>
                    <a:cxnSpLocks noChangeShapeType="1"/>
                  </p:cNvCxnSpPr>
                  <p:nvPr/>
                </p:nvCxnSpPr>
                <p:spPr bwMode="auto">
                  <a:xfrm>
                    <a:off x="4681308" y="3416092"/>
                    <a:ext cx="0" cy="390476"/>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0" name="Rectangle 62"/>
                  <p:cNvSpPr>
                    <a:spLocks noChangeArrowheads="1"/>
                  </p:cNvSpPr>
                  <p:nvPr/>
                </p:nvSpPr>
                <p:spPr bwMode="auto">
                  <a:xfrm>
                    <a:off x="3385185" y="4683101"/>
                    <a:ext cx="1342932" cy="622296"/>
                  </a:xfrm>
                  <a:prstGeom prst="rect">
                    <a:avLst/>
                  </a:prstGeom>
                  <a:solidFill>
                    <a:schemeClr val="accent6">
                      <a:lumMod val="75000"/>
                    </a:schemeClr>
                  </a:solidFill>
                  <a:ln w="15875">
                    <a:solidFill>
                      <a:srgbClr val="000000"/>
                    </a:solidFill>
                    <a:miter lim="800000"/>
                    <a:headEnd/>
                    <a:tailEnd/>
                  </a:ln>
                </p:spPr>
                <p:txBody>
                  <a:bodyPr/>
                  <a:lstStyle/>
                  <a:p>
                    <a:pPr algn="ctr" defTabSz="844083" eaLnBrk="1" hangingPunct="1">
                      <a:spcAft>
                        <a:spcPts val="0"/>
                      </a:spcAft>
                      <a:defRPr/>
                    </a:pPr>
                    <a:r>
                      <a:rPr lang="en-US" sz="1477" dirty="0">
                        <a:solidFill>
                          <a:prstClr val="black"/>
                        </a:solidFill>
                        <a:latin typeface="Calibri"/>
                      </a:rPr>
                      <a:t>Spentwash </a:t>
                    </a:r>
                  </a:p>
                  <a:p>
                    <a:pPr algn="ctr" defTabSz="844083" eaLnBrk="1" hangingPunct="1">
                      <a:spcAft>
                        <a:spcPts val="0"/>
                      </a:spcAft>
                      <a:defRPr/>
                    </a:pPr>
                    <a:r>
                      <a:rPr lang="en-US" sz="1477" dirty="0">
                        <a:solidFill>
                          <a:prstClr val="black"/>
                        </a:solidFill>
                        <a:latin typeface="Calibri"/>
                      </a:rPr>
                      <a:t>Tank </a:t>
                    </a:r>
                  </a:p>
                </p:txBody>
              </p:sp>
              <p:sp>
                <p:nvSpPr>
                  <p:cNvPr id="61" name="Rectangle 62"/>
                  <p:cNvSpPr>
                    <a:spLocks noChangeArrowheads="1"/>
                  </p:cNvSpPr>
                  <p:nvPr/>
                </p:nvSpPr>
                <p:spPr bwMode="auto">
                  <a:xfrm>
                    <a:off x="5277355" y="4192566"/>
                    <a:ext cx="1481036" cy="357186"/>
                  </a:xfrm>
                  <a:prstGeom prst="rect">
                    <a:avLst/>
                  </a:prstGeom>
                  <a:noFill/>
                  <a:ln w="9525">
                    <a:noFill/>
                    <a:miter lim="800000"/>
                    <a:headEnd/>
                    <a:tailEnd/>
                  </a:ln>
                </p:spPr>
                <p:txBody>
                  <a:bodyPr/>
                  <a:lstStyle/>
                  <a:p>
                    <a:pPr algn="ctr" defTabSz="844083" eaLnBrk="1" hangingPunct="1">
                      <a:spcAft>
                        <a:spcPts val="0"/>
                      </a:spcAft>
                      <a:defRPr/>
                    </a:pPr>
                    <a:r>
                      <a:rPr lang="en-US" sz="1200" dirty="0">
                        <a:solidFill>
                          <a:srgbClr val="3333FF"/>
                        </a:solidFill>
                        <a:latin typeface="Calibri"/>
                      </a:rPr>
                      <a:t>Spent Leese</a:t>
                    </a:r>
                  </a:p>
                  <a:p>
                    <a:pPr algn="ctr" defTabSz="844083" eaLnBrk="1" hangingPunct="1">
                      <a:spcAft>
                        <a:spcPts val="0"/>
                      </a:spcAft>
                      <a:defRPr/>
                    </a:pPr>
                    <a:r>
                      <a:rPr lang="en-US" sz="1200" dirty="0">
                        <a:solidFill>
                          <a:srgbClr val="3333FF"/>
                        </a:solidFill>
                        <a:latin typeface="Calibri"/>
                      </a:rPr>
                      <a:t>(148 KL)</a:t>
                    </a:r>
                  </a:p>
                </p:txBody>
              </p:sp>
              <p:sp>
                <p:nvSpPr>
                  <p:cNvPr id="62" name="Rectangle 62"/>
                  <p:cNvSpPr>
                    <a:spLocks noChangeArrowheads="1"/>
                  </p:cNvSpPr>
                  <p:nvPr/>
                </p:nvSpPr>
                <p:spPr bwMode="auto">
                  <a:xfrm>
                    <a:off x="3129616" y="4205266"/>
                    <a:ext cx="990532" cy="471485"/>
                  </a:xfrm>
                  <a:prstGeom prst="rect">
                    <a:avLst/>
                  </a:prstGeom>
                  <a:noFill/>
                  <a:ln w="9525">
                    <a:noFill/>
                    <a:miter lim="800000"/>
                    <a:headEnd/>
                    <a:tailEnd/>
                  </a:ln>
                </p:spPr>
                <p:txBody>
                  <a:bodyPr/>
                  <a:lstStyle/>
                  <a:p>
                    <a:pPr algn="ctr" defTabSz="844083" eaLnBrk="1" hangingPunct="1">
                      <a:spcAft>
                        <a:spcPts val="0"/>
                      </a:spcAft>
                      <a:defRPr/>
                    </a:pPr>
                    <a:r>
                      <a:rPr lang="en-US" sz="1200" dirty="0">
                        <a:solidFill>
                          <a:srgbClr val="FF0000"/>
                        </a:solidFill>
                        <a:latin typeface="Calibri"/>
                      </a:rPr>
                      <a:t>Spentwash</a:t>
                    </a:r>
                  </a:p>
                  <a:p>
                    <a:pPr algn="ctr" defTabSz="844083" eaLnBrk="1" hangingPunct="1">
                      <a:spcAft>
                        <a:spcPts val="0"/>
                      </a:spcAft>
                      <a:defRPr/>
                    </a:pPr>
                    <a:r>
                      <a:rPr lang="en-US" sz="1200" dirty="0">
                        <a:solidFill>
                          <a:srgbClr val="FF0000"/>
                        </a:solidFill>
                        <a:latin typeface="Calibri"/>
                      </a:rPr>
                      <a:t>(840 KL)</a:t>
                    </a:r>
                  </a:p>
                </p:txBody>
              </p:sp>
              <p:sp>
                <p:nvSpPr>
                  <p:cNvPr id="63" name="Rectangle 62"/>
                  <p:cNvSpPr>
                    <a:spLocks noChangeArrowheads="1"/>
                  </p:cNvSpPr>
                  <p:nvPr/>
                </p:nvSpPr>
                <p:spPr bwMode="auto">
                  <a:xfrm>
                    <a:off x="1618193" y="5820197"/>
                    <a:ext cx="1271500" cy="500059"/>
                  </a:xfrm>
                  <a:prstGeom prst="rect">
                    <a:avLst/>
                  </a:prstGeom>
                  <a:solidFill>
                    <a:schemeClr val="accent2"/>
                  </a:solidFill>
                  <a:ln w="9525">
                    <a:solidFill>
                      <a:srgbClr val="000000"/>
                    </a:solidFill>
                    <a:miter lim="800000"/>
                    <a:headEnd/>
                    <a:tailEnd/>
                  </a:ln>
                </p:spPr>
                <p:txBody>
                  <a:bodyPr/>
                  <a:lstStyle/>
                  <a:p>
                    <a:pPr algn="ctr" defTabSz="844083" eaLnBrk="1" hangingPunct="1">
                      <a:spcAft>
                        <a:spcPts val="0"/>
                      </a:spcAft>
                      <a:defRPr/>
                    </a:pPr>
                    <a:r>
                      <a:rPr lang="en-US" sz="1477" dirty="0">
                        <a:solidFill>
                          <a:prstClr val="black"/>
                        </a:solidFill>
                        <a:latin typeface="Calibri"/>
                      </a:rPr>
                      <a:t>MEE</a:t>
                    </a:r>
                  </a:p>
                </p:txBody>
              </p:sp>
              <p:cxnSp>
                <p:nvCxnSpPr>
                  <p:cNvPr id="14393" name="AutoShape 102"/>
                  <p:cNvCxnSpPr>
                    <a:cxnSpLocks noChangeShapeType="1"/>
                  </p:cNvCxnSpPr>
                  <p:nvPr/>
                </p:nvCxnSpPr>
                <p:spPr bwMode="auto">
                  <a:xfrm rot="10800000">
                    <a:off x="1084830" y="6048116"/>
                    <a:ext cx="533363" cy="1588"/>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71" name="Rectangle 62"/>
                  <p:cNvSpPr>
                    <a:spLocks noChangeArrowheads="1"/>
                  </p:cNvSpPr>
                  <p:nvPr/>
                </p:nvSpPr>
                <p:spPr bwMode="auto">
                  <a:xfrm>
                    <a:off x="772779" y="3295272"/>
                    <a:ext cx="307954" cy="2770536"/>
                  </a:xfrm>
                  <a:prstGeom prst="rect">
                    <a:avLst/>
                  </a:prstGeom>
                  <a:noFill/>
                  <a:ln w="9525">
                    <a:noFill/>
                    <a:miter lim="800000"/>
                    <a:headEnd/>
                    <a:tailEnd/>
                  </a:ln>
                </p:spPr>
                <p:txBody>
                  <a:bodyPr vert="vert270"/>
                  <a:lstStyle/>
                  <a:p>
                    <a:pPr algn="ctr" defTabSz="844083" eaLnBrk="1" hangingPunct="1">
                      <a:spcAft>
                        <a:spcPts val="0"/>
                      </a:spcAft>
                      <a:defRPr/>
                    </a:pPr>
                    <a:r>
                      <a:rPr lang="en-US" sz="1200" dirty="0">
                        <a:solidFill>
                          <a:srgbClr val="C00000"/>
                        </a:solidFill>
                        <a:latin typeface="Calibri"/>
                      </a:rPr>
                      <a:t>Conc. Spentwash</a:t>
                    </a:r>
                    <a:r>
                      <a:rPr lang="en-US" sz="1200" dirty="0">
                        <a:solidFill>
                          <a:prstClr val="black"/>
                        </a:solidFill>
                        <a:latin typeface="Calibri"/>
                      </a:rPr>
                      <a:t> </a:t>
                    </a:r>
                    <a:r>
                      <a:rPr lang="en-US" sz="1200" dirty="0">
                        <a:solidFill>
                          <a:srgbClr val="C00000"/>
                        </a:solidFill>
                        <a:latin typeface="Calibri"/>
                      </a:rPr>
                      <a:t>(215 KL; 279 MT), </a:t>
                    </a:r>
                  </a:p>
                </p:txBody>
              </p:sp>
              <p:cxnSp>
                <p:nvCxnSpPr>
                  <p:cNvPr id="14395" name="AutoShape 102"/>
                  <p:cNvCxnSpPr>
                    <a:cxnSpLocks noChangeShapeType="1"/>
                  </p:cNvCxnSpPr>
                  <p:nvPr/>
                </p:nvCxnSpPr>
                <p:spPr bwMode="auto">
                  <a:xfrm flipV="1">
                    <a:off x="5898817" y="5258336"/>
                    <a:ext cx="794" cy="807252"/>
                  </a:xfrm>
                  <a:prstGeom prst="straightConnector1">
                    <a:avLst/>
                  </a:prstGeom>
                  <a:noFill/>
                  <a:ln w="22225">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75" name="Rectangle 62"/>
                  <p:cNvSpPr>
                    <a:spLocks noChangeArrowheads="1"/>
                  </p:cNvSpPr>
                  <p:nvPr/>
                </p:nvSpPr>
                <p:spPr bwMode="auto">
                  <a:xfrm>
                    <a:off x="2571432" y="5791395"/>
                    <a:ext cx="2106900" cy="357185"/>
                  </a:xfrm>
                  <a:prstGeom prst="rect">
                    <a:avLst/>
                  </a:prstGeom>
                  <a:noFill/>
                  <a:ln w="9525">
                    <a:noFill/>
                    <a:miter lim="800000"/>
                    <a:headEnd/>
                    <a:tailEnd/>
                  </a:ln>
                </p:spPr>
                <p:txBody>
                  <a:bodyPr/>
                  <a:lstStyle/>
                  <a:p>
                    <a:pPr algn="ctr" defTabSz="844083" eaLnBrk="1" hangingPunct="1">
                      <a:spcAft>
                        <a:spcPts val="0"/>
                      </a:spcAft>
                      <a:defRPr/>
                    </a:pPr>
                    <a:r>
                      <a:rPr lang="en-US" sz="1200" dirty="0">
                        <a:solidFill>
                          <a:srgbClr val="3333FF"/>
                        </a:solidFill>
                        <a:latin typeface="Calibri"/>
                      </a:rPr>
                      <a:t>Condensate (625 KL) </a:t>
                    </a:r>
                  </a:p>
                  <a:p>
                    <a:pPr algn="ctr" defTabSz="844083" eaLnBrk="1" hangingPunct="1">
                      <a:spcAft>
                        <a:spcPts val="0"/>
                      </a:spcAft>
                      <a:defRPr/>
                    </a:pPr>
                    <a:r>
                      <a:rPr lang="en-US" sz="1200" dirty="0">
                        <a:solidFill>
                          <a:srgbClr val="3333FF"/>
                        </a:solidFill>
                        <a:latin typeface="Calibri"/>
                      </a:rPr>
                      <a:t>Vol. 80%</a:t>
                    </a:r>
                  </a:p>
                </p:txBody>
              </p:sp>
              <p:cxnSp>
                <p:nvCxnSpPr>
                  <p:cNvPr id="14397" name="AutoShape 102"/>
                  <p:cNvCxnSpPr>
                    <a:cxnSpLocks noChangeShapeType="1"/>
                  </p:cNvCxnSpPr>
                  <p:nvPr/>
                </p:nvCxnSpPr>
                <p:spPr bwMode="auto">
                  <a:xfrm flipV="1">
                    <a:off x="792782" y="2468958"/>
                    <a:ext cx="0" cy="445643"/>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82" name="Rectangle 62"/>
                  <p:cNvSpPr>
                    <a:spLocks noChangeArrowheads="1"/>
                  </p:cNvSpPr>
                  <p:nvPr/>
                </p:nvSpPr>
                <p:spPr bwMode="auto">
                  <a:xfrm>
                    <a:off x="51665" y="1592255"/>
                    <a:ext cx="1596915" cy="557210"/>
                  </a:xfrm>
                  <a:prstGeom prst="rect">
                    <a:avLst/>
                  </a:prstGeom>
                  <a:noFill/>
                  <a:ln w="9525">
                    <a:noFill/>
                    <a:miter lim="800000"/>
                    <a:headEnd/>
                    <a:tailEnd/>
                  </a:ln>
                </p:spPr>
                <p:txBody>
                  <a:bodyPr/>
                  <a:lstStyle/>
                  <a:p>
                    <a:pPr algn="ctr" defTabSz="844083" eaLnBrk="1" hangingPunct="1">
                      <a:spcAft>
                        <a:spcPts val="0"/>
                      </a:spcAft>
                      <a:defRPr/>
                    </a:pPr>
                    <a:r>
                      <a:rPr lang="en-US" sz="1292" b="1" dirty="0">
                        <a:solidFill>
                          <a:srgbClr val="C00000"/>
                        </a:solidFill>
                        <a:latin typeface="Calibri"/>
                      </a:rPr>
                      <a:t>Spentwash Powder</a:t>
                    </a:r>
                    <a:endParaRPr lang="en-US" sz="1108" dirty="0">
                      <a:solidFill>
                        <a:srgbClr val="C00000"/>
                      </a:solidFill>
                      <a:latin typeface="Calibri"/>
                    </a:endParaRPr>
                  </a:p>
                  <a:p>
                    <a:pPr algn="ctr" defTabSz="844083" eaLnBrk="1" hangingPunct="1">
                      <a:spcAft>
                        <a:spcPts val="0"/>
                      </a:spcAft>
                      <a:defRPr/>
                    </a:pPr>
                    <a:r>
                      <a:rPr lang="en-US" sz="1108" b="1" dirty="0">
                        <a:solidFill>
                          <a:srgbClr val="C00000"/>
                        </a:solidFill>
                        <a:latin typeface="Calibri"/>
                      </a:rPr>
                      <a:t>(65 MT/Day)</a:t>
                    </a:r>
                  </a:p>
                  <a:p>
                    <a:pPr algn="ctr" defTabSz="844083" eaLnBrk="1" hangingPunct="1">
                      <a:spcAft>
                        <a:spcPts val="0"/>
                      </a:spcAft>
                      <a:defRPr/>
                    </a:pPr>
                    <a:r>
                      <a:rPr lang="en-US" sz="1108" dirty="0">
                        <a:solidFill>
                          <a:srgbClr val="C00000"/>
                        </a:solidFill>
                        <a:latin typeface="Calibri"/>
                      </a:rPr>
                      <a:t>(95% Solids)</a:t>
                    </a:r>
                    <a:endParaRPr lang="en-US" sz="1108" b="1" dirty="0">
                      <a:solidFill>
                        <a:srgbClr val="C00000"/>
                      </a:solidFill>
                      <a:latin typeface="Calibri"/>
                    </a:endParaRPr>
                  </a:p>
                </p:txBody>
              </p:sp>
              <p:cxnSp>
                <p:nvCxnSpPr>
                  <p:cNvPr id="14399" name="AutoShape 102"/>
                  <p:cNvCxnSpPr>
                    <a:cxnSpLocks noChangeShapeType="1"/>
                  </p:cNvCxnSpPr>
                  <p:nvPr/>
                </p:nvCxnSpPr>
                <p:spPr bwMode="auto">
                  <a:xfrm flipH="1">
                    <a:off x="6420259" y="4945331"/>
                    <a:ext cx="590510" cy="0"/>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64" name="Rectangle 62"/>
                  <p:cNvSpPr>
                    <a:spLocks noChangeArrowheads="1"/>
                  </p:cNvSpPr>
                  <p:nvPr/>
                </p:nvSpPr>
                <p:spPr bwMode="auto">
                  <a:xfrm>
                    <a:off x="6599653" y="4671988"/>
                    <a:ext cx="1885820" cy="571497"/>
                  </a:xfrm>
                  <a:prstGeom prst="rect">
                    <a:avLst/>
                  </a:prstGeom>
                  <a:noFill/>
                  <a:ln w="9525">
                    <a:noFill/>
                    <a:miter lim="800000"/>
                    <a:headEnd/>
                    <a:tailEnd/>
                  </a:ln>
                </p:spPr>
                <p:txBody>
                  <a:bodyPr/>
                  <a:lstStyle/>
                  <a:p>
                    <a:pPr algn="ctr" defTabSz="844083" eaLnBrk="1" hangingPunct="1">
                      <a:spcAft>
                        <a:spcPts val="0"/>
                      </a:spcAft>
                      <a:defRPr/>
                    </a:pPr>
                    <a:r>
                      <a:rPr lang="en-US" sz="1292" dirty="0">
                        <a:solidFill>
                          <a:prstClr val="black"/>
                        </a:solidFill>
                        <a:latin typeface="Calibri"/>
                      </a:rPr>
                      <a:t>  Other Effluents </a:t>
                    </a:r>
                  </a:p>
                  <a:p>
                    <a:pPr algn="ctr" defTabSz="844083" eaLnBrk="1" hangingPunct="1">
                      <a:spcAft>
                        <a:spcPts val="0"/>
                      </a:spcAft>
                      <a:defRPr/>
                    </a:pPr>
                    <a:r>
                      <a:rPr lang="en-US" sz="1292" dirty="0">
                        <a:solidFill>
                          <a:prstClr val="black"/>
                        </a:solidFill>
                        <a:latin typeface="Calibri"/>
                      </a:rPr>
                      <a:t>(19 KL);</a:t>
                    </a:r>
                  </a:p>
                  <a:p>
                    <a:pPr algn="ctr" defTabSz="844083" eaLnBrk="1" hangingPunct="1">
                      <a:spcAft>
                        <a:spcPts val="0"/>
                      </a:spcAft>
                      <a:defRPr/>
                    </a:pPr>
                    <a:r>
                      <a:rPr lang="en-US" sz="1292" dirty="0">
                        <a:solidFill>
                          <a:prstClr val="black"/>
                        </a:solidFill>
                        <a:latin typeface="Calibri"/>
                      </a:rPr>
                      <a:t> </a:t>
                    </a:r>
                    <a:r>
                      <a:rPr lang="en-US" sz="1108" dirty="0">
                        <a:solidFill>
                          <a:prstClr val="black"/>
                        </a:solidFill>
                        <a:latin typeface="Calibri"/>
                      </a:rPr>
                      <a:t>(Lab .,Washings, Cool  B/d) </a:t>
                    </a:r>
                  </a:p>
                </p:txBody>
              </p:sp>
            </p:grpSp>
          </p:grpSp>
        </p:grpSp>
        <p:cxnSp>
          <p:nvCxnSpPr>
            <p:cNvPr id="14358" name="AutoShape 102"/>
            <p:cNvCxnSpPr>
              <a:cxnSpLocks noChangeShapeType="1"/>
            </p:cNvCxnSpPr>
            <p:nvPr/>
          </p:nvCxnSpPr>
          <p:spPr bwMode="auto">
            <a:xfrm>
              <a:off x="6181362" y="5599065"/>
              <a:ext cx="0" cy="644525"/>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sp>
          <p:nvSpPr>
            <p:cNvPr id="67" name="Rectangle 62"/>
            <p:cNvSpPr>
              <a:spLocks noChangeArrowheads="1"/>
            </p:cNvSpPr>
            <p:nvPr/>
          </p:nvSpPr>
          <p:spPr bwMode="auto">
            <a:xfrm>
              <a:off x="6104652" y="6238824"/>
              <a:ext cx="2971901" cy="358773"/>
            </a:xfrm>
            <a:prstGeom prst="rect">
              <a:avLst/>
            </a:prstGeom>
            <a:noFill/>
            <a:ln w="9525">
              <a:noFill/>
              <a:miter lim="800000"/>
              <a:headEnd/>
              <a:tailEnd/>
            </a:ln>
          </p:spPr>
          <p:txBody>
            <a:bodyPr/>
            <a:lstStyle/>
            <a:p>
              <a:pPr algn="ctr" defTabSz="844083" eaLnBrk="1" hangingPunct="1">
                <a:spcAft>
                  <a:spcPts val="0"/>
                </a:spcAft>
                <a:defRPr/>
              </a:pPr>
              <a:r>
                <a:rPr lang="en-US" sz="1292" b="1" dirty="0">
                  <a:solidFill>
                    <a:srgbClr val="0000FF"/>
                  </a:solidFill>
                  <a:latin typeface="Calibri"/>
                </a:rPr>
                <a:t>Treated CPU Effluent 916 KL</a:t>
              </a:r>
            </a:p>
            <a:p>
              <a:pPr algn="ctr" defTabSz="844083" eaLnBrk="1" hangingPunct="1">
                <a:spcAft>
                  <a:spcPts val="0"/>
                </a:spcAft>
                <a:defRPr/>
              </a:pPr>
              <a:r>
                <a:rPr lang="en-US" sz="1108" dirty="0">
                  <a:solidFill>
                    <a:prstClr val="black"/>
                  </a:solidFill>
                  <a:latin typeface="Calibri"/>
                </a:rPr>
                <a:t>(Process: 834KL + Cooling: 82 KL); </a:t>
              </a:r>
            </a:p>
            <a:p>
              <a:pPr algn="ctr" defTabSz="844083" eaLnBrk="1" hangingPunct="1">
                <a:spcAft>
                  <a:spcPts val="0"/>
                </a:spcAft>
                <a:defRPr/>
              </a:pPr>
              <a:r>
                <a:rPr lang="en-US" sz="1292" b="1" dirty="0">
                  <a:solidFill>
                    <a:srgbClr val="9BBB59">
                      <a:lumMod val="50000"/>
                    </a:srgbClr>
                  </a:solidFill>
                  <a:latin typeface="Calibri"/>
                </a:rPr>
                <a:t>100% Reuse</a:t>
              </a:r>
              <a:endParaRPr lang="en-US" sz="1292" b="1" dirty="0">
                <a:solidFill>
                  <a:srgbClr val="0000FF"/>
                </a:solidFill>
                <a:latin typeface="Calibri"/>
              </a:endParaRPr>
            </a:p>
          </p:txBody>
        </p:sp>
        <p:sp>
          <p:nvSpPr>
            <p:cNvPr id="65" name="Rectangle 62"/>
            <p:cNvSpPr>
              <a:spLocks noChangeArrowheads="1"/>
            </p:cNvSpPr>
            <p:nvPr/>
          </p:nvSpPr>
          <p:spPr bwMode="auto">
            <a:xfrm>
              <a:off x="6618057" y="1983874"/>
              <a:ext cx="2022175" cy="443497"/>
            </a:xfrm>
            <a:prstGeom prst="rect">
              <a:avLst/>
            </a:prstGeom>
            <a:noFill/>
            <a:ln w="9525">
              <a:noFill/>
              <a:miter lim="800000"/>
              <a:headEnd/>
              <a:tailEnd/>
            </a:ln>
          </p:spPr>
          <p:txBody>
            <a:bodyPr/>
            <a:lstStyle/>
            <a:p>
              <a:pPr algn="ctr" defTabSz="844083" eaLnBrk="1" hangingPunct="1">
                <a:spcAft>
                  <a:spcPts val="0"/>
                </a:spcAft>
                <a:defRPr/>
              </a:pPr>
              <a:r>
                <a:rPr lang="en-US" sz="1108" dirty="0">
                  <a:solidFill>
                    <a:srgbClr val="0000FF"/>
                  </a:solidFill>
                  <a:latin typeface="Calibri"/>
                </a:rPr>
                <a:t>   CPU Treated Effluent </a:t>
              </a:r>
            </a:p>
            <a:p>
              <a:pPr algn="ctr" defTabSz="844083" eaLnBrk="1" hangingPunct="1">
                <a:spcAft>
                  <a:spcPts val="0"/>
                </a:spcAft>
                <a:defRPr/>
              </a:pPr>
              <a:r>
                <a:rPr lang="en-US" sz="1108" dirty="0">
                  <a:solidFill>
                    <a:srgbClr val="0000FF"/>
                  </a:solidFill>
                  <a:latin typeface="Calibri"/>
                </a:rPr>
                <a:t>834 KL</a:t>
              </a:r>
            </a:p>
          </p:txBody>
        </p:sp>
        <p:sp>
          <p:nvSpPr>
            <p:cNvPr id="66" name="Rectangle 62"/>
            <p:cNvSpPr>
              <a:spLocks noChangeArrowheads="1"/>
            </p:cNvSpPr>
            <p:nvPr/>
          </p:nvSpPr>
          <p:spPr bwMode="auto">
            <a:xfrm>
              <a:off x="4423433" y="3757577"/>
              <a:ext cx="2644865" cy="380998"/>
            </a:xfrm>
            <a:prstGeom prst="rect">
              <a:avLst/>
            </a:prstGeom>
            <a:noFill/>
            <a:ln w="9525">
              <a:noFill/>
              <a:miter lim="800000"/>
              <a:headEnd/>
              <a:tailEnd/>
            </a:ln>
          </p:spPr>
          <p:txBody>
            <a:bodyPr/>
            <a:lstStyle/>
            <a:p>
              <a:pPr algn="ctr" defTabSz="844083" eaLnBrk="1" hangingPunct="1">
                <a:spcAft>
                  <a:spcPts val="923"/>
                </a:spcAft>
                <a:defRPr/>
              </a:pPr>
              <a:r>
                <a:rPr lang="en-US" sz="1292" dirty="0">
                  <a:solidFill>
                    <a:srgbClr val="FF0000"/>
                  </a:solidFill>
                  <a:latin typeface="Calibri"/>
                </a:rPr>
                <a:t>Fermented Wash (1093 KL)</a:t>
              </a:r>
            </a:p>
          </p:txBody>
        </p:sp>
        <p:cxnSp>
          <p:nvCxnSpPr>
            <p:cNvPr id="14362" name="AutoShape 102"/>
            <p:cNvCxnSpPr>
              <a:cxnSpLocks noChangeShapeType="1"/>
            </p:cNvCxnSpPr>
            <p:nvPr/>
          </p:nvCxnSpPr>
          <p:spPr bwMode="auto">
            <a:xfrm flipH="1">
              <a:off x="5600700" y="4520997"/>
              <a:ext cx="0" cy="463772"/>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grpSp>
      <p:sp>
        <p:nvSpPr>
          <p:cNvPr id="59" name="Rectangle 58"/>
          <p:cNvSpPr>
            <a:spLocks noChangeArrowheads="1"/>
          </p:cNvSpPr>
          <p:nvPr/>
        </p:nvSpPr>
        <p:spPr bwMode="auto">
          <a:xfrm>
            <a:off x="4274528" y="4246684"/>
            <a:ext cx="1151792" cy="209550"/>
          </a:xfrm>
          <a:prstGeom prst="rect">
            <a:avLst/>
          </a:prstGeom>
          <a:noFill/>
          <a:ln w="9525">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4083">
              <a:spcAft>
                <a:spcPts val="0"/>
              </a:spcAft>
              <a:defRPr/>
            </a:pPr>
            <a:r>
              <a:rPr lang="en-US" sz="1015" dirty="0">
                <a:solidFill>
                  <a:srgbClr val="FF0000"/>
                </a:solidFill>
                <a:latin typeface="Calibri"/>
              </a:rPr>
              <a:t>10-12% Solids</a:t>
            </a:r>
          </a:p>
        </p:txBody>
      </p:sp>
      <p:sp>
        <p:nvSpPr>
          <p:cNvPr id="73" name="Rectangle 72"/>
          <p:cNvSpPr>
            <a:spLocks noChangeArrowheads="1"/>
          </p:cNvSpPr>
          <p:nvPr/>
        </p:nvSpPr>
        <p:spPr bwMode="auto">
          <a:xfrm rot="16200000">
            <a:off x="1111495" y="4328013"/>
            <a:ext cx="1547447" cy="250581"/>
          </a:xfrm>
          <a:prstGeom prst="rect">
            <a:avLst/>
          </a:prstGeom>
          <a:noFill/>
          <a:ln w="9525">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4083">
              <a:spcAft>
                <a:spcPts val="0"/>
              </a:spcAft>
              <a:defRPr/>
            </a:pPr>
            <a:r>
              <a:rPr lang="en-US" sz="1015" dirty="0">
                <a:solidFill>
                  <a:srgbClr val="C00000"/>
                </a:solidFill>
                <a:latin typeface="Calibri"/>
              </a:rPr>
              <a:t>Vol. 20%, Solids 50-55 %</a:t>
            </a:r>
          </a:p>
        </p:txBody>
      </p:sp>
      <p:sp>
        <p:nvSpPr>
          <p:cNvPr id="74" name="Rectangle 62"/>
          <p:cNvSpPr>
            <a:spLocks noChangeArrowheads="1"/>
          </p:cNvSpPr>
          <p:nvPr/>
        </p:nvSpPr>
        <p:spPr bwMode="auto">
          <a:xfrm>
            <a:off x="4695093" y="1608992"/>
            <a:ext cx="2706566" cy="350226"/>
          </a:xfrm>
          <a:prstGeom prst="rect">
            <a:avLst/>
          </a:prstGeom>
          <a:noFill/>
          <a:ln w="9525">
            <a:noFill/>
            <a:miter lim="800000"/>
            <a:headEnd/>
            <a:tailEnd/>
          </a:ln>
        </p:spPr>
        <p:txBody>
          <a:bodyPr/>
          <a:lstStyle/>
          <a:p>
            <a:pPr algn="ctr" defTabSz="844083" eaLnBrk="1" hangingPunct="1">
              <a:spcAft>
                <a:spcPts val="923"/>
              </a:spcAft>
              <a:defRPr/>
            </a:pPr>
            <a:r>
              <a:rPr lang="en-US" sz="1292" dirty="0">
                <a:solidFill>
                  <a:srgbClr val="C00000"/>
                </a:solidFill>
                <a:latin typeface="Calibri"/>
              </a:rPr>
              <a:t>Molasses (278 KL; 389 MT)</a:t>
            </a:r>
          </a:p>
        </p:txBody>
      </p:sp>
      <p:sp>
        <p:nvSpPr>
          <p:cNvPr id="76" name="Rectangle 62"/>
          <p:cNvSpPr>
            <a:spLocks noChangeArrowheads="1"/>
          </p:cNvSpPr>
          <p:nvPr/>
        </p:nvSpPr>
        <p:spPr bwMode="auto">
          <a:xfrm>
            <a:off x="4960329" y="2156720"/>
            <a:ext cx="2677257" cy="209550"/>
          </a:xfrm>
          <a:prstGeom prst="rect">
            <a:avLst/>
          </a:prstGeom>
          <a:noFill/>
          <a:ln w="9525">
            <a:noFill/>
            <a:miter lim="800000"/>
            <a:headEnd/>
            <a:tailEnd/>
          </a:ln>
        </p:spPr>
        <p:txBody>
          <a:bodyPr/>
          <a:lstStyle/>
          <a:p>
            <a:pPr algn="ctr" defTabSz="844083" eaLnBrk="1" hangingPunct="1">
              <a:spcAft>
                <a:spcPts val="923"/>
              </a:spcAft>
              <a:defRPr/>
            </a:pPr>
            <a:r>
              <a:rPr lang="en-US" sz="1292" dirty="0">
                <a:solidFill>
                  <a:srgbClr val="C00000"/>
                </a:solidFill>
                <a:latin typeface="Calibri"/>
              </a:rPr>
              <a:t>Diluted Wash 1112 KL (834 + 278) </a:t>
            </a:r>
          </a:p>
        </p:txBody>
      </p:sp>
      <p:sp>
        <p:nvSpPr>
          <p:cNvPr id="77" name="Rectangle 62"/>
          <p:cNvSpPr>
            <a:spLocks noChangeArrowheads="1"/>
          </p:cNvSpPr>
          <p:nvPr/>
        </p:nvSpPr>
        <p:spPr bwMode="auto">
          <a:xfrm>
            <a:off x="6926874" y="3132993"/>
            <a:ext cx="1462454" cy="322385"/>
          </a:xfrm>
          <a:prstGeom prst="rect">
            <a:avLst/>
          </a:prstGeom>
          <a:solidFill>
            <a:schemeClr val="accent4">
              <a:lumMod val="20000"/>
              <a:lumOff val="80000"/>
            </a:schemeClr>
          </a:solidFill>
          <a:ln w="9525">
            <a:solidFill>
              <a:srgbClr val="000000"/>
            </a:solidFill>
            <a:miter lim="800000"/>
            <a:headEnd/>
            <a:tailEnd/>
          </a:ln>
        </p:spPr>
        <p:txBody>
          <a:bodyPr/>
          <a:lstStyle/>
          <a:p>
            <a:pPr algn="ctr" defTabSz="844083" eaLnBrk="1" hangingPunct="1">
              <a:spcAft>
                <a:spcPts val="0"/>
              </a:spcAft>
              <a:defRPr/>
            </a:pPr>
            <a:r>
              <a:rPr lang="en-US" sz="1385" dirty="0">
                <a:solidFill>
                  <a:prstClr val="black"/>
                </a:solidFill>
                <a:latin typeface="Calibri"/>
              </a:rPr>
              <a:t>Bottling Section</a:t>
            </a:r>
          </a:p>
        </p:txBody>
      </p:sp>
      <p:cxnSp>
        <p:nvCxnSpPr>
          <p:cNvPr id="14345" name="AutoShape 102"/>
          <p:cNvCxnSpPr>
            <a:cxnSpLocks noChangeShapeType="1"/>
          </p:cNvCxnSpPr>
          <p:nvPr/>
        </p:nvCxnSpPr>
        <p:spPr bwMode="auto">
          <a:xfrm>
            <a:off x="6371962" y="5719069"/>
            <a:ext cx="2273809" cy="11725"/>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cxnSp>
        <p:nvCxnSpPr>
          <p:cNvPr id="14346" name="AutoShape 102"/>
          <p:cNvCxnSpPr>
            <a:cxnSpLocks noChangeShapeType="1"/>
          </p:cNvCxnSpPr>
          <p:nvPr/>
        </p:nvCxnSpPr>
        <p:spPr bwMode="auto">
          <a:xfrm flipV="1">
            <a:off x="8645770" y="2026628"/>
            <a:ext cx="0" cy="3704166"/>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cxnSp>
        <p:nvCxnSpPr>
          <p:cNvPr id="14347" name="AutoShape 102"/>
          <p:cNvCxnSpPr>
            <a:cxnSpLocks noChangeShapeType="1"/>
          </p:cNvCxnSpPr>
          <p:nvPr/>
        </p:nvCxnSpPr>
        <p:spPr bwMode="auto">
          <a:xfrm flipH="1">
            <a:off x="6148755" y="2026626"/>
            <a:ext cx="2497015" cy="1466"/>
          </a:xfrm>
          <a:prstGeom prst="straightConnector1">
            <a:avLst/>
          </a:prstGeom>
          <a:noFill/>
          <a:ln w="19050">
            <a:solidFill>
              <a:srgbClr val="3333FF"/>
            </a:solidFill>
            <a:round/>
            <a:headEnd type="none" w="lg" len="med"/>
            <a:tailEnd type="triangle" w="med" len="med"/>
          </a:ln>
          <a:extLst>
            <a:ext uri="{909E8E84-426E-40DD-AFC4-6F175D3DCCD1}">
              <a14:hiddenFill xmlns:a14="http://schemas.microsoft.com/office/drawing/2010/main">
                <a:noFill/>
              </a14:hiddenFill>
            </a:ext>
          </a:extLst>
        </p:spPr>
      </p:cxnSp>
      <p:cxnSp>
        <p:nvCxnSpPr>
          <p:cNvPr id="14348" name="AutoShape 102"/>
          <p:cNvCxnSpPr>
            <a:cxnSpLocks noChangeShapeType="1"/>
          </p:cNvCxnSpPr>
          <p:nvPr/>
        </p:nvCxnSpPr>
        <p:spPr bwMode="auto">
          <a:xfrm rot="10800000">
            <a:off x="2713893" y="5029408"/>
            <a:ext cx="1098620" cy="0"/>
          </a:xfrm>
          <a:prstGeom prst="straightConnector1">
            <a:avLst/>
          </a:prstGeom>
          <a:noFill/>
          <a:ln w="22225">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14351" name="Slide Number Placeholder 67"/>
          <p:cNvSpPr>
            <a:spLocks noGrp="1"/>
          </p:cNvSpPr>
          <p:nvPr>
            <p:ph type="sldNum" sz="quarter" idx="12"/>
          </p:nvPr>
        </p:nvSpPr>
        <p:spPr bwMode="auto">
          <a:xfrm>
            <a:off x="9067801" y="6257193"/>
            <a:ext cx="316523"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accent2"/>
                </a:solidFill>
                <a:latin typeface="Times New Roman" panose="02020603050405020304" pitchFamily="18" charset="0"/>
                <a:cs typeface="Arial" panose="020B0604020202020204" pitchFamily="34" charset="0"/>
              </a:defRPr>
            </a:lvl1pPr>
            <a:lvl2pPr marL="685817" indent="-263776">
              <a:defRPr sz="2215">
                <a:solidFill>
                  <a:schemeClr val="accent2"/>
                </a:solidFill>
                <a:latin typeface="Times New Roman" panose="02020603050405020304" pitchFamily="18" charset="0"/>
                <a:cs typeface="Arial" panose="020B0604020202020204" pitchFamily="34" charset="0"/>
              </a:defRPr>
            </a:lvl2pPr>
            <a:lvl3pPr marL="1055103" indent="-211021">
              <a:defRPr sz="2215">
                <a:solidFill>
                  <a:schemeClr val="accent2"/>
                </a:solidFill>
                <a:latin typeface="Times New Roman" panose="02020603050405020304" pitchFamily="18" charset="0"/>
                <a:cs typeface="Arial" panose="020B0604020202020204" pitchFamily="34" charset="0"/>
              </a:defRPr>
            </a:lvl3pPr>
            <a:lvl4pPr marL="1477145" indent="-211021">
              <a:defRPr sz="2215">
                <a:solidFill>
                  <a:schemeClr val="accent2"/>
                </a:solidFill>
                <a:latin typeface="Times New Roman" panose="02020603050405020304" pitchFamily="18" charset="0"/>
                <a:cs typeface="Arial" panose="020B0604020202020204" pitchFamily="34" charset="0"/>
              </a:defRPr>
            </a:lvl4pPr>
            <a:lvl5pPr marL="1899186" indent="-211021">
              <a:defRPr sz="2215">
                <a:solidFill>
                  <a:schemeClr val="accent2"/>
                </a:solidFill>
                <a:latin typeface="Times New Roman" panose="02020603050405020304" pitchFamily="18" charset="0"/>
                <a:cs typeface="Arial" panose="020B0604020202020204" pitchFamily="34" charset="0"/>
              </a:defRPr>
            </a:lvl5pPr>
            <a:lvl6pPr marL="2321227" indent="-211021" eaLnBrk="0" fontAlgn="base" hangingPunct="0">
              <a:spcBef>
                <a:spcPct val="0"/>
              </a:spcBef>
              <a:spcAft>
                <a:spcPct val="0"/>
              </a:spcAft>
              <a:defRPr sz="2215">
                <a:solidFill>
                  <a:schemeClr val="accent2"/>
                </a:solidFill>
                <a:latin typeface="Times New Roman" panose="02020603050405020304" pitchFamily="18" charset="0"/>
                <a:cs typeface="Arial" panose="020B0604020202020204" pitchFamily="34" charset="0"/>
              </a:defRPr>
            </a:lvl6pPr>
            <a:lvl7pPr marL="2743269" indent="-211021" eaLnBrk="0" fontAlgn="base" hangingPunct="0">
              <a:spcBef>
                <a:spcPct val="0"/>
              </a:spcBef>
              <a:spcAft>
                <a:spcPct val="0"/>
              </a:spcAft>
              <a:defRPr sz="2215">
                <a:solidFill>
                  <a:schemeClr val="accent2"/>
                </a:solidFill>
                <a:latin typeface="Times New Roman" panose="02020603050405020304" pitchFamily="18" charset="0"/>
                <a:cs typeface="Arial" panose="020B0604020202020204" pitchFamily="34" charset="0"/>
              </a:defRPr>
            </a:lvl7pPr>
            <a:lvl8pPr marL="3165310" indent="-211021" eaLnBrk="0" fontAlgn="base" hangingPunct="0">
              <a:spcBef>
                <a:spcPct val="0"/>
              </a:spcBef>
              <a:spcAft>
                <a:spcPct val="0"/>
              </a:spcAft>
              <a:defRPr sz="2215">
                <a:solidFill>
                  <a:schemeClr val="accent2"/>
                </a:solidFill>
                <a:latin typeface="Times New Roman" panose="02020603050405020304" pitchFamily="18" charset="0"/>
                <a:cs typeface="Arial" panose="020B0604020202020204" pitchFamily="34" charset="0"/>
              </a:defRPr>
            </a:lvl8pPr>
            <a:lvl9pPr marL="3587351" indent="-211021" eaLnBrk="0" fontAlgn="base" hangingPunct="0">
              <a:spcBef>
                <a:spcPct val="0"/>
              </a:spcBef>
              <a:spcAft>
                <a:spcPct val="0"/>
              </a:spcAft>
              <a:defRPr sz="2215">
                <a:solidFill>
                  <a:schemeClr val="accent2"/>
                </a:solidFill>
                <a:latin typeface="Times New Roman" panose="02020603050405020304" pitchFamily="18" charset="0"/>
                <a:cs typeface="Arial" panose="020B0604020202020204" pitchFamily="34" charset="0"/>
              </a:defRPr>
            </a:lvl9pPr>
          </a:lstStyle>
          <a:p>
            <a:pPr defTabSz="844083"/>
            <a:fld id="{EF69EB98-66D3-4103-903A-56F7F3A2C4DD}" type="slidenum">
              <a:rPr lang="en-US" altLang="en-US" sz="1108">
                <a:solidFill>
                  <a:srgbClr val="898989"/>
                </a:solidFill>
              </a:rPr>
              <a:pPr defTabSz="844083"/>
              <a:t>15</a:t>
            </a:fld>
            <a:endParaRPr lang="en-US" altLang="en-US" sz="1108">
              <a:solidFill>
                <a:srgbClr val="898989"/>
              </a:solidFill>
            </a:endParaRPr>
          </a:p>
        </p:txBody>
      </p:sp>
      <p:sp>
        <p:nvSpPr>
          <p:cNvPr id="89" name="Rectangle 62"/>
          <p:cNvSpPr>
            <a:spLocks noChangeArrowheads="1"/>
          </p:cNvSpPr>
          <p:nvPr/>
        </p:nvSpPr>
        <p:spPr bwMode="auto">
          <a:xfrm>
            <a:off x="2754085" y="5016010"/>
            <a:ext cx="914400" cy="435220"/>
          </a:xfrm>
          <a:prstGeom prst="rect">
            <a:avLst/>
          </a:prstGeom>
          <a:noFill/>
          <a:ln w="9525">
            <a:noFill/>
            <a:miter lim="800000"/>
            <a:headEnd/>
            <a:tailEnd/>
          </a:ln>
        </p:spPr>
        <p:txBody>
          <a:bodyPr/>
          <a:lstStyle/>
          <a:p>
            <a:pPr algn="ctr" defTabSz="844083" eaLnBrk="1" hangingPunct="1">
              <a:spcAft>
                <a:spcPts val="0"/>
              </a:spcAft>
              <a:defRPr/>
            </a:pPr>
            <a:r>
              <a:rPr lang="en-US" sz="1200" dirty="0">
                <a:solidFill>
                  <a:srgbClr val="FF0000"/>
                </a:solidFill>
                <a:latin typeface="Calibri"/>
              </a:rPr>
              <a:t>Spentwash</a:t>
            </a:r>
          </a:p>
          <a:p>
            <a:pPr algn="ctr" defTabSz="844083" eaLnBrk="1" hangingPunct="1">
              <a:spcAft>
                <a:spcPts val="0"/>
              </a:spcAft>
              <a:defRPr/>
            </a:pPr>
            <a:r>
              <a:rPr lang="en-US" sz="1200" dirty="0">
                <a:solidFill>
                  <a:srgbClr val="FF0000"/>
                </a:solidFill>
                <a:latin typeface="Calibri"/>
              </a:rPr>
              <a:t>(840 KL)</a:t>
            </a:r>
          </a:p>
        </p:txBody>
      </p:sp>
      <p:cxnSp>
        <p:nvCxnSpPr>
          <p:cNvPr id="70" name="AutoShape 102"/>
          <p:cNvCxnSpPr>
            <a:cxnSpLocks noChangeShapeType="1"/>
          </p:cNvCxnSpPr>
          <p:nvPr/>
        </p:nvCxnSpPr>
        <p:spPr bwMode="auto">
          <a:xfrm>
            <a:off x="1055078" y="3395591"/>
            <a:ext cx="8195" cy="2902902"/>
          </a:xfrm>
          <a:prstGeom prst="straightConnector1">
            <a:avLst/>
          </a:prstGeom>
          <a:noFill/>
          <a:ln w="19050">
            <a:solidFill>
              <a:srgbClr val="0000FF"/>
            </a:solidFill>
            <a:round/>
            <a:headEnd type="none" w="lg" len="med"/>
            <a:tailEnd type="triangle" w="med" len="med"/>
          </a:ln>
        </p:spPr>
      </p:cxnSp>
      <p:cxnSp>
        <p:nvCxnSpPr>
          <p:cNvPr id="72" name="AutoShape 102"/>
          <p:cNvCxnSpPr>
            <a:cxnSpLocks noChangeShapeType="1"/>
          </p:cNvCxnSpPr>
          <p:nvPr/>
        </p:nvCxnSpPr>
        <p:spPr bwMode="auto">
          <a:xfrm flipV="1">
            <a:off x="1063272" y="6298493"/>
            <a:ext cx="3839308" cy="0"/>
          </a:xfrm>
          <a:prstGeom prst="straightConnector1">
            <a:avLst/>
          </a:prstGeom>
          <a:noFill/>
          <a:ln w="19050">
            <a:solidFill>
              <a:srgbClr val="0000FF"/>
            </a:solidFill>
            <a:round/>
            <a:headEnd type="none" w="lg" len="med"/>
            <a:tailEnd type="triangle" w="med" len="med"/>
          </a:ln>
        </p:spPr>
      </p:cxnSp>
      <p:sp>
        <p:nvSpPr>
          <p:cNvPr id="78" name="Rectangle 62"/>
          <p:cNvSpPr>
            <a:spLocks noChangeArrowheads="1"/>
          </p:cNvSpPr>
          <p:nvPr/>
        </p:nvSpPr>
        <p:spPr bwMode="auto">
          <a:xfrm rot="16200000">
            <a:off x="-94517" y="4418240"/>
            <a:ext cx="2143858" cy="357554"/>
          </a:xfrm>
          <a:prstGeom prst="rect">
            <a:avLst/>
          </a:prstGeom>
          <a:noFill/>
          <a:ln w="9525">
            <a:noFill/>
            <a:miter lim="800000"/>
            <a:headEnd/>
            <a:tailEnd/>
          </a:ln>
        </p:spPr>
        <p:txBody>
          <a:bodyPr/>
          <a:lstStyle/>
          <a:p>
            <a:pPr algn="ctr" defTabSz="844083">
              <a:spcAft>
                <a:spcPts val="0"/>
              </a:spcAft>
              <a:defRPr/>
            </a:pPr>
            <a:r>
              <a:rPr lang="en-US" sz="1200" dirty="0">
                <a:solidFill>
                  <a:prstClr val="black"/>
                </a:solidFill>
                <a:latin typeface="Calibri"/>
              </a:rPr>
              <a:t>Condensate from Dryer </a:t>
            </a:r>
          </a:p>
          <a:p>
            <a:pPr algn="ctr" defTabSz="844083">
              <a:defRPr/>
            </a:pPr>
            <a:r>
              <a:rPr lang="en-US" sz="1200" dirty="0">
                <a:solidFill>
                  <a:prstClr val="black"/>
                </a:solidFill>
                <a:latin typeface="Calibri"/>
              </a:rPr>
              <a:t>(143 KL)  </a:t>
            </a:r>
          </a:p>
        </p:txBody>
      </p:sp>
      <p:cxnSp>
        <p:nvCxnSpPr>
          <p:cNvPr id="80" name="AutoShape 102"/>
          <p:cNvCxnSpPr>
            <a:cxnSpLocks noChangeShapeType="1"/>
          </p:cNvCxnSpPr>
          <p:nvPr/>
        </p:nvCxnSpPr>
        <p:spPr bwMode="auto">
          <a:xfrm flipV="1">
            <a:off x="4870533" y="5860805"/>
            <a:ext cx="0" cy="437688"/>
          </a:xfrm>
          <a:prstGeom prst="straightConnector1">
            <a:avLst/>
          </a:prstGeom>
          <a:noFill/>
          <a:ln w="19050">
            <a:solidFill>
              <a:srgbClr val="0000FF"/>
            </a:solidFill>
            <a:round/>
            <a:headEnd type="none" w="lg" len="med"/>
            <a:tailEnd type="triangle" w="med" len="med"/>
          </a:ln>
        </p:spPr>
      </p:cxnSp>
      <p:cxnSp>
        <p:nvCxnSpPr>
          <p:cNvPr id="85" name="AutoShape 102"/>
          <p:cNvCxnSpPr>
            <a:cxnSpLocks noChangeShapeType="1"/>
          </p:cNvCxnSpPr>
          <p:nvPr/>
        </p:nvCxnSpPr>
        <p:spPr bwMode="auto">
          <a:xfrm rot="5400000">
            <a:off x="2404069" y="5325835"/>
            <a:ext cx="619649" cy="1466"/>
          </a:xfrm>
          <a:prstGeom prst="straightConnector1">
            <a:avLst/>
          </a:prstGeom>
          <a:noFill/>
          <a:ln w="25400">
            <a:solidFill>
              <a:srgbClr val="FF0000"/>
            </a:solidFill>
            <a:round/>
            <a:headEnd type="none" w="lg" len="med"/>
            <a:tailEnd type="triangle" w="med" len="med"/>
          </a:ln>
          <a:extLst>
            <a:ext uri="{909E8E84-426E-40DD-AFC4-6F175D3DCCD1}">
              <a14:hiddenFill xmlns:a14="http://schemas.microsoft.com/office/drawing/2010/main">
                <a:noFill/>
              </a14:hiddenFill>
            </a:ext>
          </a:extLst>
        </p:spPr>
      </p:cxnSp>
      <p:sp>
        <p:nvSpPr>
          <p:cNvPr id="94" name="Rectangle 62"/>
          <p:cNvSpPr>
            <a:spLocks noChangeArrowheads="1"/>
          </p:cNvSpPr>
          <p:nvPr/>
        </p:nvSpPr>
        <p:spPr bwMode="auto">
          <a:xfrm>
            <a:off x="4692162" y="5438043"/>
            <a:ext cx="1538654" cy="329711"/>
          </a:xfrm>
          <a:prstGeom prst="rect">
            <a:avLst/>
          </a:prstGeom>
          <a:noFill/>
          <a:ln w="9525">
            <a:noFill/>
            <a:miter lim="800000"/>
            <a:headEnd/>
            <a:tailEnd/>
          </a:ln>
        </p:spPr>
        <p:txBody>
          <a:bodyPr/>
          <a:lstStyle/>
          <a:p>
            <a:pPr algn="ctr" defTabSz="844083">
              <a:spcAft>
                <a:spcPts val="923"/>
              </a:spcAft>
              <a:defRPr/>
            </a:pPr>
            <a:r>
              <a:rPr lang="en-US" sz="1292" dirty="0">
                <a:solidFill>
                  <a:prstClr val="black"/>
                </a:solidFill>
                <a:latin typeface="Calibri"/>
              </a:rPr>
              <a:t>Total Condensate (768 KL) </a:t>
            </a:r>
          </a:p>
        </p:txBody>
      </p:sp>
      <p:sp>
        <p:nvSpPr>
          <p:cNvPr id="68" name="Rectangle 40">
            <a:extLst>
              <a:ext uri="{FF2B5EF4-FFF2-40B4-BE49-F238E27FC236}">
                <a16:creationId xmlns:a16="http://schemas.microsoft.com/office/drawing/2014/main" id="{8182F832-D818-4ED7-9796-DB2AAD60E1C2}"/>
              </a:ext>
            </a:extLst>
          </p:cNvPr>
          <p:cNvSpPr>
            <a:spLocks noChangeArrowheads="1"/>
          </p:cNvSpPr>
          <p:nvPr/>
        </p:nvSpPr>
        <p:spPr bwMode="auto">
          <a:xfrm>
            <a:off x="1685925" y="63500"/>
            <a:ext cx="7051675" cy="369888"/>
          </a:xfrm>
          <a:prstGeom prst="rect">
            <a:avLst/>
          </a:prstGeom>
          <a:noFill/>
          <a:ln w="9525">
            <a:noFill/>
            <a:miter lim="800000"/>
            <a:headEnd/>
            <a:tailEnd/>
          </a:ln>
        </p:spPr>
        <p:txBody>
          <a:bodyPr>
            <a:spAutoFit/>
          </a:bodyPr>
          <a:lstStyle/>
          <a:p>
            <a:pPr lvl="0" algn="ctr" eaLnBrk="1" hangingPunct="1">
              <a:defRPr/>
            </a:pPr>
            <a:r>
              <a:rPr lang="en-US" sz="1800" b="1" dirty="0">
                <a:solidFill>
                  <a:srgbClr val="0000FF"/>
                </a:solidFill>
                <a:latin typeface="Calibri"/>
              </a:rPr>
              <a:t>Proposed </a:t>
            </a:r>
            <a:r>
              <a:rPr kumimoji="0" 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Distillery Process Flow Chart - </a:t>
            </a:r>
            <a:r>
              <a:rPr kumimoji="0" lang="en-US" sz="1800" b="1"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105 KLPD</a:t>
            </a:r>
            <a:r>
              <a:rPr kumimoji="0" 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 </a:t>
            </a:r>
            <a:r>
              <a:rPr kumimoji="0" lang="en-US" sz="14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a:t>
            </a:r>
            <a:r>
              <a:rPr kumimoji="0" lang="en-US" sz="1400" b="1"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Molasses</a:t>
            </a:r>
            <a:r>
              <a:rPr kumimoji="0" lang="en-US" sz="14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a:t>
            </a:r>
          </a:p>
        </p:txBody>
      </p:sp>
    </p:spTree>
    <p:extLst>
      <p:ext uri="{BB962C8B-B14F-4D97-AF65-F5344CB8AC3E}">
        <p14:creationId xmlns:p14="http://schemas.microsoft.com/office/powerpoint/2010/main" val="248715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56370" y="653561"/>
            <a:ext cx="8483184" cy="5234354"/>
            <a:chOff x="-120519" y="574581"/>
            <a:chExt cx="8481924" cy="5670959"/>
          </a:xfrm>
        </p:grpSpPr>
        <p:cxnSp>
          <p:nvCxnSpPr>
            <p:cNvPr id="8226" name="AutoShape 102"/>
            <p:cNvCxnSpPr>
              <a:cxnSpLocks noChangeShapeType="1"/>
            </p:cNvCxnSpPr>
            <p:nvPr/>
          </p:nvCxnSpPr>
          <p:spPr bwMode="auto">
            <a:xfrm rot="10800000">
              <a:off x="1762292" y="5300663"/>
              <a:ext cx="2178467" cy="0"/>
            </a:xfrm>
            <a:prstGeom prst="straightConnector1">
              <a:avLst/>
            </a:prstGeom>
            <a:noFill/>
            <a:ln w="25400">
              <a:solidFill>
                <a:srgbClr val="FF0000"/>
              </a:solidFill>
              <a:round/>
              <a:headEnd type="none" w="lg" len="med"/>
              <a:tailEnd type="triangle" w="med" len="med"/>
            </a:ln>
          </p:spPr>
        </p:cxnSp>
        <p:cxnSp>
          <p:nvCxnSpPr>
            <p:cNvPr id="8227" name="AutoShape 102"/>
            <p:cNvCxnSpPr>
              <a:cxnSpLocks noChangeShapeType="1"/>
            </p:cNvCxnSpPr>
            <p:nvPr/>
          </p:nvCxnSpPr>
          <p:spPr bwMode="auto">
            <a:xfrm rot="5400000" flipH="1" flipV="1">
              <a:off x="-588634" y="4817692"/>
              <a:ext cx="2574186" cy="17964"/>
            </a:xfrm>
            <a:prstGeom prst="straightConnector1">
              <a:avLst/>
            </a:prstGeom>
            <a:noFill/>
            <a:ln w="25400">
              <a:solidFill>
                <a:srgbClr val="FF0000"/>
              </a:solidFill>
              <a:round/>
              <a:headEnd type="none" w="lg" len="med"/>
              <a:tailEnd type="triangle" w="med" len="med"/>
            </a:ln>
          </p:spPr>
        </p:cxnSp>
        <p:grpSp>
          <p:nvGrpSpPr>
            <p:cNvPr id="7" name="Group 58"/>
            <p:cNvGrpSpPr>
              <a:grpSpLocks/>
            </p:cNvGrpSpPr>
            <p:nvPr/>
          </p:nvGrpSpPr>
          <p:grpSpPr bwMode="auto">
            <a:xfrm>
              <a:off x="-120519" y="574581"/>
              <a:ext cx="8481924" cy="5631268"/>
              <a:chOff x="-120112" y="603195"/>
              <a:chExt cx="8481047" cy="5631268"/>
            </a:xfrm>
          </p:grpSpPr>
          <p:cxnSp>
            <p:nvCxnSpPr>
              <p:cNvPr id="8232" name="AutoShape 102"/>
              <p:cNvCxnSpPr>
                <a:cxnSpLocks noChangeShapeType="1"/>
              </p:cNvCxnSpPr>
              <p:nvPr/>
            </p:nvCxnSpPr>
            <p:spPr bwMode="auto">
              <a:xfrm flipH="1" flipV="1">
                <a:off x="2366048" y="3618277"/>
                <a:ext cx="1162050" cy="1588"/>
              </a:xfrm>
              <a:prstGeom prst="straightConnector1">
                <a:avLst/>
              </a:prstGeom>
              <a:noFill/>
              <a:ln w="25400">
                <a:solidFill>
                  <a:srgbClr val="FF0000"/>
                </a:solidFill>
                <a:round/>
                <a:headEnd type="none" w="lg" len="med"/>
                <a:tailEnd type="triangle" w="med" len="med"/>
              </a:ln>
            </p:spPr>
          </p:cxnSp>
          <p:grpSp>
            <p:nvGrpSpPr>
              <p:cNvPr id="9" name="Group 56"/>
              <p:cNvGrpSpPr>
                <a:grpSpLocks/>
              </p:cNvGrpSpPr>
              <p:nvPr/>
            </p:nvGrpSpPr>
            <p:grpSpPr bwMode="auto">
              <a:xfrm>
                <a:off x="-120112" y="603195"/>
                <a:ext cx="8481047" cy="5631268"/>
                <a:chOff x="-172528" y="217391"/>
                <a:chExt cx="8481047" cy="5631268"/>
              </a:xfrm>
            </p:grpSpPr>
            <p:cxnSp>
              <p:nvCxnSpPr>
                <p:cNvPr id="8234" name="AutoShape 102"/>
                <p:cNvCxnSpPr>
                  <a:cxnSpLocks noChangeShapeType="1"/>
                </p:cNvCxnSpPr>
                <p:nvPr/>
              </p:nvCxnSpPr>
              <p:spPr bwMode="auto">
                <a:xfrm>
                  <a:off x="5899735" y="3214686"/>
                  <a:ext cx="777875" cy="4763"/>
                </a:xfrm>
                <a:prstGeom prst="straightConnector1">
                  <a:avLst/>
                </a:prstGeom>
                <a:noFill/>
                <a:ln w="25400">
                  <a:solidFill>
                    <a:srgbClr val="FF0000"/>
                  </a:solidFill>
                  <a:round/>
                  <a:headEnd type="none" w="lg" len="med"/>
                  <a:tailEnd type="triangle" w="med" len="med"/>
                </a:ln>
              </p:spPr>
            </p:cxnSp>
            <p:grpSp>
              <p:nvGrpSpPr>
                <p:cNvPr id="13" name="Group 55"/>
                <p:cNvGrpSpPr>
                  <a:grpSpLocks/>
                </p:cNvGrpSpPr>
                <p:nvPr/>
              </p:nvGrpSpPr>
              <p:grpSpPr bwMode="auto">
                <a:xfrm>
                  <a:off x="-172528" y="217391"/>
                  <a:ext cx="8481047" cy="5631268"/>
                  <a:chOff x="-172528" y="245987"/>
                  <a:chExt cx="8481047" cy="5631268"/>
                </a:xfrm>
              </p:grpSpPr>
              <p:sp>
                <p:nvSpPr>
                  <p:cNvPr id="52" name="Rectangle 62"/>
                  <p:cNvSpPr>
                    <a:spLocks noChangeArrowheads="1"/>
                  </p:cNvSpPr>
                  <p:nvPr/>
                </p:nvSpPr>
                <p:spPr bwMode="auto">
                  <a:xfrm>
                    <a:off x="2167174" y="3033838"/>
                    <a:ext cx="1481131" cy="419130"/>
                  </a:xfrm>
                  <a:prstGeom prst="rect">
                    <a:avLst/>
                  </a:prstGeom>
                  <a:noFill/>
                  <a:ln w="9525">
                    <a:noFill/>
                    <a:miter lim="800000"/>
                    <a:headEnd/>
                    <a:tailEnd/>
                  </a:ln>
                </p:spPr>
                <p:txBody>
                  <a:bodyPr/>
                  <a:lstStyle/>
                  <a:p>
                    <a:pPr algn="ctr" defTabSz="844083" eaLnBrk="1" hangingPunct="1">
                      <a:spcAft>
                        <a:spcPts val="0"/>
                      </a:spcAft>
                      <a:defRPr/>
                    </a:pPr>
                    <a:r>
                      <a:rPr lang="en-US" sz="1200" dirty="0">
                        <a:solidFill>
                          <a:prstClr val="black"/>
                        </a:solidFill>
                        <a:latin typeface="Calibri"/>
                      </a:rPr>
                      <a:t>Yeast Sludge</a:t>
                    </a:r>
                  </a:p>
                  <a:p>
                    <a:pPr algn="ctr" defTabSz="844083" eaLnBrk="1" hangingPunct="1">
                      <a:spcAft>
                        <a:spcPts val="0"/>
                      </a:spcAft>
                      <a:defRPr/>
                    </a:pPr>
                    <a:r>
                      <a:rPr lang="en-US" sz="1200" dirty="0">
                        <a:solidFill>
                          <a:prstClr val="black"/>
                        </a:solidFill>
                        <a:latin typeface="Calibri"/>
                      </a:rPr>
                      <a:t>(8 KL)</a:t>
                    </a:r>
                  </a:p>
                </p:txBody>
              </p:sp>
              <p:sp>
                <p:nvSpPr>
                  <p:cNvPr id="53" name="Rectangle 62"/>
                  <p:cNvSpPr>
                    <a:spLocks noChangeArrowheads="1"/>
                  </p:cNvSpPr>
                  <p:nvPr/>
                </p:nvSpPr>
                <p:spPr bwMode="auto">
                  <a:xfrm>
                    <a:off x="5791622" y="2995735"/>
                    <a:ext cx="1037231" cy="460408"/>
                  </a:xfrm>
                  <a:prstGeom prst="rect">
                    <a:avLst/>
                  </a:prstGeom>
                  <a:noFill/>
                  <a:ln w="9525">
                    <a:noFill/>
                    <a:miter lim="800000"/>
                    <a:headEnd/>
                    <a:tailEnd/>
                  </a:ln>
                </p:spPr>
                <p:txBody>
                  <a:bodyPr/>
                  <a:lstStyle/>
                  <a:p>
                    <a:pPr algn="ctr" defTabSz="844083" eaLnBrk="1" hangingPunct="1">
                      <a:spcAft>
                        <a:spcPts val="0"/>
                      </a:spcAft>
                      <a:defRPr/>
                    </a:pPr>
                    <a:r>
                      <a:rPr lang="en-US" sz="1200" dirty="0">
                        <a:solidFill>
                          <a:prstClr val="black"/>
                        </a:solidFill>
                        <a:latin typeface="Calibri"/>
                      </a:rPr>
                      <a:t>CO</a:t>
                    </a:r>
                    <a:r>
                      <a:rPr lang="en-US" sz="1200" baseline="-25000" dirty="0">
                        <a:solidFill>
                          <a:prstClr val="black"/>
                        </a:solidFill>
                        <a:latin typeface="Calibri"/>
                      </a:rPr>
                      <a:t>2</a:t>
                    </a:r>
                  </a:p>
                  <a:p>
                    <a:pPr algn="ctr" defTabSz="844083" eaLnBrk="1" hangingPunct="1">
                      <a:spcAft>
                        <a:spcPts val="0"/>
                      </a:spcAft>
                      <a:defRPr/>
                    </a:pPr>
                    <a:r>
                      <a:rPr lang="en-US" sz="1200" dirty="0">
                        <a:solidFill>
                          <a:prstClr val="black"/>
                        </a:solidFill>
                        <a:latin typeface="Calibri"/>
                      </a:rPr>
                      <a:t>(52 MT)</a:t>
                    </a:r>
                  </a:p>
                </p:txBody>
              </p:sp>
              <p:sp>
                <p:nvSpPr>
                  <p:cNvPr id="55" name="Rectangle 62"/>
                  <p:cNvSpPr>
                    <a:spLocks noChangeArrowheads="1"/>
                  </p:cNvSpPr>
                  <p:nvPr/>
                </p:nvSpPr>
                <p:spPr bwMode="auto">
                  <a:xfrm>
                    <a:off x="5741812" y="3784779"/>
                    <a:ext cx="1703814" cy="354039"/>
                  </a:xfrm>
                  <a:prstGeom prst="rect">
                    <a:avLst/>
                  </a:prstGeom>
                  <a:noFill/>
                  <a:ln w="9525">
                    <a:noFill/>
                    <a:miter lim="800000"/>
                    <a:headEnd/>
                    <a:tailEnd/>
                  </a:ln>
                </p:spPr>
                <p:txBody>
                  <a:bodyPr/>
                  <a:lstStyle/>
                  <a:p>
                    <a:pPr algn="ctr" defTabSz="844083" eaLnBrk="1" hangingPunct="1">
                      <a:spcAft>
                        <a:spcPts val="0"/>
                      </a:spcAft>
                      <a:defRPr/>
                    </a:pPr>
                    <a:r>
                      <a:rPr lang="en-US" sz="1292" dirty="0">
                        <a:solidFill>
                          <a:prstClr val="black"/>
                        </a:solidFill>
                        <a:latin typeface="Calibri"/>
                      </a:rPr>
                      <a:t>Alcohol (105 KL)</a:t>
                    </a:r>
                  </a:p>
                </p:txBody>
              </p:sp>
              <p:cxnSp>
                <p:nvCxnSpPr>
                  <p:cNvPr id="8239" name="AutoShape 102"/>
                  <p:cNvCxnSpPr>
                    <a:cxnSpLocks noChangeShapeType="1"/>
                  </p:cNvCxnSpPr>
                  <p:nvPr/>
                </p:nvCxnSpPr>
                <p:spPr bwMode="auto">
                  <a:xfrm>
                    <a:off x="4686300" y="1234442"/>
                    <a:ext cx="0" cy="242717"/>
                  </a:xfrm>
                  <a:prstGeom prst="straightConnector1">
                    <a:avLst/>
                  </a:prstGeom>
                  <a:noFill/>
                  <a:ln w="25400">
                    <a:solidFill>
                      <a:srgbClr val="000000"/>
                    </a:solidFill>
                    <a:round/>
                    <a:headEnd/>
                    <a:tailEnd type="triangle" w="med" len="med"/>
                  </a:ln>
                </p:spPr>
              </p:cxnSp>
              <p:sp>
                <p:nvSpPr>
                  <p:cNvPr id="3" name="Rectangle 62"/>
                  <p:cNvSpPr>
                    <a:spLocks noChangeArrowheads="1"/>
                  </p:cNvSpPr>
                  <p:nvPr/>
                </p:nvSpPr>
                <p:spPr bwMode="auto">
                  <a:xfrm>
                    <a:off x="3481293" y="1476388"/>
                    <a:ext cx="2405556" cy="363564"/>
                  </a:xfrm>
                  <a:prstGeom prst="rect">
                    <a:avLst/>
                  </a:prstGeom>
                  <a:solidFill>
                    <a:schemeClr val="bg1">
                      <a:lumMod val="85000"/>
                    </a:schemeClr>
                  </a:solidFill>
                  <a:ln w="9525">
                    <a:solidFill>
                      <a:srgbClr val="000000"/>
                    </a:solidFill>
                    <a:miter lim="800000"/>
                    <a:headEnd/>
                    <a:tailEnd/>
                  </a:ln>
                </p:spPr>
                <p:txBody>
                  <a:bodyPr/>
                  <a:lstStyle/>
                  <a:p>
                    <a:pPr algn="ctr" defTabSz="844083" eaLnBrk="1" hangingPunct="1">
                      <a:defRPr/>
                    </a:pPr>
                    <a:r>
                      <a:rPr lang="en-US" sz="1477" dirty="0">
                        <a:solidFill>
                          <a:prstClr val="black"/>
                        </a:solidFill>
                        <a:latin typeface="Calibri"/>
                      </a:rPr>
                      <a:t>Weighing of Syrup</a:t>
                    </a:r>
                  </a:p>
                </p:txBody>
              </p:sp>
              <p:sp>
                <p:nvSpPr>
                  <p:cNvPr id="5" name="Rectangle 62"/>
                  <p:cNvSpPr>
                    <a:spLocks noChangeArrowheads="1"/>
                  </p:cNvSpPr>
                  <p:nvPr/>
                </p:nvSpPr>
                <p:spPr bwMode="auto">
                  <a:xfrm>
                    <a:off x="3481293" y="2362277"/>
                    <a:ext cx="2405556" cy="381027"/>
                  </a:xfrm>
                  <a:prstGeom prst="rect">
                    <a:avLst/>
                  </a:prstGeom>
                  <a:solidFill>
                    <a:schemeClr val="accent6">
                      <a:lumMod val="75000"/>
                    </a:schemeClr>
                  </a:solidFill>
                  <a:ln w="9525">
                    <a:solidFill>
                      <a:srgbClr val="000000"/>
                    </a:solidFill>
                    <a:miter lim="800000"/>
                    <a:headEnd/>
                    <a:tailEnd/>
                  </a:ln>
                </p:spPr>
                <p:txBody>
                  <a:bodyPr/>
                  <a:lstStyle/>
                  <a:p>
                    <a:pPr algn="ctr" defTabSz="844083" eaLnBrk="1" hangingPunct="1">
                      <a:spcAft>
                        <a:spcPts val="923"/>
                      </a:spcAft>
                      <a:defRPr/>
                    </a:pPr>
                    <a:r>
                      <a:rPr lang="en-US" sz="1477" dirty="0">
                        <a:solidFill>
                          <a:prstClr val="black"/>
                        </a:solidFill>
                        <a:latin typeface="Calibri"/>
                      </a:rPr>
                      <a:t>Pre-Fermentation</a:t>
                    </a:r>
                  </a:p>
                </p:txBody>
              </p:sp>
              <p:sp>
                <p:nvSpPr>
                  <p:cNvPr id="8" name="Rectangle 62"/>
                  <p:cNvSpPr>
                    <a:spLocks noChangeArrowheads="1"/>
                  </p:cNvSpPr>
                  <p:nvPr/>
                </p:nvSpPr>
                <p:spPr bwMode="auto">
                  <a:xfrm>
                    <a:off x="3481293" y="3048126"/>
                    <a:ext cx="2414346" cy="401667"/>
                  </a:xfrm>
                  <a:prstGeom prst="rect">
                    <a:avLst/>
                  </a:prstGeom>
                  <a:solidFill>
                    <a:schemeClr val="accent6">
                      <a:lumMod val="60000"/>
                      <a:lumOff val="40000"/>
                    </a:schemeClr>
                  </a:solidFill>
                  <a:ln w="9525">
                    <a:solidFill>
                      <a:srgbClr val="000000"/>
                    </a:solidFill>
                    <a:miter lim="800000"/>
                    <a:headEnd/>
                    <a:tailEnd/>
                  </a:ln>
                </p:spPr>
                <p:txBody>
                  <a:bodyPr/>
                  <a:lstStyle/>
                  <a:p>
                    <a:pPr algn="ctr" defTabSz="844083" eaLnBrk="1" hangingPunct="1">
                      <a:spcAft>
                        <a:spcPts val="923"/>
                      </a:spcAft>
                      <a:defRPr/>
                    </a:pPr>
                    <a:r>
                      <a:rPr lang="en-US" sz="1477">
                        <a:solidFill>
                          <a:prstClr val="black"/>
                        </a:solidFill>
                        <a:latin typeface="Calibri"/>
                      </a:rPr>
                      <a:t>Fermentation</a:t>
                    </a:r>
                  </a:p>
                  <a:p>
                    <a:pPr algn="ctr" defTabSz="844083" eaLnBrk="1" hangingPunct="1">
                      <a:spcAft>
                        <a:spcPts val="923"/>
                      </a:spcAft>
                      <a:defRPr/>
                    </a:pPr>
                    <a:r>
                      <a:rPr lang="en-US" sz="1477">
                        <a:solidFill>
                          <a:prstClr val="black"/>
                        </a:solidFill>
                        <a:latin typeface="Calibri"/>
                      </a:rPr>
                      <a:t> </a:t>
                    </a:r>
                  </a:p>
                </p:txBody>
              </p:sp>
              <p:sp>
                <p:nvSpPr>
                  <p:cNvPr id="10" name="Rectangle 62"/>
                  <p:cNvSpPr>
                    <a:spLocks noChangeArrowheads="1"/>
                  </p:cNvSpPr>
                  <p:nvPr/>
                </p:nvSpPr>
                <p:spPr bwMode="auto">
                  <a:xfrm>
                    <a:off x="3507664" y="3841933"/>
                    <a:ext cx="2427530" cy="379440"/>
                  </a:xfrm>
                  <a:prstGeom prst="rect">
                    <a:avLst/>
                  </a:prstGeom>
                  <a:solidFill>
                    <a:schemeClr val="accent3">
                      <a:lumMod val="60000"/>
                      <a:lumOff val="40000"/>
                    </a:schemeClr>
                  </a:solidFill>
                  <a:ln w="9525">
                    <a:solidFill>
                      <a:srgbClr val="000000"/>
                    </a:solidFill>
                    <a:miter lim="800000"/>
                    <a:headEnd/>
                    <a:tailEnd/>
                  </a:ln>
                </p:spPr>
                <p:txBody>
                  <a:bodyPr/>
                  <a:lstStyle/>
                  <a:p>
                    <a:pPr algn="ctr" defTabSz="844083" eaLnBrk="1" hangingPunct="1">
                      <a:defRPr/>
                    </a:pPr>
                    <a:r>
                      <a:rPr lang="en-US" sz="1477">
                        <a:solidFill>
                          <a:prstClr val="black"/>
                        </a:solidFill>
                        <a:latin typeface="Calibri"/>
                      </a:rPr>
                      <a:t>Distillation</a:t>
                    </a:r>
                  </a:p>
                  <a:p>
                    <a:pPr algn="ctr" defTabSz="844083" eaLnBrk="1" hangingPunct="1">
                      <a:defRPr/>
                    </a:pPr>
                    <a:endParaRPr lang="en-US" sz="1477">
                      <a:solidFill>
                        <a:prstClr val="black"/>
                      </a:solidFill>
                      <a:latin typeface="Calibri"/>
                    </a:endParaRPr>
                  </a:p>
                  <a:p>
                    <a:pPr algn="ctr" defTabSz="844083" eaLnBrk="1" hangingPunct="1">
                      <a:defRPr/>
                    </a:pPr>
                    <a:endParaRPr lang="en-US" sz="1477">
                      <a:solidFill>
                        <a:prstClr val="black"/>
                      </a:solidFill>
                      <a:latin typeface="Calibri"/>
                    </a:endParaRPr>
                  </a:p>
                  <a:p>
                    <a:pPr algn="ctr" defTabSz="844083" eaLnBrk="1" hangingPunct="1">
                      <a:defRPr/>
                    </a:pPr>
                    <a:endParaRPr lang="en-US" sz="1477">
                      <a:solidFill>
                        <a:prstClr val="black"/>
                      </a:solidFill>
                      <a:latin typeface="Calibri"/>
                    </a:endParaRPr>
                  </a:p>
                  <a:p>
                    <a:pPr algn="ctr" defTabSz="844083" eaLnBrk="1" hangingPunct="1">
                      <a:defRPr/>
                    </a:pPr>
                    <a:r>
                      <a:rPr lang="en-US" sz="1477">
                        <a:solidFill>
                          <a:prstClr val="black"/>
                        </a:solidFill>
                        <a:latin typeface="Calibri"/>
                      </a:rPr>
                      <a:t> </a:t>
                    </a:r>
                  </a:p>
                </p:txBody>
              </p:sp>
              <p:sp>
                <p:nvSpPr>
                  <p:cNvPr id="12" name="Rectangle 62"/>
                  <p:cNvSpPr>
                    <a:spLocks noChangeArrowheads="1"/>
                  </p:cNvSpPr>
                  <p:nvPr/>
                </p:nvSpPr>
                <p:spPr bwMode="auto">
                  <a:xfrm>
                    <a:off x="3481293" y="245987"/>
                    <a:ext cx="2405556" cy="295296"/>
                  </a:xfrm>
                  <a:prstGeom prst="rect">
                    <a:avLst/>
                  </a:prstGeom>
                  <a:solidFill>
                    <a:schemeClr val="bg1">
                      <a:lumMod val="85000"/>
                    </a:schemeClr>
                  </a:solidFill>
                  <a:ln w="9525">
                    <a:solidFill>
                      <a:srgbClr val="000000"/>
                    </a:solidFill>
                    <a:miter lim="800000"/>
                    <a:headEnd/>
                    <a:tailEnd/>
                  </a:ln>
                </p:spPr>
                <p:txBody>
                  <a:bodyPr/>
                  <a:lstStyle/>
                  <a:p>
                    <a:pPr algn="ctr" defTabSz="844083" eaLnBrk="1" hangingPunct="1">
                      <a:spcAft>
                        <a:spcPts val="923"/>
                      </a:spcAft>
                      <a:defRPr/>
                    </a:pPr>
                    <a:r>
                      <a:rPr lang="en-US" sz="1477" dirty="0">
                        <a:solidFill>
                          <a:prstClr val="black"/>
                        </a:solidFill>
                        <a:latin typeface="Calibri"/>
                      </a:rPr>
                      <a:t> Sugar Crushing : 1500 TCD</a:t>
                    </a:r>
                  </a:p>
                  <a:p>
                    <a:pPr algn="ctr" defTabSz="844083" eaLnBrk="1" hangingPunct="1">
                      <a:spcAft>
                        <a:spcPts val="923"/>
                      </a:spcAft>
                      <a:defRPr/>
                    </a:pPr>
                    <a:endParaRPr lang="en-US" sz="1477" dirty="0">
                      <a:solidFill>
                        <a:prstClr val="black"/>
                      </a:solidFill>
                      <a:latin typeface="Calibri"/>
                    </a:endParaRPr>
                  </a:p>
                </p:txBody>
              </p:sp>
              <p:sp>
                <p:nvSpPr>
                  <p:cNvPr id="4" name="Rectangle 62"/>
                  <p:cNvSpPr>
                    <a:spLocks noChangeArrowheads="1"/>
                  </p:cNvSpPr>
                  <p:nvPr/>
                </p:nvSpPr>
                <p:spPr bwMode="auto">
                  <a:xfrm>
                    <a:off x="71123" y="2825522"/>
                    <a:ext cx="871298" cy="410264"/>
                  </a:xfrm>
                  <a:prstGeom prst="rect">
                    <a:avLst/>
                  </a:prstGeom>
                  <a:solidFill>
                    <a:srgbClr val="FFC000"/>
                  </a:solidFill>
                  <a:ln w="9525">
                    <a:solidFill>
                      <a:srgbClr val="000000"/>
                    </a:solidFill>
                    <a:miter lim="800000"/>
                    <a:headEnd/>
                    <a:tailEnd/>
                  </a:ln>
                </p:spPr>
                <p:txBody>
                  <a:bodyPr anchor="ctr"/>
                  <a:lstStyle/>
                  <a:p>
                    <a:pPr algn="ctr" defTabSz="844083" eaLnBrk="1" hangingPunct="1">
                      <a:spcAft>
                        <a:spcPts val="923"/>
                      </a:spcAft>
                      <a:defRPr/>
                    </a:pPr>
                    <a:r>
                      <a:rPr lang="en-US" sz="1385" b="1" dirty="0">
                        <a:solidFill>
                          <a:prstClr val="black"/>
                        </a:solidFill>
                        <a:latin typeface="Calibri"/>
                      </a:rPr>
                      <a:t>ATFD</a:t>
                    </a:r>
                  </a:p>
                </p:txBody>
              </p:sp>
              <p:sp>
                <p:nvSpPr>
                  <p:cNvPr id="11" name="Rectangle 62"/>
                  <p:cNvSpPr>
                    <a:spLocks noChangeArrowheads="1"/>
                  </p:cNvSpPr>
                  <p:nvPr/>
                </p:nvSpPr>
                <p:spPr bwMode="auto">
                  <a:xfrm>
                    <a:off x="5334537" y="4648441"/>
                    <a:ext cx="1341954" cy="622345"/>
                  </a:xfrm>
                  <a:prstGeom prst="rect">
                    <a:avLst/>
                  </a:prstGeom>
                  <a:solidFill>
                    <a:srgbClr val="00B0F0"/>
                  </a:solidFill>
                  <a:ln w="15875">
                    <a:solidFill>
                      <a:srgbClr val="000000"/>
                    </a:solidFill>
                    <a:miter lim="800000"/>
                    <a:headEnd/>
                    <a:tailEnd/>
                  </a:ln>
                </p:spPr>
                <p:txBody>
                  <a:bodyPr/>
                  <a:lstStyle/>
                  <a:p>
                    <a:pPr algn="ctr" defTabSz="844083" eaLnBrk="1" hangingPunct="1">
                      <a:spcAft>
                        <a:spcPts val="0"/>
                      </a:spcAft>
                      <a:defRPr/>
                    </a:pPr>
                    <a:r>
                      <a:rPr lang="en-US" sz="1477" dirty="0">
                        <a:solidFill>
                          <a:prstClr val="black"/>
                        </a:solidFill>
                        <a:latin typeface="Calibri"/>
                        <a:cs typeface="Arial"/>
                      </a:rPr>
                      <a:t>CPU</a:t>
                    </a:r>
                  </a:p>
                  <a:p>
                    <a:pPr algn="ctr" defTabSz="844083" eaLnBrk="1" hangingPunct="1">
                      <a:spcAft>
                        <a:spcPts val="0"/>
                      </a:spcAft>
                      <a:defRPr/>
                    </a:pPr>
                    <a:r>
                      <a:rPr lang="en-US" sz="1477" dirty="0">
                        <a:solidFill>
                          <a:prstClr val="black"/>
                        </a:solidFill>
                        <a:latin typeface="Calibri"/>
                        <a:cs typeface="Arial"/>
                      </a:rPr>
                      <a:t>(484 KL)</a:t>
                    </a:r>
                  </a:p>
                </p:txBody>
              </p:sp>
              <p:cxnSp>
                <p:nvCxnSpPr>
                  <p:cNvPr id="8247" name="AutoShape 102"/>
                  <p:cNvCxnSpPr>
                    <a:cxnSpLocks noChangeShapeType="1"/>
                  </p:cNvCxnSpPr>
                  <p:nvPr/>
                </p:nvCxnSpPr>
                <p:spPr bwMode="auto">
                  <a:xfrm>
                    <a:off x="5929761" y="4048883"/>
                    <a:ext cx="1338128" cy="0"/>
                  </a:xfrm>
                  <a:prstGeom prst="straightConnector1">
                    <a:avLst/>
                  </a:prstGeom>
                  <a:noFill/>
                  <a:ln w="25400">
                    <a:solidFill>
                      <a:srgbClr val="FF0000"/>
                    </a:solidFill>
                    <a:round/>
                    <a:headEnd type="none" w="lg" len="med"/>
                    <a:tailEnd type="triangle" w="med" len="med"/>
                  </a:ln>
                </p:spPr>
              </p:cxnSp>
              <p:sp>
                <p:nvSpPr>
                  <p:cNvPr id="6" name="Rectangle 62"/>
                  <p:cNvSpPr>
                    <a:spLocks noChangeArrowheads="1"/>
                  </p:cNvSpPr>
                  <p:nvPr/>
                </p:nvSpPr>
                <p:spPr bwMode="auto">
                  <a:xfrm>
                    <a:off x="7268358" y="3735564"/>
                    <a:ext cx="845314" cy="603293"/>
                  </a:xfrm>
                  <a:prstGeom prst="rect">
                    <a:avLst/>
                  </a:prstGeom>
                  <a:solidFill>
                    <a:srgbClr val="99FFCC"/>
                  </a:solidFill>
                  <a:ln w="9525">
                    <a:solidFill>
                      <a:srgbClr val="000000"/>
                    </a:solidFill>
                    <a:miter lim="800000"/>
                    <a:headEnd/>
                    <a:tailEnd/>
                  </a:ln>
                </p:spPr>
                <p:txBody>
                  <a:bodyPr/>
                  <a:lstStyle/>
                  <a:p>
                    <a:pPr algn="ctr" defTabSz="844083" eaLnBrk="1" hangingPunct="1">
                      <a:spcAft>
                        <a:spcPts val="0"/>
                      </a:spcAft>
                      <a:defRPr/>
                    </a:pPr>
                    <a:r>
                      <a:rPr lang="en-US" sz="1292">
                        <a:solidFill>
                          <a:prstClr val="black"/>
                        </a:solidFill>
                        <a:latin typeface="Calibri"/>
                      </a:rPr>
                      <a:t>Storage Section</a:t>
                    </a:r>
                  </a:p>
                </p:txBody>
              </p:sp>
              <p:cxnSp>
                <p:nvCxnSpPr>
                  <p:cNvPr id="8249" name="AutoShape 102"/>
                  <p:cNvCxnSpPr>
                    <a:cxnSpLocks noChangeShapeType="1"/>
                  </p:cNvCxnSpPr>
                  <p:nvPr/>
                </p:nvCxnSpPr>
                <p:spPr bwMode="auto">
                  <a:xfrm flipV="1">
                    <a:off x="2305246" y="5724525"/>
                    <a:ext cx="3457574" cy="0"/>
                  </a:xfrm>
                  <a:prstGeom prst="straightConnector1">
                    <a:avLst/>
                  </a:prstGeom>
                  <a:noFill/>
                  <a:ln w="19050">
                    <a:solidFill>
                      <a:srgbClr val="0000FF"/>
                    </a:solidFill>
                    <a:round/>
                    <a:headEnd type="none" w="lg" len="med"/>
                    <a:tailEnd type="triangle" w="med" len="med"/>
                  </a:ln>
                </p:spPr>
              </p:cxnSp>
              <p:cxnSp>
                <p:nvCxnSpPr>
                  <p:cNvPr id="8250" name="AutoShape 102"/>
                  <p:cNvCxnSpPr>
                    <a:cxnSpLocks noChangeShapeType="1"/>
                  </p:cNvCxnSpPr>
                  <p:nvPr/>
                </p:nvCxnSpPr>
                <p:spPr bwMode="auto">
                  <a:xfrm>
                    <a:off x="4038600" y="4248512"/>
                    <a:ext cx="0" cy="413938"/>
                  </a:xfrm>
                  <a:prstGeom prst="straightConnector1">
                    <a:avLst/>
                  </a:prstGeom>
                  <a:noFill/>
                  <a:ln w="25400">
                    <a:solidFill>
                      <a:srgbClr val="FF0000"/>
                    </a:solidFill>
                    <a:round/>
                    <a:headEnd type="none" w="lg" len="med"/>
                    <a:tailEnd type="triangle" w="med" len="med"/>
                  </a:ln>
                </p:spPr>
              </p:cxnSp>
              <p:cxnSp>
                <p:nvCxnSpPr>
                  <p:cNvPr id="8251" name="AutoShape 102"/>
                  <p:cNvCxnSpPr>
                    <a:cxnSpLocks noChangeShapeType="1"/>
                  </p:cNvCxnSpPr>
                  <p:nvPr/>
                </p:nvCxnSpPr>
                <p:spPr bwMode="auto">
                  <a:xfrm>
                    <a:off x="4708915" y="1875346"/>
                    <a:ext cx="0" cy="475288"/>
                  </a:xfrm>
                  <a:prstGeom prst="straightConnector1">
                    <a:avLst/>
                  </a:prstGeom>
                  <a:noFill/>
                  <a:ln w="25400">
                    <a:solidFill>
                      <a:srgbClr val="000000"/>
                    </a:solidFill>
                    <a:round/>
                    <a:headEnd/>
                    <a:tailEnd type="triangle" w="med" len="med"/>
                  </a:ln>
                </p:spPr>
              </p:cxnSp>
              <p:sp>
                <p:nvSpPr>
                  <p:cNvPr id="49" name="Rectangle 62"/>
                  <p:cNvSpPr>
                    <a:spLocks noChangeArrowheads="1"/>
                  </p:cNvSpPr>
                  <p:nvPr/>
                </p:nvSpPr>
                <p:spPr bwMode="auto">
                  <a:xfrm>
                    <a:off x="6113926" y="2425781"/>
                    <a:ext cx="1479666" cy="419130"/>
                  </a:xfrm>
                  <a:prstGeom prst="rect">
                    <a:avLst/>
                  </a:prstGeom>
                  <a:noFill/>
                  <a:ln w="9525">
                    <a:noFill/>
                    <a:miter lim="800000"/>
                    <a:headEnd/>
                    <a:tailEnd/>
                  </a:ln>
                </p:spPr>
                <p:txBody>
                  <a:bodyPr/>
                  <a:lstStyle/>
                  <a:p>
                    <a:pPr algn="ctr" defTabSz="844083" eaLnBrk="1" hangingPunct="1">
                      <a:spcAft>
                        <a:spcPts val="923"/>
                      </a:spcAft>
                      <a:defRPr/>
                    </a:pPr>
                    <a:r>
                      <a:rPr lang="en-US" sz="1292">
                        <a:solidFill>
                          <a:prstClr val="black"/>
                        </a:solidFill>
                        <a:latin typeface="Calibri"/>
                      </a:rPr>
                      <a:t>Yeast Culture</a:t>
                    </a:r>
                  </a:p>
                </p:txBody>
              </p:sp>
              <p:cxnSp>
                <p:nvCxnSpPr>
                  <p:cNvPr id="8253" name="AutoShape 102"/>
                  <p:cNvCxnSpPr>
                    <a:cxnSpLocks noChangeShapeType="1"/>
                  </p:cNvCxnSpPr>
                  <p:nvPr/>
                </p:nvCxnSpPr>
                <p:spPr bwMode="auto">
                  <a:xfrm flipH="1">
                    <a:off x="5889625" y="2571750"/>
                    <a:ext cx="434975" cy="0"/>
                  </a:xfrm>
                  <a:prstGeom prst="straightConnector1">
                    <a:avLst/>
                  </a:prstGeom>
                  <a:noFill/>
                  <a:ln w="19050">
                    <a:solidFill>
                      <a:srgbClr val="000000"/>
                    </a:solidFill>
                    <a:round/>
                    <a:headEnd/>
                    <a:tailEnd type="triangle" w="med" len="med"/>
                  </a:ln>
                </p:spPr>
              </p:cxnSp>
              <p:cxnSp>
                <p:nvCxnSpPr>
                  <p:cNvPr id="8254" name="AutoShape 102"/>
                  <p:cNvCxnSpPr>
                    <a:cxnSpLocks noChangeShapeType="1"/>
                  </p:cNvCxnSpPr>
                  <p:nvPr/>
                </p:nvCxnSpPr>
                <p:spPr bwMode="auto">
                  <a:xfrm>
                    <a:off x="4743450" y="2781300"/>
                    <a:ext cx="0" cy="266700"/>
                  </a:xfrm>
                  <a:prstGeom prst="straightConnector1">
                    <a:avLst/>
                  </a:prstGeom>
                  <a:noFill/>
                  <a:ln w="25400">
                    <a:solidFill>
                      <a:srgbClr val="000000"/>
                    </a:solidFill>
                    <a:round/>
                    <a:headEnd/>
                    <a:tailEnd type="triangle" w="med" len="med"/>
                  </a:ln>
                </p:spPr>
              </p:cxnSp>
              <p:cxnSp>
                <p:nvCxnSpPr>
                  <p:cNvPr id="8255" name="AutoShape 102"/>
                  <p:cNvCxnSpPr>
                    <a:cxnSpLocks noChangeShapeType="1"/>
                  </p:cNvCxnSpPr>
                  <p:nvPr/>
                </p:nvCxnSpPr>
                <p:spPr bwMode="auto">
                  <a:xfrm>
                    <a:off x="4743450" y="3469357"/>
                    <a:ext cx="0" cy="390476"/>
                  </a:xfrm>
                  <a:prstGeom prst="straightConnector1">
                    <a:avLst/>
                  </a:prstGeom>
                  <a:noFill/>
                  <a:ln w="25400">
                    <a:solidFill>
                      <a:srgbClr val="000000"/>
                    </a:solidFill>
                    <a:round/>
                    <a:headEnd/>
                    <a:tailEnd type="triangle" w="med" len="med"/>
                  </a:ln>
                </p:spPr>
              </p:cxnSp>
              <p:sp>
                <p:nvSpPr>
                  <p:cNvPr id="60" name="Rectangle 62"/>
                  <p:cNvSpPr>
                    <a:spLocks noChangeArrowheads="1"/>
                  </p:cNvSpPr>
                  <p:nvPr/>
                </p:nvSpPr>
                <p:spPr bwMode="auto">
                  <a:xfrm>
                    <a:off x="3819711" y="4683369"/>
                    <a:ext cx="1343420" cy="622345"/>
                  </a:xfrm>
                  <a:prstGeom prst="rect">
                    <a:avLst/>
                  </a:prstGeom>
                  <a:solidFill>
                    <a:schemeClr val="accent6">
                      <a:lumMod val="75000"/>
                    </a:schemeClr>
                  </a:solidFill>
                  <a:ln w="15875">
                    <a:solidFill>
                      <a:srgbClr val="000000"/>
                    </a:solidFill>
                    <a:miter lim="800000"/>
                    <a:headEnd/>
                    <a:tailEnd/>
                  </a:ln>
                </p:spPr>
                <p:txBody>
                  <a:bodyPr/>
                  <a:lstStyle/>
                  <a:p>
                    <a:pPr algn="ctr" defTabSz="844083" eaLnBrk="1" hangingPunct="1">
                      <a:spcAft>
                        <a:spcPts val="0"/>
                      </a:spcAft>
                      <a:defRPr/>
                    </a:pPr>
                    <a:r>
                      <a:rPr lang="en-US" sz="1477">
                        <a:solidFill>
                          <a:prstClr val="black"/>
                        </a:solidFill>
                        <a:latin typeface="Calibri"/>
                      </a:rPr>
                      <a:t>Spentwash </a:t>
                    </a:r>
                  </a:p>
                  <a:p>
                    <a:pPr algn="ctr" defTabSz="844083" eaLnBrk="1" hangingPunct="1">
                      <a:spcAft>
                        <a:spcPts val="0"/>
                      </a:spcAft>
                      <a:defRPr/>
                    </a:pPr>
                    <a:r>
                      <a:rPr lang="en-US" sz="1477">
                        <a:solidFill>
                          <a:prstClr val="black"/>
                        </a:solidFill>
                        <a:latin typeface="Calibri"/>
                      </a:rPr>
                      <a:t>Tank </a:t>
                    </a:r>
                  </a:p>
                </p:txBody>
              </p:sp>
              <p:sp>
                <p:nvSpPr>
                  <p:cNvPr id="61" name="Rectangle 62"/>
                  <p:cNvSpPr>
                    <a:spLocks noChangeArrowheads="1"/>
                  </p:cNvSpPr>
                  <p:nvPr/>
                </p:nvSpPr>
                <p:spPr bwMode="auto">
                  <a:xfrm>
                    <a:off x="5277402" y="4192797"/>
                    <a:ext cx="1479666" cy="357213"/>
                  </a:xfrm>
                  <a:prstGeom prst="rect">
                    <a:avLst/>
                  </a:prstGeom>
                  <a:noFill/>
                  <a:ln w="9525">
                    <a:noFill/>
                    <a:miter lim="800000"/>
                    <a:headEnd/>
                    <a:tailEnd/>
                  </a:ln>
                </p:spPr>
                <p:txBody>
                  <a:bodyPr/>
                  <a:lstStyle/>
                  <a:p>
                    <a:pPr algn="ctr" defTabSz="844083" eaLnBrk="1" hangingPunct="1">
                      <a:spcAft>
                        <a:spcPts val="0"/>
                      </a:spcAft>
                      <a:defRPr/>
                    </a:pPr>
                    <a:r>
                      <a:rPr lang="en-US" sz="1200" dirty="0">
                        <a:solidFill>
                          <a:srgbClr val="3333FF"/>
                        </a:solidFill>
                        <a:latin typeface="Calibri"/>
                      </a:rPr>
                      <a:t>Spent Leese</a:t>
                    </a:r>
                  </a:p>
                  <a:p>
                    <a:pPr algn="ctr" defTabSz="844083" eaLnBrk="1" hangingPunct="1">
                      <a:spcAft>
                        <a:spcPts val="0"/>
                      </a:spcAft>
                      <a:defRPr/>
                    </a:pPr>
                    <a:r>
                      <a:rPr lang="en-US" sz="1200" dirty="0">
                        <a:solidFill>
                          <a:srgbClr val="3333FF"/>
                        </a:solidFill>
                        <a:latin typeface="Calibri"/>
                      </a:rPr>
                      <a:t>(97 KL)</a:t>
                    </a:r>
                  </a:p>
                </p:txBody>
              </p:sp>
              <p:sp>
                <p:nvSpPr>
                  <p:cNvPr id="62" name="Rectangle 62"/>
                  <p:cNvSpPr>
                    <a:spLocks noChangeArrowheads="1"/>
                  </p:cNvSpPr>
                  <p:nvPr/>
                </p:nvSpPr>
                <p:spPr bwMode="auto">
                  <a:xfrm>
                    <a:off x="2757576" y="4219786"/>
                    <a:ext cx="1643747" cy="357214"/>
                  </a:xfrm>
                  <a:prstGeom prst="rect">
                    <a:avLst/>
                  </a:prstGeom>
                  <a:noFill/>
                  <a:ln w="9525">
                    <a:noFill/>
                    <a:miter lim="800000"/>
                    <a:headEnd/>
                    <a:tailEnd/>
                  </a:ln>
                </p:spPr>
                <p:txBody>
                  <a:bodyPr/>
                  <a:lstStyle/>
                  <a:p>
                    <a:pPr algn="ctr" defTabSz="844083" eaLnBrk="1" hangingPunct="1">
                      <a:spcAft>
                        <a:spcPts val="0"/>
                      </a:spcAft>
                      <a:defRPr/>
                    </a:pPr>
                    <a:r>
                      <a:rPr lang="en-US" sz="1200" dirty="0">
                        <a:solidFill>
                          <a:srgbClr val="FF0000"/>
                        </a:solidFill>
                        <a:latin typeface="Calibri"/>
                      </a:rPr>
                      <a:t>Spentwash</a:t>
                    </a:r>
                  </a:p>
                  <a:p>
                    <a:pPr algn="ctr" defTabSz="844083" eaLnBrk="1" hangingPunct="1">
                      <a:spcAft>
                        <a:spcPts val="0"/>
                      </a:spcAft>
                      <a:defRPr/>
                    </a:pPr>
                    <a:r>
                      <a:rPr lang="en-US" sz="1200" dirty="0">
                        <a:solidFill>
                          <a:srgbClr val="FF0000"/>
                        </a:solidFill>
                        <a:latin typeface="Calibri"/>
                      </a:rPr>
                      <a:t>(420 KL)</a:t>
                    </a:r>
                  </a:p>
                </p:txBody>
              </p:sp>
              <p:sp>
                <p:nvSpPr>
                  <p:cNvPr id="63" name="Rectangle 62"/>
                  <p:cNvSpPr>
                    <a:spLocks noChangeArrowheads="1"/>
                  </p:cNvSpPr>
                  <p:nvPr/>
                </p:nvSpPr>
                <p:spPr bwMode="auto">
                  <a:xfrm>
                    <a:off x="1244214" y="5508928"/>
                    <a:ext cx="1041627" cy="334987"/>
                  </a:xfrm>
                  <a:prstGeom prst="rect">
                    <a:avLst/>
                  </a:prstGeom>
                  <a:solidFill>
                    <a:schemeClr val="accent2"/>
                  </a:solidFill>
                  <a:ln w="9525">
                    <a:solidFill>
                      <a:srgbClr val="000000"/>
                    </a:solidFill>
                    <a:miter lim="800000"/>
                    <a:headEnd/>
                    <a:tailEnd/>
                  </a:ln>
                </p:spPr>
                <p:txBody>
                  <a:bodyPr/>
                  <a:lstStyle/>
                  <a:p>
                    <a:pPr algn="ctr" defTabSz="844083" eaLnBrk="1" hangingPunct="1">
                      <a:spcAft>
                        <a:spcPts val="0"/>
                      </a:spcAft>
                      <a:defRPr/>
                    </a:pPr>
                    <a:r>
                      <a:rPr lang="en-US" sz="1477" err="1">
                        <a:solidFill>
                          <a:prstClr val="black"/>
                        </a:solidFill>
                        <a:latin typeface="Calibri"/>
                      </a:rPr>
                      <a:t>MEE</a:t>
                    </a:r>
                    <a:endParaRPr lang="en-US" sz="1477">
                      <a:solidFill>
                        <a:prstClr val="black"/>
                      </a:solidFill>
                      <a:latin typeface="Calibri"/>
                    </a:endParaRPr>
                  </a:p>
                </p:txBody>
              </p:sp>
              <p:cxnSp>
                <p:nvCxnSpPr>
                  <p:cNvPr id="8260" name="AutoShape 102"/>
                  <p:cNvCxnSpPr>
                    <a:cxnSpLocks noChangeShapeType="1"/>
                  </p:cNvCxnSpPr>
                  <p:nvPr/>
                </p:nvCxnSpPr>
                <p:spPr bwMode="auto">
                  <a:xfrm>
                    <a:off x="1716231" y="4990564"/>
                    <a:ext cx="0" cy="500601"/>
                  </a:xfrm>
                  <a:prstGeom prst="straightConnector1">
                    <a:avLst/>
                  </a:prstGeom>
                  <a:noFill/>
                  <a:ln w="25400">
                    <a:solidFill>
                      <a:srgbClr val="FF0000"/>
                    </a:solidFill>
                    <a:round/>
                    <a:headEnd type="none" w="lg" len="med"/>
                    <a:tailEnd type="triangle" w="med" len="med"/>
                  </a:ln>
                </p:spPr>
              </p:cxnSp>
              <p:cxnSp>
                <p:nvCxnSpPr>
                  <p:cNvPr id="8261" name="AutoShape 102"/>
                  <p:cNvCxnSpPr>
                    <a:cxnSpLocks noChangeShapeType="1"/>
                    <a:stCxn id="63" idx="1"/>
                  </p:cNvCxnSpPr>
                  <p:nvPr/>
                </p:nvCxnSpPr>
                <p:spPr bwMode="auto">
                  <a:xfrm rot="10800000" flipV="1">
                    <a:off x="603274" y="5734049"/>
                    <a:ext cx="639973" cy="0"/>
                  </a:xfrm>
                  <a:prstGeom prst="straightConnector1">
                    <a:avLst/>
                  </a:prstGeom>
                  <a:noFill/>
                  <a:ln w="25400">
                    <a:solidFill>
                      <a:srgbClr val="FF0000"/>
                    </a:solidFill>
                    <a:round/>
                    <a:headEnd type="none" w="lg" len="med"/>
                    <a:tailEnd type="triangle" w="med" len="med"/>
                  </a:ln>
                </p:spPr>
              </p:cxnSp>
              <p:cxnSp>
                <p:nvCxnSpPr>
                  <p:cNvPr id="8262" name="AutoShape 102"/>
                  <p:cNvCxnSpPr>
                    <a:cxnSpLocks noChangeShapeType="1"/>
                  </p:cNvCxnSpPr>
                  <p:nvPr/>
                </p:nvCxnSpPr>
                <p:spPr bwMode="auto">
                  <a:xfrm flipH="1" flipV="1">
                    <a:off x="5734637" y="5248469"/>
                    <a:ext cx="0" cy="469900"/>
                  </a:xfrm>
                  <a:prstGeom prst="straightConnector1">
                    <a:avLst/>
                  </a:prstGeom>
                  <a:noFill/>
                  <a:ln w="22225">
                    <a:solidFill>
                      <a:srgbClr val="0000FF"/>
                    </a:solidFill>
                    <a:round/>
                    <a:headEnd type="none" w="lg" len="med"/>
                    <a:tailEnd type="triangle" w="med" len="med"/>
                  </a:ln>
                </p:spPr>
              </p:cxnSp>
              <p:sp>
                <p:nvSpPr>
                  <p:cNvPr id="75" name="Rectangle 62"/>
                  <p:cNvSpPr>
                    <a:spLocks noChangeArrowheads="1"/>
                  </p:cNvSpPr>
                  <p:nvPr/>
                </p:nvSpPr>
                <p:spPr bwMode="auto">
                  <a:xfrm>
                    <a:off x="2219914" y="5483527"/>
                    <a:ext cx="1366860" cy="393728"/>
                  </a:xfrm>
                  <a:prstGeom prst="rect">
                    <a:avLst/>
                  </a:prstGeom>
                  <a:noFill/>
                  <a:ln w="9525">
                    <a:noFill/>
                    <a:miter lim="800000"/>
                    <a:headEnd/>
                    <a:tailEnd/>
                  </a:ln>
                </p:spPr>
                <p:txBody>
                  <a:bodyPr/>
                  <a:lstStyle/>
                  <a:p>
                    <a:pPr algn="ctr" defTabSz="844083" eaLnBrk="1" hangingPunct="1">
                      <a:defRPr/>
                    </a:pPr>
                    <a:r>
                      <a:rPr lang="en-US" sz="1292" dirty="0">
                        <a:solidFill>
                          <a:prstClr val="black"/>
                        </a:solidFill>
                        <a:latin typeface="Calibri"/>
                      </a:rPr>
                      <a:t>Condensate </a:t>
                    </a:r>
                  </a:p>
                  <a:p>
                    <a:pPr algn="ctr" defTabSz="844083" eaLnBrk="1" hangingPunct="1">
                      <a:defRPr/>
                    </a:pPr>
                    <a:r>
                      <a:rPr lang="en-US" sz="1292" dirty="0">
                        <a:solidFill>
                          <a:prstClr val="black"/>
                        </a:solidFill>
                        <a:latin typeface="Calibri"/>
                      </a:rPr>
                      <a:t>(336 KL) 80%</a:t>
                    </a:r>
                  </a:p>
                </p:txBody>
              </p:sp>
              <p:cxnSp>
                <p:nvCxnSpPr>
                  <p:cNvPr id="8264" name="AutoShape 102"/>
                  <p:cNvCxnSpPr>
                    <a:cxnSpLocks noChangeShapeType="1"/>
                  </p:cNvCxnSpPr>
                  <p:nvPr/>
                </p:nvCxnSpPr>
                <p:spPr bwMode="auto">
                  <a:xfrm flipV="1">
                    <a:off x="440345" y="2400380"/>
                    <a:ext cx="0" cy="445643"/>
                  </a:xfrm>
                  <a:prstGeom prst="straightConnector1">
                    <a:avLst/>
                  </a:prstGeom>
                  <a:noFill/>
                  <a:ln w="25400">
                    <a:solidFill>
                      <a:srgbClr val="FF0000"/>
                    </a:solidFill>
                    <a:round/>
                    <a:headEnd type="none" w="lg" len="med"/>
                    <a:tailEnd type="triangle" w="med" len="med"/>
                  </a:ln>
                </p:spPr>
              </p:cxnSp>
              <p:sp>
                <p:nvSpPr>
                  <p:cNvPr id="82" name="Rectangle 62"/>
                  <p:cNvSpPr>
                    <a:spLocks noChangeArrowheads="1"/>
                  </p:cNvSpPr>
                  <p:nvPr/>
                </p:nvSpPr>
                <p:spPr bwMode="auto">
                  <a:xfrm>
                    <a:off x="-172528" y="1790266"/>
                    <a:ext cx="1596867" cy="557252"/>
                  </a:xfrm>
                  <a:prstGeom prst="rect">
                    <a:avLst/>
                  </a:prstGeom>
                  <a:noFill/>
                  <a:ln w="9525">
                    <a:noFill/>
                    <a:miter lim="800000"/>
                    <a:headEnd/>
                    <a:tailEnd/>
                  </a:ln>
                </p:spPr>
                <p:txBody>
                  <a:bodyPr/>
                  <a:lstStyle/>
                  <a:p>
                    <a:pPr algn="ctr" defTabSz="844083" eaLnBrk="1" hangingPunct="1">
                      <a:spcAft>
                        <a:spcPts val="0"/>
                      </a:spcAft>
                      <a:defRPr/>
                    </a:pPr>
                    <a:r>
                      <a:rPr lang="en-US" sz="1292" b="1" dirty="0" err="1">
                        <a:solidFill>
                          <a:srgbClr val="C00000"/>
                        </a:solidFill>
                        <a:latin typeface="Calibri"/>
                      </a:rPr>
                      <a:t>Spentwash</a:t>
                    </a:r>
                    <a:r>
                      <a:rPr lang="en-US" sz="1292" b="1" dirty="0">
                        <a:solidFill>
                          <a:srgbClr val="C00000"/>
                        </a:solidFill>
                        <a:latin typeface="Calibri"/>
                      </a:rPr>
                      <a:t> Powder</a:t>
                    </a:r>
                    <a:endParaRPr lang="en-US" sz="1108" dirty="0">
                      <a:solidFill>
                        <a:srgbClr val="C00000"/>
                      </a:solidFill>
                      <a:latin typeface="Calibri"/>
                    </a:endParaRPr>
                  </a:p>
                  <a:p>
                    <a:pPr algn="ctr" defTabSz="844083">
                      <a:defRPr/>
                    </a:pPr>
                    <a:r>
                      <a:rPr lang="en-US" sz="1108" b="1" dirty="0">
                        <a:solidFill>
                          <a:srgbClr val="C00000"/>
                        </a:solidFill>
                        <a:latin typeface="Calibri"/>
                        <a:cs typeface="Arial"/>
                      </a:rPr>
                      <a:t>(33 MT/Day)</a:t>
                    </a:r>
                  </a:p>
                  <a:p>
                    <a:pPr algn="ctr" defTabSz="844083" eaLnBrk="1" hangingPunct="1">
                      <a:spcAft>
                        <a:spcPts val="0"/>
                      </a:spcAft>
                      <a:defRPr/>
                    </a:pPr>
                    <a:r>
                      <a:rPr lang="en-US" sz="1108" dirty="0">
                        <a:solidFill>
                          <a:srgbClr val="C00000"/>
                        </a:solidFill>
                        <a:latin typeface="Calibri"/>
                        <a:cs typeface="Arial"/>
                      </a:rPr>
                      <a:t>(95% Solids)</a:t>
                    </a:r>
                    <a:endParaRPr lang="en-US" sz="1108" b="1" dirty="0">
                      <a:solidFill>
                        <a:srgbClr val="C00000"/>
                      </a:solidFill>
                      <a:latin typeface="Calibri"/>
                      <a:cs typeface="Arial"/>
                    </a:endParaRPr>
                  </a:p>
                </p:txBody>
              </p:sp>
              <p:cxnSp>
                <p:nvCxnSpPr>
                  <p:cNvPr id="8266" name="AutoShape 102"/>
                  <p:cNvCxnSpPr>
                    <a:cxnSpLocks noChangeShapeType="1"/>
                  </p:cNvCxnSpPr>
                  <p:nvPr/>
                </p:nvCxnSpPr>
                <p:spPr bwMode="auto">
                  <a:xfrm rot="10800000" flipV="1">
                    <a:off x="6672684" y="4953000"/>
                    <a:ext cx="457200" cy="0"/>
                  </a:xfrm>
                  <a:prstGeom prst="straightConnector1">
                    <a:avLst/>
                  </a:prstGeom>
                  <a:noFill/>
                  <a:ln w="25400">
                    <a:solidFill>
                      <a:srgbClr val="FF0000"/>
                    </a:solidFill>
                    <a:round/>
                    <a:headEnd type="none" w="lg" len="med"/>
                    <a:tailEnd type="triangle" w="med" len="med"/>
                  </a:ln>
                </p:spPr>
              </p:cxnSp>
              <p:sp>
                <p:nvSpPr>
                  <p:cNvPr id="64" name="Rectangle 62"/>
                  <p:cNvSpPr>
                    <a:spLocks noChangeArrowheads="1"/>
                  </p:cNvSpPr>
                  <p:nvPr/>
                </p:nvSpPr>
                <p:spPr bwMode="auto">
                  <a:xfrm>
                    <a:off x="6924080" y="4594463"/>
                    <a:ext cx="1384439" cy="676324"/>
                  </a:xfrm>
                  <a:prstGeom prst="rect">
                    <a:avLst/>
                  </a:prstGeom>
                  <a:noFill/>
                  <a:ln w="9525">
                    <a:noFill/>
                    <a:miter lim="800000"/>
                    <a:headEnd/>
                    <a:tailEnd/>
                  </a:ln>
                </p:spPr>
                <p:txBody>
                  <a:bodyPr/>
                  <a:lstStyle/>
                  <a:p>
                    <a:pPr algn="ctr" defTabSz="844083" eaLnBrk="1" hangingPunct="1">
                      <a:spcAft>
                        <a:spcPts val="0"/>
                      </a:spcAft>
                      <a:defRPr/>
                    </a:pPr>
                    <a:r>
                      <a:rPr lang="en-US" sz="1292" dirty="0">
                        <a:solidFill>
                          <a:prstClr val="black"/>
                        </a:solidFill>
                        <a:latin typeface="Calibri"/>
                      </a:rPr>
                      <a:t>  Other Effluents (19 KL);</a:t>
                    </a:r>
                  </a:p>
                  <a:p>
                    <a:pPr algn="ctr" defTabSz="844083" eaLnBrk="1" hangingPunct="1">
                      <a:spcAft>
                        <a:spcPts val="0"/>
                      </a:spcAft>
                      <a:defRPr/>
                    </a:pPr>
                    <a:r>
                      <a:rPr lang="en-US" sz="1292" dirty="0">
                        <a:solidFill>
                          <a:prstClr val="black"/>
                        </a:solidFill>
                        <a:latin typeface="Calibri"/>
                      </a:rPr>
                      <a:t> </a:t>
                    </a:r>
                    <a:r>
                      <a:rPr lang="en-US" sz="1108" dirty="0">
                        <a:solidFill>
                          <a:prstClr val="black"/>
                        </a:solidFill>
                        <a:latin typeface="Calibri"/>
                      </a:rPr>
                      <a:t>(Lab .,Washings, Cool B/d) </a:t>
                    </a:r>
                  </a:p>
                </p:txBody>
              </p:sp>
            </p:grpSp>
          </p:grpSp>
        </p:grpSp>
        <p:cxnSp>
          <p:nvCxnSpPr>
            <p:cNvPr id="8229" name="AutoShape 102"/>
            <p:cNvCxnSpPr>
              <a:cxnSpLocks noChangeShapeType="1"/>
            </p:cNvCxnSpPr>
            <p:nvPr/>
          </p:nvCxnSpPr>
          <p:spPr bwMode="auto">
            <a:xfrm>
              <a:off x="6288088" y="5601015"/>
              <a:ext cx="0" cy="644525"/>
            </a:xfrm>
            <a:prstGeom prst="straightConnector1">
              <a:avLst/>
            </a:prstGeom>
            <a:noFill/>
            <a:ln w="19050">
              <a:solidFill>
                <a:srgbClr val="3333FF"/>
              </a:solidFill>
              <a:round/>
              <a:headEnd type="none" w="lg" len="med"/>
              <a:tailEnd type="triangle" w="med" len="med"/>
            </a:ln>
          </p:spPr>
        </p:cxnSp>
        <p:sp>
          <p:nvSpPr>
            <p:cNvPr id="66" name="Rectangle 62"/>
            <p:cNvSpPr>
              <a:spLocks noChangeArrowheads="1"/>
            </p:cNvSpPr>
            <p:nvPr/>
          </p:nvSpPr>
          <p:spPr bwMode="auto">
            <a:xfrm>
              <a:off x="4442084" y="3819665"/>
              <a:ext cx="2644626" cy="381027"/>
            </a:xfrm>
            <a:prstGeom prst="rect">
              <a:avLst/>
            </a:prstGeom>
            <a:noFill/>
            <a:ln w="9525">
              <a:noFill/>
              <a:miter lim="800000"/>
              <a:headEnd/>
              <a:tailEnd/>
            </a:ln>
          </p:spPr>
          <p:txBody>
            <a:bodyPr/>
            <a:lstStyle/>
            <a:p>
              <a:pPr algn="ctr" defTabSz="844083" eaLnBrk="1" hangingPunct="1">
                <a:spcAft>
                  <a:spcPts val="923"/>
                </a:spcAft>
                <a:defRPr/>
              </a:pPr>
              <a:r>
                <a:rPr lang="en-US" sz="1292" dirty="0">
                  <a:solidFill>
                    <a:srgbClr val="FF0000"/>
                  </a:solidFill>
                  <a:latin typeface="Calibri"/>
                </a:rPr>
                <a:t>Fermented Wash (622 KL)</a:t>
              </a:r>
            </a:p>
          </p:txBody>
        </p:sp>
        <p:cxnSp>
          <p:nvCxnSpPr>
            <p:cNvPr id="8231" name="AutoShape 102"/>
            <p:cNvCxnSpPr>
              <a:cxnSpLocks noChangeShapeType="1"/>
            </p:cNvCxnSpPr>
            <p:nvPr/>
          </p:nvCxnSpPr>
          <p:spPr bwMode="auto">
            <a:xfrm>
              <a:off x="5600700" y="4572020"/>
              <a:ext cx="0" cy="412750"/>
            </a:xfrm>
            <a:prstGeom prst="straightConnector1">
              <a:avLst/>
            </a:prstGeom>
            <a:noFill/>
            <a:ln w="25400">
              <a:solidFill>
                <a:srgbClr val="FF0000"/>
              </a:solidFill>
              <a:round/>
              <a:headEnd type="none" w="lg" len="med"/>
              <a:tailEnd type="triangle" w="med" len="med"/>
            </a:ln>
          </p:spPr>
        </p:cxnSp>
      </p:grpSp>
      <p:sp>
        <p:nvSpPr>
          <p:cNvPr id="69" name="Rectangle 62"/>
          <p:cNvSpPr>
            <a:spLocks noChangeArrowheads="1"/>
          </p:cNvSpPr>
          <p:nvPr/>
        </p:nvSpPr>
        <p:spPr bwMode="auto">
          <a:xfrm>
            <a:off x="1858108" y="3194540"/>
            <a:ext cx="1356946" cy="263769"/>
          </a:xfrm>
          <a:prstGeom prst="rect">
            <a:avLst/>
          </a:prstGeom>
          <a:noFill/>
          <a:ln w="9525">
            <a:noFill/>
            <a:miter lim="800000"/>
            <a:headEnd/>
            <a:tailEnd/>
          </a:ln>
        </p:spPr>
        <p:txBody>
          <a:bodyPr/>
          <a:lstStyle/>
          <a:p>
            <a:pPr algn="ctr" defTabSz="844083" eaLnBrk="1" hangingPunct="1">
              <a:spcAft>
                <a:spcPts val="0"/>
              </a:spcAft>
              <a:defRPr/>
            </a:pPr>
            <a:r>
              <a:rPr lang="en-US" sz="1292">
                <a:solidFill>
                  <a:prstClr val="black"/>
                </a:solidFill>
                <a:latin typeface="Calibri"/>
              </a:rPr>
              <a:t>Use as </a:t>
            </a:r>
          </a:p>
          <a:p>
            <a:pPr algn="ctr" defTabSz="844083" eaLnBrk="1" hangingPunct="1">
              <a:spcAft>
                <a:spcPts val="0"/>
              </a:spcAft>
              <a:defRPr/>
            </a:pPr>
            <a:r>
              <a:rPr lang="en-US" sz="1292">
                <a:solidFill>
                  <a:prstClr val="black"/>
                </a:solidFill>
                <a:latin typeface="Calibri"/>
              </a:rPr>
              <a:t>Manure</a:t>
            </a:r>
          </a:p>
        </p:txBody>
      </p:sp>
      <p:sp>
        <p:nvSpPr>
          <p:cNvPr id="59" name="Rectangle 58"/>
          <p:cNvSpPr>
            <a:spLocks noChangeArrowheads="1"/>
          </p:cNvSpPr>
          <p:nvPr/>
        </p:nvSpPr>
        <p:spPr bwMode="auto">
          <a:xfrm>
            <a:off x="4232031" y="4406411"/>
            <a:ext cx="1311520" cy="230066"/>
          </a:xfrm>
          <a:prstGeom prst="rect">
            <a:avLst/>
          </a:prstGeom>
          <a:noFill/>
          <a:ln w="9525">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4083">
              <a:spcAft>
                <a:spcPts val="0"/>
              </a:spcAft>
              <a:defRPr/>
            </a:pPr>
            <a:r>
              <a:rPr lang="en-US" sz="1015">
                <a:solidFill>
                  <a:srgbClr val="FF0000"/>
                </a:solidFill>
                <a:latin typeface="Calibri"/>
              </a:rPr>
              <a:t> 6-8% Solids</a:t>
            </a:r>
          </a:p>
        </p:txBody>
      </p:sp>
      <p:sp>
        <p:nvSpPr>
          <p:cNvPr id="76" name="Rectangle 62"/>
          <p:cNvSpPr>
            <a:spLocks noChangeArrowheads="1"/>
          </p:cNvSpPr>
          <p:nvPr/>
        </p:nvSpPr>
        <p:spPr bwMode="auto">
          <a:xfrm>
            <a:off x="2889740" y="2237643"/>
            <a:ext cx="2899997" cy="209550"/>
          </a:xfrm>
          <a:prstGeom prst="rect">
            <a:avLst/>
          </a:prstGeom>
          <a:noFill/>
          <a:ln w="9525">
            <a:noFill/>
            <a:miter lim="800000"/>
            <a:headEnd/>
            <a:tailEnd/>
          </a:ln>
        </p:spPr>
        <p:txBody>
          <a:bodyPr/>
          <a:lstStyle/>
          <a:p>
            <a:pPr algn="ctr" defTabSz="844083" eaLnBrk="1" hangingPunct="1">
              <a:spcAft>
                <a:spcPts val="923"/>
              </a:spcAft>
              <a:defRPr/>
            </a:pPr>
            <a:r>
              <a:rPr lang="en-US" sz="1292" dirty="0">
                <a:solidFill>
                  <a:srgbClr val="C00000"/>
                </a:solidFill>
                <a:latin typeface="Calibri"/>
              </a:rPr>
              <a:t>Juice Syrup (630 KL) </a:t>
            </a:r>
          </a:p>
        </p:txBody>
      </p:sp>
      <p:sp>
        <p:nvSpPr>
          <p:cNvPr id="77" name="Rectangle 62"/>
          <p:cNvSpPr>
            <a:spLocks noChangeArrowheads="1"/>
          </p:cNvSpPr>
          <p:nvPr/>
        </p:nvSpPr>
        <p:spPr bwMode="auto">
          <a:xfrm>
            <a:off x="7142286" y="3201866"/>
            <a:ext cx="949569" cy="455735"/>
          </a:xfrm>
          <a:prstGeom prst="rect">
            <a:avLst/>
          </a:prstGeom>
          <a:solidFill>
            <a:schemeClr val="accent4">
              <a:lumMod val="20000"/>
              <a:lumOff val="80000"/>
            </a:schemeClr>
          </a:solidFill>
          <a:ln w="9525">
            <a:solidFill>
              <a:srgbClr val="000000"/>
            </a:solidFill>
            <a:miter lim="800000"/>
            <a:headEnd/>
            <a:tailEnd/>
          </a:ln>
        </p:spPr>
        <p:txBody>
          <a:bodyPr/>
          <a:lstStyle/>
          <a:p>
            <a:pPr algn="ctr" defTabSz="844083" eaLnBrk="1" hangingPunct="1">
              <a:spcAft>
                <a:spcPts val="0"/>
              </a:spcAft>
              <a:defRPr/>
            </a:pPr>
            <a:r>
              <a:rPr lang="en-US" sz="1292" dirty="0">
                <a:solidFill>
                  <a:prstClr val="black"/>
                </a:solidFill>
                <a:latin typeface="Calibri"/>
              </a:rPr>
              <a:t>Bottling Section</a:t>
            </a:r>
          </a:p>
        </p:txBody>
      </p:sp>
      <p:sp>
        <p:nvSpPr>
          <p:cNvPr id="70" name="Rectangle 62"/>
          <p:cNvSpPr>
            <a:spLocks noChangeArrowheads="1"/>
          </p:cNvSpPr>
          <p:nvPr/>
        </p:nvSpPr>
        <p:spPr bwMode="auto">
          <a:xfrm>
            <a:off x="3452446" y="1257301"/>
            <a:ext cx="3346938" cy="291611"/>
          </a:xfrm>
          <a:prstGeom prst="rect">
            <a:avLst/>
          </a:prstGeom>
          <a:solidFill>
            <a:schemeClr val="bg1">
              <a:lumMod val="85000"/>
            </a:schemeClr>
          </a:solidFill>
          <a:ln w="9525">
            <a:solidFill>
              <a:srgbClr val="000000"/>
            </a:solidFill>
            <a:miter lim="800000"/>
            <a:headEnd/>
            <a:tailEnd/>
          </a:ln>
        </p:spPr>
        <p:txBody>
          <a:bodyPr/>
          <a:lstStyle/>
          <a:p>
            <a:pPr algn="ctr" defTabSz="844083" eaLnBrk="1" hangingPunct="1">
              <a:spcAft>
                <a:spcPts val="923"/>
              </a:spcAft>
              <a:defRPr/>
            </a:pPr>
            <a:r>
              <a:rPr lang="en-US" sz="1385" dirty="0">
                <a:solidFill>
                  <a:prstClr val="black"/>
                </a:solidFill>
                <a:latin typeface="Calibri"/>
              </a:rPr>
              <a:t> Juice Boiling; Concentration &amp; Syrup</a:t>
            </a:r>
          </a:p>
          <a:p>
            <a:pPr algn="ctr" defTabSz="844083" eaLnBrk="1" hangingPunct="1">
              <a:spcAft>
                <a:spcPts val="923"/>
              </a:spcAft>
              <a:defRPr/>
            </a:pPr>
            <a:endParaRPr lang="en-US" sz="1385" dirty="0">
              <a:solidFill>
                <a:prstClr val="black"/>
              </a:solidFill>
              <a:latin typeface="Calibri"/>
            </a:endParaRPr>
          </a:p>
        </p:txBody>
      </p:sp>
      <p:cxnSp>
        <p:nvCxnSpPr>
          <p:cNvPr id="8200" name="AutoShape 102"/>
          <p:cNvCxnSpPr>
            <a:cxnSpLocks noChangeShapeType="1"/>
          </p:cNvCxnSpPr>
          <p:nvPr/>
        </p:nvCxnSpPr>
        <p:spPr bwMode="auto">
          <a:xfrm>
            <a:off x="5098074" y="942242"/>
            <a:ext cx="0" cy="298938"/>
          </a:xfrm>
          <a:prstGeom prst="straightConnector1">
            <a:avLst/>
          </a:prstGeom>
          <a:noFill/>
          <a:ln w="25400">
            <a:solidFill>
              <a:srgbClr val="000000"/>
            </a:solidFill>
            <a:round/>
            <a:headEnd/>
            <a:tailEnd type="triangle" w="med" len="med"/>
          </a:ln>
        </p:spPr>
      </p:cxnSp>
      <p:sp>
        <p:nvSpPr>
          <p:cNvPr id="79" name="Rectangle 62"/>
          <p:cNvSpPr>
            <a:spLocks noChangeArrowheads="1"/>
          </p:cNvSpPr>
          <p:nvPr/>
        </p:nvSpPr>
        <p:spPr bwMode="auto">
          <a:xfrm>
            <a:off x="5098074" y="962757"/>
            <a:ext cx="1820008" cy="253512"/>
          </a:xfrm>
          <a:prstGeom prst="rect">
            <a:avLst/>
          </a:prstGeom>
          <a:noFill/>
          <a:ln w="9525">
            <a:noFill/>
            <a:miter lim="800000"/>
            <a:headEnd/>
            <a:tailEnd/>
          </a:ln>
        </p:spPr>
        <p:txBody>
          <a:bodyPr/>
          <a:lstStyle/>
          <a:p>
            <a:pPr algn="ctr" defTabSz="844083" eaLnBrk="1" hangingPunct="1">
              <a:spcAft>
                <a:spcPts val="923"/>
              </a:spcAft>
              <a:defRPr/>
            </a:pPr>
            <a:r>
              <a:rPr lang="en-US" sz="1108" dirty="0">
                <a:solidFill>
                  <a:srgbClr val="C00000"/>
                </a:solidFill>
                <a:latin typeface="Calibri"/>
              </a:rPr>
              <a:t>Cane Juice; 70% (1050 KL)</a:t>
            </a:r>
          </a:p>
        </p:txBody>
      </p:sp>
      <p:cxnSp>
        <p:nvCxnSpPr>
          <p:cNvPr id="8202" name="AutoShape 102"/>
          <p:cNvCxnSpPr>
            <a:cxnSpLocks noChangeShapeType="1"/>
          </p:cNvCxnSpPr>
          <p:nvPr/>
        </p:nvCxnSpPr>
        <p:spPr bwMode="auto">
          <a:xfrm>
            <a:off x="6321670" y="792773"/>
            <a:ext cx="319454" cy="0"/>
          </a:xfrm>
          <a:prstGeom prst="straightConnector1">
            <a:avLst/>
          </a:prstGeom>
          <a:noFill/>
          <a:ln w="19050">
            <a:solidFill>
              <a:srgbClr val="000000"/>
            </a:solidFill>
            <a:round/>
            <a:headEnd/>
            <a:tailEnd type="triangle" w="med" len="med"/>
          </a:ln>
        </p:spPr>
      </p:cxnSp>
      <p:sp>
        <p:nvSpPr>
          <p:cNvPr id="81" name="Rectangle 62"/>
          <p:cNvSpPr>
            <a:spLocks noChangeArrowheads="1"/>
          </p:cNvSpPr>
          <p:nvPr/>
        </p:nvSpPr>
        <p:spPr bwMode="auto">
          <a:xfrm>
            <a:off x="6560527" y="650631"/>
            <a:ext cx="1805354" cy="266700"/>
          </a:xfrm>
          <a:prstGeom prst="rect">
            <a:avLst/>
          </a:prstGeom>
          <a:noFill/>
          <a:ln w="9525">
            <a:noFill/>
            <a:miter lim="800000"/>
            <a:headEnd/>
            <a:tailEnd/>
          </a:ln>
        </p:spPr>
        <p:txBody>
          <a:bodyPr/>
          <a:lstStyle/>
          <a:p>
            <a:pPr algn="ctr" defTabSz="844083" eaLnBrk="1" hangingPunct="1">
              <a:spcAft>
                <a:spcPts val="923"/>
              </a:spcAft>
              <a:defRPr/>
            </a:pPr>
            <a:r>
              <a:rPr lang="en-US" sz="1108" b="1" dirty="0">
                <a:solidFill>
                  <a:prstClr val="black"/>
                </a:solidFill>
                <a:latin typeface="Calibri"/>
              </a:rPr>
              <a:t>Bagasse;30% (450 MT) </a:t>
            </a:r>
          </a:p>
        </p:txBody>
      </p:sp>
      <p:cxnSp>
        <p:nvCxnSpPr>
          <p:cNvPr id="8204" name="AutoShape 102"/>
          <p:cNvCxnSpPr>
            <a:cxnSpLocks noChangeShapeType="1"/>
          </p:cNvCxnSpPr>
          <p:nvPr/>
        </p:nvCxnSpPr>
        <p:spPr bwMode="auto">
          <a:xfrm>
            <a:off x="6818435" y="1399442"/>
            <a:ext cx="2063262" cy="0"/>
          </a:xfrm>
          <a:prstGeom prst="straightConnector1">
            <a:avLst/>
          </a:prstGeom>
          <a:noFill/>
          <a:ln w="19050">
            <a:solidFill>
              <a:srgbClr val="3333FF"/>
            </a:solidFill>
            <a:round/>
            <a:headEnd type="none" w="lg" len="med"/>
            <a:tailEnd type="triangle" w="med" len="med"/>
          </a:ln>
        </p:spPr>
      </p:cxnSp>
      <p:sp>
        <p:nvSpPr>
          <p:cNvPr id="85" name="Rectangle 62"/>
          <p:cNvSpPr>
            <a:spLocks noChangeArrowheads="1"/>
          </p:cNvSpPr>
          <p:nvPr/>
        </p:nvSpPr>
        <p:spPr bwMode="auto">
          <a:xfrm>
            <a:off x="6978161" y="1381857"/>
            <a:ext cx="1805354" cy="282820"/>
          </a:xfrm>
          <a:prstGeom prst="rect">
            <a:avLst/>
          </a:prstGeom>
          <a:noFill/>
          <a:ln w="9525">
            <a:noFill/>
            <a:miter lim="800000"/>
            <a:headEnd/>
            <a:tailEnd/>
          </a:ln>
        </p:spPr>
        <p:txBody>
          <a:bodyPr/>
          <a:lstStyle/>
          <a:p>
            <a:pPr algn="ctr" defTabSz="844083" eaLnBrk="1" hangingPunct="1">
              <a:spcAft>
                <a:spcPts val="923"/>
              </a:spcAft>
              <a:defRPr/>
            </a:pPr>
            <a:r>
              <a:rPr lang="en-US" sz="1108" dirty="0">
                <a:solidFill>
                  <a:srgbClr val="0000FF"/>
                </a:solidFill>
                <a:latin typeface="Calibri"/>
              </a:rPr>
              <a:t>Condensate (420 KL) </a:t>
            </a:r>
          </a:p>
        </p:txBody>
      </p:sp>
      <p:sp>
        <p:nvSpPr>
          <p:cNvPr id="86" name="Rectangle 62"/>
          <p:cNvSpPr>
            <a:spLocks noChangeArrowheads="1"/>
          </p:cNvSpPr>
          <p:nvPr/>
        </p:nvSpPr>
        <p:spPr bwMode="auto">
          <a:xfrm>
            <a:off x="5024805" y="1540120"/>
            <a:ext cx="1989992" cy="350227"/>
          </a:xfrm>
          <a:prstGeom prst="rect">
            <a:avLst/>
          </a:prstGeom>
          <a:noFill/>
          <a:ln w="9525">
            <a:noFill/>
            <a:miter lim="800000"/>
            <a:headEnd/>
            <a:tailEnd/>
          </a:ln>
        </p:spPr>
        <p:txBody>
          <a:bodyPr/>
          <a:lstStyle/>
          <a:p>
            <a:pPr algn="ctr" defTabSz="844083" eaLnBrk="1" hangingPunct="1">
              <a:spcAft>
                <a:spcPts val="923"/>
              </a:spcAft>
              <a:defRPr/>
            </a:pPr>
            <a:r>
              <a:rPr lang="en-US" sz="1108" dirty="0">
                <a:solidFill>
                  <a:srgbClr val="C00000"/>
                </a:solidFill>
                <a:latin typeface="Calibri"/>
              </a:rPr>
              <a:t>Cane Juice Syrup (630 KL)</a:t>
            </a:r>
          </a:p>
        </p:txBody>
      </p:sp>
      <p:cxnSp>
        <p:nvCxnSpPr>
          <p:cNvPr id="8207" name="AutoShape 102"/>
          <p:cNvCxnSpPr>
            <a:cxnSpLocks noChangeShapeType="1"/>
          </p:cNvCxnSpPr>
          <p:nvPr/>
        </p:nvCxnSpPr>
        <p:spPr bwMode="auto">
          <a:xfrm rot="5400000">
            <a:off x="6639659" y="3647343"/>
            <a:ext cx="4485543" cy="1465"/>
          </a:xfrm>
          <a:prstGeom prst="straightConnector1">
            <a:avLst/>
          </a:prstGeom>
          <a:noFill/>
          <a:ln w="19050">
            <a:solidFill>
              <a:srgbClr val="3333FF"/>
            </a:solidFill>
            <a:round/>
            <a:headEnd type="none" w="lg" len="med"/>
            <a:tailEnd type="triangle" w="med" len="med"/>
          </a:ln>
        </p:spPr>
      </p:cxnSp>
      <p:sp>
        <p:nvSpPr>
          <p:cNvPr id="78" name="Rectangle 62"/>
          <p:cNvSpPr>
            <a:spLocks noChangeArrowheads="1"/>
          </p:cNvSpPr>
          <p:nvPr/>
        </p:nvSpPr>
        <p:spPr bwMode="auto">
          <a:xfrm>
            <a:off x="6482863" y="5467350"/>
            <a:ext cx="1726223" cy="291612"/>
          </a:xfrm>
          <a:prstGeom prst="rect">
            <a:avLst/>
          </a:prstGeom>
          <a:noFill/>
          <a:ln w="9525">
            <a:noFill/>
            <a:miter lim="800000"/>
            <a:headEnd/>
            <a:tailEnd/>
          </a:ln>
        </p:spPr>
        <p:txBody>
          <a:bodyPr/>
          <a:lstStyle/>
          <a:p>
            <a:pPr algn="ctr" defTabSz="844083" eaLnBrk="1" hangingPunct="1">
              <a:spcAft>
                <a:spcPts val="0"/>
              </a:spcAft>
              <a:defRPr/>
            </a:pPr>
            <a:r>
              <a:rPr lang="en-US" sz="1108" dirty="0">
                <a:solidFill>
                  <a:srgbClr val="3333FF"/>
                </a:solidFill>
                <a:latin typeface="Calibri"/>
              </a:rPr>
              <a:t>Treated CPU Effluent </a:t>
            </a:r>
          </a:p>
          <a:p>
            <a:pPr algn="ctr" defTabSz="844083" eaLnBrk="1" hangingPunct="1">
              <a:spcAft>
                <a:spcPts val="0"/>
              </a:spcAft>
              <a:defRPr/>
            </a:pPr>
            <a:r>
              <a:rPr lang="en-US" sz="1108" dirty="0">
                <a:solidFill>
                  <a:srgbClr val="3333FF"/>
                </a:solidFill>
                <a:latin typeface="Calibri"/>
              </a:rPr>
              <a:t>for Reuse 474 KL</a:t>
            </a:r>
          </a:p>
        </p:txBody>
      </p:sp>
      <p:sp>
        <p:nvSpPr>
          <p:cNvPr id="80" name="Rectangle 62"/>
          <p:cNvSpPr>
            <a:spLocks noChangeArrowheads="1"/>
          </p:cNvSpPr>
          <p:nvPr/>
        </p:nvSpPr>
        <p:spPr bwMode="auto">
          <a:xfrm rot="16200000">
            <a:off x="8242789" y="3560886"/>
            <a:ext cx="1647092" cy="369277"/>
          </a:xfrm>
          <a:prstGeom prst="rect">
            <a:avLst/>
          </a:prstGeom>
          <a:noFill/>
          <a:ln w="9525">
            <a:noFill/>
            <a:miter lim="800000"/>
            <a:headEnd/>
            <a:tailEnd/>
          </a:ln>
        </p:spPr>
        <p:txBody>
          <a:bodyPr/>
          <a:lstStyle/>
          <a:p>
            <a:pPr algn="ctr" defTabSz="844083" eaLnBrk="1" hangingPunct="1">
              <a:spcAft>
                <a:spcPts val="923"/>
              </a:spcAft>
              <a:defRPr/>
            </a:pPr>
            <a:r>
              <a:rPr lang="en-US" sz="1108" dirty="0">
                <a:solidFill>
                  <a:srgbClr val="0000FF"/>
                </a:solidFill>
                <a:latin typeface="Calibri"/>
              </a:rPr>
              <a:t>Condensate (420 KL) </a:t>
            </a:r>
          </a:p>
        </p:txBody>
      </p:sp>
      <p:sp>
        <p:nvSpPr>
          <p:cNvPr id="83" name="Rectangle 62"/>
          <p:cNvSpPr>
            <a:spLocks noChangeArrowheads="1"/>
          </p:cNvSpPr>
          <p:nvPr/>
        </p:nvSpPr>
        <p:spPr bwMode="auto">
          <a:xfrm>
            <a:off x="2297724" y="5010151"/>
            <a:ext cx="1811215" cy="263769"/>
          </a:xfrm>
          <a:prstGeom prst="rect">
            <a:avLst/>
          </a:prstGeom>
          <a:noFill/>
          <a:ln w="9525">
            <a:noFill/>
            <a:miter lim="800000"/>
            <a:headEnd/>
            <a:tailEnd/>
          </a:ln>
        </p:spPr>
        <p:txBody>
          <a:bodyPr/>
          <a:lstStyle/>
          <a:p>
            <a:pPr algn="ctr" defTabSz="844083">
              <a:spcAft>
                <a:spcPts val="0"/>
              </a:spcAft>
              <a:defRPr/>
            </a:pPr>
            <a:r>
              <a:rPr lang="en-US" sz="1108" dirty="0">
                <a:solidFill>
                  <a:prstClr val="black"/>
                </a:solidFill>
                <a:latin typeface="Calibri"/>
              </a:rPr>
              <a:t>Spent Wash (420 KL)</a:t>
            </a:r>
          </a:p>
        </p:txBody>
      </p:sp>
      <p:cxnSp>
        <p:nvCxnSpPr>
          <p:cNvPr id="8216" name="AutoShape 102"/>
          <p:cNvCxnSpPr>
            <a:cxnSpLocks noChangeShapeType="1"/>
          </p:cNvCxnSpPr>
          <p:nvPr/>
        </p:nvCxnSpPr>
        <p:spPr bwMode="auto">
          <a:xfrm>
            <a:off x="738554" y="3420095"/>
            <a:ext cx="0" cy="2785808"/>
          </a:xfrm>
          <a:prstGeom prst="straightConnector1">
            <a:avLst/>
          </a:prstGeom>
          <a:noFill/>
          <a:ln w="19050">
            <a:solidFill>
              <a:srgbClr val="0000FF"/>
            </a:solidFill>
            <a:round/>
            <a:headEnd type="none" w="lg" len="med"/>
            <a:tailEnd type="triangle" w="med" len="med"/>
          </a:ln>
        </p:spPr>
      </p:cxnSp>
      <p:cxnSp>
        <p:nvCxnSpPr>
          <p:cNvPr id="8217" name="AutoShape 102"/>
          <p:cNvCxnSpPr>
            <a:cxnSpLocks noChangeShapeType="1"/>
          </p:cNvCxnSpPr>
          <p:nvPr/>
        </p:nvCxnSpPr>
        <p:spPr bwMode="auto">
          <a:xfrm>
            <a:off x="746750" y="6189513"/>
            <a:ext cx="3893527" cy="0"/>
          </a:xfrm>
          <a:prstGeom prst="straightConnector1">
            <a:avLst/>
          </a:prstGeom>
          <a:noFill/>
          <a:ln w="19050">
            <a:solidFill>
              <a:srgbClr val="0000FF"/>
            </a:solidFill>
            <a:round/>
            <a:headEnd type="none" w="lg" len="med"/>
            <a:tailEnd type="triangle" w="med" len="med"/>
          </a:ln>
        </p:spPr>
      </p:cxnSp>
      <p:sp>
        <p:nvSpPr>
          <p:cNvPr id="96" name="Rectangle 62"/>
          <p:cNvSpPr>
            <a:spLocks noChangeArrowheads="1"/>
          </p:cNvSpPr>
          <p:nvPr/>
        </p:nvSpPr>
        <p:spPr bwMode="auto">
          <a:xfrm rot="16200000">
            <a:off x="-411040" y="4452571"/>
            <a:ext cx="2143858" cy="357554"/>
          </a:xfrm>
          <a:prstGeom prst="rect">
            <a:avLst/>
          </a:prstGeom>
          <a:noFill/>
          <a:ln w="9525">
            <a:noFill/>
            <a:miter lim="800000"/>
            <a:headEnd/>
            <a:tailEnd/>
          </a:ln>
        </p:spPr>
        <p:txBody>
          <a:bodyPr/>
          <a:lstStyle/>
          <a:p>
            <a:pPr algn="ctr" defTabSz="844083">
              <a:spcAft>
                <a:spcPts val="0"/>
              </a:spcAft>
              <a:defRPr/>
            </a:pPr>
            <a:r>
              <a:rPr lang="en-US" sz="1200" dirty="0">
                <a:solidFill>
                  <a:prstClr val="black"/>
                </a:solidFill>
                <a:latin typeface="Calibri"/>
              </a:rPr>
              <a:t>Condensate from Dryer </a:t>
            </a:r>
          </a:p>
          <a:p>
            <a:pPr algn="ctr" defTabSz="844083">
              <a:defRPr/>
            </a:pPr>
            <a:r>
              <a:rPr lang="en-US" sz="1200" dirty="0">
                <a:solidFill>
                  <a:prstClr val="black"/>
                </a:solidFill>
                <a:latin typeface="Calibri"/>
              </a:rPr>
              <a:t>(32 KL)  </a:t>
            </a:r>
          </a:p>
        </p:txBody>
      </p:sp>
      <p:sp>
        <p:nvSpPr>
          <p:cNvPr id="98" name="Rectangle 62"/>
          <p:cNvSpPr>
            <a:spLocks noChangeArrowheads="1"/>
          </p:cNvSpPr>
          <p:nvPr/>
        </p:nvSpPr>
        <p:spPr bwMode="auto">
          <a:xfrm>
            <a:off x="1295400" y="6147288"/>
            <a:ext cx="2324100" cy="329712"/>
          </a:xfrm>
          <a:prstGeom prst="rect">
            <a:avLst/>
          </a:prstGeom>
          <a:noFill/>
          <a:ln w="9525">
            <a:noFill/>
            <a:miter lim="800000"/>
            <a:headEnd/>
            <a:tailEnd/>
          </a:ln>
        </p:spPr>
        <p:txBody>
          <a:bodyPr/>
          <a:lstStyle/>
          <a:p>
            <a:pPr algn="ctr" defTabSz="844083" eaLnBrk="1" hangingPunct="1">
              <a:spcAft>
                <a:spcPts val="0"/>
              </a:spcAft>
              <a:defRPr/>
            </a:pPr>
            <a:r>
              <a:rPr lang="en-US" sz="1292" dirty="0">
                <a:solidFill>
                  <a:prstClr val="black"/>
                </a:solidFill>
                <a:latin typeface="Calibri"/>
              </a:rPr>
              <a:t>Condensate (32 KL)</a:t>
            </a:r>
          </a:p>
        </p:txBody>
      </p:sp>
      <p:cxnSp>
        <p:nvCxnSpPr>
          <p:cNvPr id="8220" name="AutoShape 102"/>
          <p:cNvCxnSpPr>
            <a:cxnSpLocks noChangeShapeType="1"/>
          </p:cNvCxnSpPr>
          <p:nvPr/>
        </p:nvCxnSpPr>
        <p:spPr bwMode="auto">
          <a:xfrm rot="5400000" flipH="1" flipV="1">
            <a:off x="4372492" y="5933342"/>
            <a:ext cx="483578" cy="0"/>
          </a:xfrm>
          <a:prstGeom prst="straightConnector1">
            <a:avLst/>
          </a:prstGeom>
          <a:noFill/>
          <a:ln w="19050">
            <a:solidFill>
              <a:srgbClr val="0000FF"/>
            </a:solidFill>
            <a:round/>
            <a:headEnd type="none" w="lg" len="med"/>
            <a:tailEnd type="triangle" w="med" len="med"/>
          </a:ln>
        </p:spPr>
      </p:cxnSp>
      <p:sp>
        <p:nvSpPr>
          <p:cNvPr id="102" name="Rectangle 62"/>
          <p:cNvSpPr>
            <a:spLocks noChangeArrowheads="1"/>
          </p:cNvSpPr>
          <p:nvPr/>
        </p:nvSpPr>
        <p:spPr bwMode="auto">
          <a:xfrm>
            <a:off x="4648200" y="5474678"/>
            <a:ext cx="1538654" cy="329711"/>
          </a:xfrm>
          <a:prstGeom prst="rect">
            <a:avLst/>
          </a:prstGeom>
          <a:noFill/>
          <a:ln w="9525">
            <a:noFill/>
            <a:miter lim="800000"/>
            <a:headEnd/>
            <a:tailEnd/>
          </a:ln>
        </p:spPr>
        <p:txBody>
          <a:bodyPr/>
          <a:lstStyle/>
          <a:p>
            <a:pPr algn="ctr" defTabSz="844083">
              <a:spcAft>
                <a:spcPts val="923"/>
              </a:spcAft>
              <a:defRPr/>
            </a:pPr>
            <a:r>
              <a:rPr lang="en-US" sz="1292" dirty="0">
                <a:solidFill>
                  <a:prstClr val="black"/>
                </a:solidFill>
                <a:latin typeface="Calibri"/>
              </a:rPr>
              <a:t>Total Condensate (368 KL) </a:t>
            </a:r>
          </a:p>
        </p:txBody>
      </p:sp>
      <p:cxnSp>
        <p:nvCxnSpPr>
          <p:cNvPr id="8222" name="AutoShape 102"/>
          <p:cNvCxnSpPr>
            <a:cxnSpLocks noChangeShapeType="1"/>
          </p:cNvCxnSpPr>
          <p:nvPr/>
        </p:nvCxnSpPr>
        <p:spPr bwMode="auto">
          <a:xfrm>
            <a:off x="6667501" y="5889380"/>
            <a:ext cx="2499946" cy="0"/>
          </a:xfrm>
          <a:prstGeom prst="straightConnector1">
            <a:avLst/>
          </a:prstGeom>
          <a:noFill/>
          <a:ln w="19050">
            <a:solidFill>
              <a:srgbClr val="3333FF"/>
            </a:solidFill>
            <a:round/>
            <a:headEnd type="none" w="lg" len="med"/>
            <a:tailEnd type="triangle" w="med" len="med"/>
          </a:ln>
        </p:spPr>
      </p:cxnSp>
      <p:sp>
        <p:nvSpPr>
          <p:cNvPr id="93" name="Rectangle 62"/>
          <p:cNvSpPr>
            <a:spLocks noChangeArrowheads="1"/>
          </p:cNvSpPr>
          <p:nvPr/>
        </p:nvSpPr>
        <p:spPr bwMode="auto">
          <a:xfrm>
            <a:off x="5624147" y="5889381"/>
            <a:ext cx="4022481" cy="291612"/>
          </a:xfrm>
          <a:prstGeom prst="rect">
            <a:avLst/>
          </a:prstGeom>
          <a:noFill/>
          <a:ln w="9525">
            <a:noFill/>
            <a:miter lim="800000"/>
            <a:headEnd/>
            <a:tailEnd/>
          </a:ln>
        </p:spPr>
        <p:txBody>
          <a:bodyPr/>
          <a:lstStyle/>
          <a:p>
            <a:pPr algn="ctr" defTabSz="844083" eaLnBrk="1" hangingPunct="1">
              <a:spcAft>
                <a:spcPts val="0"/>
              </a:spcAft>
              <a:defRPr/>
            </a:pPr>
            <a:r>
              <a:rPr lang="en-US" sz="1292" b="1" dirty="0">
                <a:solidFill>
                  <a:srgbClr val="9BBB59">
                    <a:lumMod val="50000"/>
                  </a:srgbClr>
                </a:solidFill>
                <a:latin typeface="Calibri"/>
              </a:rPr>
              <a:t>Total Effluent for Reuse: </a:t>
            </a:r>
            <a:r>
              <a:rPr lang="en-US" sz="1292" b="1" dirty="0">
                <a:solidFill>
                  <a:srgbClr val="0000FF"/>
                </a:solidFill>
                <a:latin typeface="Calibri"/>
              </a:rPr>
              <a:t>474 + 420= 894 KL</a:t>
            </a:r>
          </a:p>
          <a:p>
            <a:pPr algn="ctr" defTabSz="844083" eaLnBrk="1" hangingPunct="1">
              <a:spcAft>
                <a:spcPts val="0"/>
              </a:spcAft>
              <a:defRPr/>
            </a:pPr>
            <a:r>
              <a:rPr lang="en-US" sz="1477" b="1" dirty="0">
                <a:solidFill>
                  <a:srgbClr val="9BBB59">
                    <a:lumMod val="50000"/>
                  </a:srgbClr>
                </a:solidFill>
                <a:latin typeface="Calibri"/>
              </a:rPr>
              <a:t> </a:t>
            </a:r>
            <a:r>
              <a:rPr lang="en-US" sz="1108" dirty="0">
                <a:solidFill>
                  <a:srgbClr val="9BBB59">
                    <a:lumMod val="50000"/>
                  </a:srgbClr>
                </a:solidFill>
                <a:latin typeface="Calibri"/>
              </a:rPr>
              <a:t>(</a:t>
            </a:r>
            <a:r>
              <a:rPr lang="en-US" sz="1108" dirty="0">
                <a:solidFill>
                  <a:srgbClr val="3333FF"/>
                </a:solidFill>
                <a:latin typeface="Calibri"/>
              </a:rPr>
              <a:t>152 KL for </a:t>
            </a:r>
            <a:r>
              <a:rPr lang="en-US" sz="1015" dirty="0">
                <a:solidFill>
                  <a:srgbClr val="9BBB59">
                    <a:lumMod val="50000"/>
                  </a:srgbClr>
                </a:solidFill>
                <a:latin typeface="Calibri"/>
              </a:rPr>
              <a:t>Cooling;  Lab &amp; wash</a:t>
            </a:r>
            <a:r>
              <a:rPr lang="en-US" sz="1108" dirty="0">
                <a:solidFill>
                  <a:srgbClr val="9BBB59">
                    <a:lumMod val="50000"/>
                  </a:srgbClr>
                </a:solidFill>
                <a:latin typeface="Calibri"/>
              </a:rPr>
              <a:t>)</a:t>
            </a:r>
          </a:p>
        </p:txBody>
      </p:sp>
      <p:sp>
        <p:nvSpPr>
          <p:cNvPr id="8225" name="Slide Number Placeholder 83"/>
          <p:cNvSpPr>
            <a:spLocks noGrp="1"/>
          </p:cNvSpPr>
          <p:nvPr>
            <p:ph type="sldNum" sz="quarter" idx="12"/>
          </p:nvPr>
        </p:nvSpPr>
        <p:spPr bwMode="auto">
          <a:xfrm>
            <a:off x="9259766" y="6324602"/>
            <a:ext cx="386862" cy="337038"/>
          </a:xfrm>
          <a:noFill/>
          <a:ln>
            <a:miter lim="800000"/>
            <a:headEnd/>
            <a:tailEnd/>
          </a:ln>
        </p:spPr>
        <p:txBody>
          <a:bodyPr/>
          <a:lstStyle/>
          <a:p>
            <a:pPr defTabSz="844083"/>
            <a:fld id="{5B2D0ABF-DF41-42D7-A8CB-4389B64A5095}" type="slidenum">
              <a:rPr lang="en-US" altLang="en-US"/>
              <a:pPr defTabSz="844083"/>
              <a:t>16</a:t>
            </a:fld>
            <a:endParaRPr lang="en-US" altLang="en-US" dirty="0"/>
          </a:p>
        </p:txBody>
      </p:sp>
      <p:sp>
        <p:nvSpPr>
          <p:cNvPr id="73" name="Rectangle 62">
            <a:extLst>
              <a:ext uri="{FF2B5EF4-FFF2-40B4-BE49-F238E27FC236}">
                <a16:creationId xmlns:a16="http://schemas.microsoft.com/office/drawing/2014/main" id="{1C2C9CFB-14D9-40DE-A240-F6C35A273130}"/>
              </a:ext>
            </a:extLst>
          </p:cNvPr>
          <p:cNvSpPr>
            <a:spLocks noChangeArrowheads="1"/>
          </p:cNvSpPr>
          <p:nvPr/>
        </p:nvSpPr>
        <p:spPr bwMode="auto">
          <a:xfrm>
            <a:off x="798635" y="4126786"/>
            <a:ext cx="527511" cy="1446073"/>
          </a:xfrm>
          <a:prstGeom prst="rect">
            <a:avLst/>
          </a:prstGeom>
          <a:noFill/>
          <a:ln w="9525">
            <a:noFill/>
            <a:miter lim="800000"/>
            <a:headEnd/>
            <a:tailEnd/>
          </a:ln>
        </p:spPr>
        <p:txBody>
          <a:bodyPr vert="vert270"/>
          <a:lstStyle/>
          <a:p>
            <a:pPr algn="ctr" defTabSz="844083" eaLnBrk="1" hangingPunct="1">
              <a:spcAft>
                <a:spcPts val="0"/>
              </a:spcAft>
              <a:defRPr/>
            </a:pPr>
            <a:r>
              <a:rPr lang="en-US" sz="1292" dirty="0">
                <a:solidFill>
                  <a:srgbClr val="C00000"/>
                </a:solidFill>
                <a:latin typeface="Calibri"/>
              </a:rPr>
              <a:t>Conc. Spentwash</a:t>
            </a:r>
          </a:p>
          <a:p>
            <a:pPr algn="ctr" defTabSz="844083" eaLnBrk="1" hangingPunct="1">
              <a:spcAft>
                <a:spcPts val="0"/>
              </a:spcAft>
              <a:defRPr/>
            </a:pPr>
            <a:r>
              <a:rPr lang="en-US" sz="1292" dirty="0">
                <a:solidFill>
                  <a:prstClr val="black"/>
                </a:solidFill>
                <a:latin typeface="Calibri"/>
              </a:rPr>
              <a:t> </a:t>
            </a:r>
            <a:r>
              <a:rPr lang="en-US" sz="1292" dirty="0">
                <a:solidFill>
                  <a:srgbClr val="C00000"/>
                </a:solidFill>
                <a:latin typeface="Calibri"/>
              </a:rPr>
              <a:t>(84 KL; 95 MT) </a:t>
            </a:r>
          </a:p>
          <a:p>
            <a:pPr algn="ctr" defTabSz="844083" eaLnBrk="1" hangingPunct="1">
              <a:spcAft>
                <a:spcPts val="0"/>
              </a:spcAft>
              <a:defRPr/>
            </a:pPr>
            <a:r>
              <a:rPr lang="en-US" sz="1108" dirty="0">
                <a:solidFill>
                  <a:srgbClr val="C00000"/>
                </a:solidFill>
                <a:latin typeface="Calibri"/>
              </a:rPr>
              <a:t>30-35% solids</a:t>
            </a:r>
          </a:p>
        </p:txBody>
      </p:sp>
      <p:sp>
        <p:nvSpPr>
          <p:cNvPr id="72" name="Rectangle 40">
            <a:extLst>
              <a:ext uri="{FF2B5EF4-FFF2-40B4-BE49-F238E27FC236}">
                <a16:creationId xmlns:a16="http://schemas.microsoft.com/office/drawing/2014/main" id="{2CF0BF1C-8CEF-4D9F-A260-D18C227E8675}"/>
              </a:ext>
            </a:extLst>
          </p:cNvPr>
          <p:cNvSpPr>
            <a:spLocks noChangeArrowheads="1"/>
          </p:cNvSpPr>
          <p:nvPr/>
        </p:nvSpPr>
        <p:spPr bwMode="auto">
          <a:xfrm>
            <a:off x="1084263" y="80963"/>
            <a:ext cx="7862887" cy="369332"/>
          </a:xfrm>
          <a:prstGeom prst="rect">
            <a:avLst/>
          </a:prstGeom>
          <a:noFill/>
          <a:ln w="9525">
            <a:noFill/>
            <a:miter lim="800000"/>
            <a:headEnd/>
            <a:tailEnd/>
          </a:ln>
        </p:spPr>
        <p:txBody>
          <a:bodyPr>
            <a:spAutoFit/>
          </a:bodyPr>
          <a:lstStyle/>
          <a:p>
            <a:pPr lvl="0" algn="ctr" defTabSz="742950" eaLnBrk="1" fontAlgn="auto" hangingPunct="1">
              <a:spcBef>
                <a:spcPts val="0"/>
              </a:spcBef>
              <a:spcAft>
                <a:spcPts val="0"/>
              </a:spcAft>
              <a:defRPr/>
            </a:pPr>
            <a:r>
              <a:rPr lang="en-US" sz="1800" b="1" dirty="0">
                <a:solidFill>
                  <a:srgbClr val="0000FF"/>
                </a:solidFill>
                <a:latin typeface="+mn-lt"/>
              </a:rPr>
              <a:t>Proposed </a:t>
            </a:r>
            <a:r>
              <a:rPr lang="en-US" sz="1800" dirty="0">
                <a:solidFill>
                  <a:srgbClr val="CC0099"/>
                </a:solidFill>
                <a:latin typeface="Calibri"/>
              </a:rPr>
              <a:t>Distillery Process Flow Chart </a:t>
            </a:r>
            <a:r>
              <a:rPr kumimoji="0" lang="en-US" sz="1600" b="0" i="0" u="none" strike="noStrike" kern="1200" cap="none" spc="0" normalizeH="0" baseline="0" noProof="0" dirty="0">
                <a:ln>
                  <a:noFill/>
                </a:ln>
                <a:solidFill>
                  <a:srgbClr val="CC0099"/>
                </a:solidFill>
                <a:effectLst/>
                <a:uLnTx/>
                <a:uFillTx/>
                <a:latin typeface="+mn-lt"/>
              </a:rPr>
              <a:t>- </a:t>
            </a:r>
            <a:r>
              <a:rPr lang="en-US" sz="1800" b="1" dirty="0">
                <a:solidFill>
                  <a:srgbClr val="CC0099"/>
                </a:solidFill>
                <a:latin typeface="Calibri"/>
              </a:rPr>
              <a:t>105 KLPD </a:t>
            </a:r>
            <a:r>
              <a:rPr lang="en-US" sz="1400" b="1" dirty="0">
                <a:solidFill>
                  <a:srgbClr val="CC0099"/>
                </a:solidFill>
                <a:latin typeface="Calibri"/>
              </a:rPr>
              <a:t>(Sugarcane Juice)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52019" y="172390"/>
            <a:ext cx="4013447" cy="307777"/>
          </a:xfrm>
          <a:prstGeom prst="rect">
            <a:avLst/>
          </a:prstGeom>
          <a:noFill/>
          <a:ln w="9525">
            <a:noFill/>
            <a:miter lim="800000"/>
            <a:headEnd/>
            <a:tailEnd/>
          </a:ln>
        </p:spPr>
        <p:txBody>
          <a:bodyPr wrap="square">
            <a:spAutoFit/>
          </a:bodyPr>
          <a:lstStyle/>
          <a:p>
            <a:pPr marL="316531" marR="0" lvl="0" indent="-316531" algn="l" defTabSz="914400" rtl="0" eaLnBrk="1" fontAlgn="base" latinLnBrk="0" hangingPunct="1">
              <a:lnSpc>
                <a:spcPct val="100000"/>
              </a:lnSpc>
              <a:spcBef>
                <a:spcPct val="0"/>
              </a:spcBef>
              <a:spcAft>
                <a:spcPct val="0"/>
              </a:spcAft>
              <a:buClr>
                <a:prstClr val="black"/>
              </a:buClr>
              <a:buSzPct val="80000"/>
              <a:buFontTx/>
              <a:buNone/>
              <a:tabLst/>
              <a:defRPr/>
            </a:pPr>
            <a:r>
              <a:rPr kumimoji="0" lang="fi-FI" sz="1400" b="0" i="0" u="none" strike="noStrike" kern="1200" cap="none" spc="0" normalizeH="0" baseline="0" noProof="0" dirty="0">
                <a:ln>
                  <a:noFill/>
                </a:ln>
                <a:solidFill>
                  <a:srgbClr val="CC0099"/>
                </a:solidFill>
                <a:effectLst/>
                <a:uLnTx/>
                <a:uFillTx/>
                <a:latin typeface="Calibri"/>
                <a:ea typeface="+mn-ea"/>
                <a:cs typeface="Arial" charset="0"/>
              </a:rPr>
              <a:t>A. Water Consumption in Distillery </a:t>
            </a:r>
            <a:r>
              <a:rPr kumimoji="0" lang="fi-FI" sz="1400" b="0" i="0" u="none" strike="noStrike" kern="1200" cap="none" spc="0" normalizeH="0" baseline="0" noProof="0" dirty="0">
                <a:ln>
                  <a:noFill/>
                </a:ln>
                <a:solidFill>
                  <a:prstClr val="black"/>
                </a:solidFill>
                <a:effectLst/>
                <a:uLnTx/>
                <a:uFillTx/>
                <a:latin typeface="Calibri"/>
                <a:ea typeface="+mn-ea"/>
              </a:rPr>
              <a:t>(M</a:t>
            </a:r>
            <a:r>
              <a:rPr kumimoji="0" lang="fi-FI" sz="1400" b="0" i="0" u="none" strike="noStrike" kern="1200" cap="none" spc="0" normalizeH="0" baseline="30000" noProof="0" dirty="0">
                <a:ln>
                  <a:noFill/>
                </a:ln>
                <a:solidFill>
                  <a:prstClr val="black"/>
                </a:solidFill>
                <a:effectLst/>
                <a:uLnTx/>
                <a:uFillTx/>
                <a:latin typeface="Calibri"/>
                <a:ea typeface="+mn-ea"/>
              </a:rPr>
              <a:t>3</a:t>
            </a:r>
            <a:r>
              <a:rPr kumimoji="0" lang="fi-FI" sz="1400" b="0" i="0" u="none" strike="noStrike" kern="1200" cap="none" spc="0" normalizeH="0" baseline="0" noProof="0" dirty="0">
                <a:ln>
                  <a:noFill/>
                </a:ln>
                <a:solidFill>
                  <a:prstClr val="black"/>
                </a:solidFill>
                <a:effectLst/>
                <a:uLnTx/>
                <a:uFillTx/>
                <a:latin typeface="Calibri"/>
                <a:ea typeface="+mn-ea"/>
              </a:rPr>
              <a:t>/Day) :</a:t>
            </a:r>
            <a:endParaRPr kumimoji="0" lang="en-US" sz="1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Rectangle 1"/>
          <p:cNvSpPr>
            <a:spLocks noChangeArrowheads="1"/>
          </p:cNvSpPr>
          <p:nvPr/>
        </p:nvSpPr>
        <p:spPr bwMode="auto">
          <a:xfrm>
            <a:off x="3894494" y="3113"/>
            <a:ext cx="2200164" cy="33855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CC0099"/>
                </a:solidFill>
                <a:effectLst/>
                <a:uLnTx/>
                <a:uFillTx/>
                <a:latin typeface="Calibri"/>
                <a:ea typeface="+mn-ea"/>
                <a:cs typeface="Arial" charset="0"/>
              </a:rPr>
              <a:t>Environmental Aspects  </a:t>
            </a:r>
          </a:p>
        </p:txBody>
      </p:sp>
      <p:graphicFrame>
        <p:nvGraphicFramePr>
          <p:cNvPr id="11" name="Table 10"/>
          <p:cNvGraphicFramePr>
            <a:graphicFrameLocks noGrp="1"/>
          </p:cNvGraphicFramePr>
          <p:nvPr>
            <p:extLst>
              <p:ext uri="{D42A27DB-BD31-4B8C-83A1-F6EECF244321}">
                <p14:modId xmlns:p14="http://schemas.microsoft.com/office/powerpoint/2010/main" val="2466554184"/>
              </p:ext>
            </p:extLst>
          </p:nvPr>
        </p:nvGraphicFramePr>
        <p:xfrm>
          <a:off x="155876" y="524059"/>
          <a:ext cx="9677399" cy="2600141"/>
        </p:xfrm>
        <a:graphic>
          <a:graphicData uri="http://schemas.openxmlformats.org/drawingml/2006/table">
            <a:tbl>
              <a:tblPr/>
              <a:tblGrid>
                <a:gridCol w="432747">
                  <a:extLst>
                    <a:ext uri="{9D8B030D-6E8A-4147-A177-3AD203B41FA5}">
                      <a16:colId xmlns:a16="http://schemas.microsoft.com/office/drawing/2014/main" val="20000"/>
                    </a:ext>
                  </a:extLst>
                </a:gridCol>
                <a:gridCol w="1770682">
                  <a:extLst>
                    <a:ext uri="{9D8B030D-6E8A-4147-A177-3AD203B41FA5}">
                      <a16:colId xmlns:a16="http://schemas.microsoft.com/office/drawing/2014/main" val="20001"/>
                    </a:ext>
                  </a:extLst>
                </a:gridCol>
                <a:gridCol w="1676400">
                  <a:extLst>
                    <a:ext uri="{9D8B030D-6E8A-4147-A177-3AD203B41FA5}">
                      <a16:colId xmlns:a16="http://schemas.microsoft.com/office/drawing/2014/main" val="1266660963"/>
                    </a:ext>
                  </a:extLst>
                </a:gridCol>
                <a:gridCol w="2209800">
                  <a:extLst>
                    <a:ext uri="{9D8B030D-6E8A-4147-A177-3AD203B41FA5}">
                      <a16:colId xmlns:a16="http://schemas.microsoft.com/office/drawing/2014/main" val="1371235102"/>
                    </a:ext>
                  </a:extLst>
                </a:gridCol>
                <a:gridCol w="1905000">
                  <a:extLst>
                    <a:ext uri="{9D8B030D-6E8A-4147-A177-3AD203B41FA5}">
                      <a16:colId xmlns:a16="http://schemas.microsoft.com/office/drawing/2014/main" val="4204462524"/>
                    </a:ext>
                  </a:extLst>
                </a:gridCol>
                <a:gridCol w="1682770">
                  <a:extLst>
                    <a:ext uri="{9D8B030D-6E8A-4147-A177-3AD203B41FA5}">
                      <a16:colId xmlns:a16="http://schemas.microsoft.com/office/drawing/2014/main" val="604145620"/>
                    </a:ext>
                  </a:extLst>
                </a:gridCol>
              </a:tblGrid>
              <a:tr h="126590">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Arial" panose="020B0604020202020204" pitchFamily="34" charset="0"/>
                        </a:rPr>
                        <a:t>No</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Arial" panose="020B0604020202020204" pitchFamily="34" charset="0"/>
                        </a:rPr>
                        <a:t>Description</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Existing</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(30 KLPD)</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After Expansion (105 KLPD)</a:t>
                      </a:r>
                      <a:endParaRPr kumimoji="0" lang="en-US" altLang="en-US"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altLang="en-US"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59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Molasses (Crushing) </a:t>
                      </a:r>
                    </a:p>
                  </a:txBody>
                  <a:tcPr marL="63500" marR="6350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Molasses (Non-Crush) </a:t>
                      </a: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Cane Juice </a:t>
                      </a:r>
                      <a:endPar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842550"/>
                  </a:ext>
                </a:extLst>
              </a:tr>
              <a:tr h="12659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1</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Arial" panose="020B0604020202020204" pitchFamily="34" charset="0"/>
                        </a:rPr>
                        <a:t>Domestic</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mn-lt"/>
                          <a:ea typeface="+mn-ea"/>
                          <a:cs typeface="+mn-cs"/>
                        </a:rPr>
                        <a:t>#</a:t>
                      </a:r>
                      <a:r>
                        <a:rPr kumimoji="0" lang="en-US" sz="1400" b="0" i="0" u="none" strike="noStrike" kern="1200" cap="none" spc="0" normalizeH="0" baseline="0" noProof="0" dirty="0">
                          <a:ln>
                            <a:noFill/>
                          </a:ln>
                          <a:solidFill>
                            <a:prstClr val="black"/>
                          </a:solidFill>
                          <a:effectLst/>
                          <a:uLnTx/>
                          <a:uFillTx/>
                          <a:latin typeface="+mn-lt"/>
                          <a:ea typeface="+mn-ea"/>
                          <a:cs typeface="+mn-cs"/>
                        </a:rPr>
                        <a:t>2</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defTabSz="844083" rtl="0" eaLnBrk="1" latinLnBrk="0" hangingPunct="1">
                        <a:lnSpc>
                          <a:spcPct val="100000"/>
                        </a:lnSpc>
                        <a:spcBef>
                          <a:spcPts val="0"/>
                        </a:spcBef>
                        <a:spcAft>
                          <a:spcPts val="0"/>
                        </a:spcAft>
                      </a:pPr>
                      <a:r>
                        <a:rPr lang="en-US" sz="1400" kern="1200" baseline="30000" dirty="0">
                          <a:solidFill>
                            <a:schemeClr val="tx1"/>
                          </a:solidFill>
                          <a:latin typeface="+mn-lt"/>
                          <a:ea typeface="Times New Roman"/>
                          <a:cs typeface="Times New Roman"/>
                        </a:rPr>
                        <a:t>#</a:t>
                      </a:r>
                      <a:r>
                        <a:rPr lang="en-US" sz="1400" kern="1200" dirty="0">
                          <a:solidFill>
                            <a:schemeClr val="tx1"/>
                          </a:solidFill>
                          <a:latin typeface="+mn-lt"/>
                          <a:ea typeface="Times New Roman"/>
                          <a:cs typeface="Times New Roman"/>
                        </a:rPr>
                        <a:t>8</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mn-lt"/>
                          <a:ea typeface="Times New Roman"/>
                          <a:cs typeface="Times New Roman"/>
                        </a:rPr>
                        <a:t>#</a:t>
                      </a:r>
                      <a:r>
                        <a:rPr kumimoji="0" lang="en-US" sz="1400" b="0" i="0" u="none" strike="noStrike" kern="1200" cap="none" spc="0" normalizeH="0" baseline="0" noProof="0" dirty="0">
                          <a:ln>
                            <a:noFill/>
                          </a:ln>
                          <a:solidFill>
                            <a:prstClr val="black"/>
                          </a:solidFill>
                          <a:effectLst/>
                          <a:uLnTx/>
                          <a:uFillTx/>
                          <a:latin typeface="+mn-lt"/>
                          <a:ea typeface="Times New Roman"/>
                          <a:cs typeface="Times New Roman"/>
                        </a:rPr>
                        <a:t>8</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mn-lt"/>
                          <a:ea typeface="Times New Roman"/>
                          <a:cs typeface="Times New Roman"/>
                        </a:rPr>
                        <a:t>#</a:t>
                      </a:r>
                      <a:r>
                        <a:rPr kumimoji="0" lang="en-US" sz="1400" b="0" i="0" u="none" strike="noStrike" kern="1200" cap="none" spc="0" normalizeH="0" baseline="0" noProof="0" dirty="0">
                          <a:ln>
                            <a:noFill/>
                          </a:ln>
                          <a:solidFill>
                            <a:prstClr val="black"/>
                          </a:solidFill>
                          <a:effectLst/>
                          <a:uLnTx/>
                          <a:uFillTx/>
                          <a:latin typeface="+mn-lt"/>
                          <a:ea typeface="Times New Roman"/>
                          <a:cs typeface="Times New Roman"/>
                        </a:rPr>
                        <a:t>8</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2558">
                <a:tc rowSpan="7">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2</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Industrial</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defTabSz="844083" rtl="0" eaLnBrk="1" latinLnBrk="0" hangingPunct="1">
                        <a:lnSpc>
                          <a:spcPct val="100000"/>
                        </a:lnSpc>
                        <a:spcBef>
                          <a:spcPts val="0"/>
                        </a:spcBef>
                        <a:spcAft>
                          <a:spcPts val="0"/>
                        </a:spcAft>
                      </a:pPr>
                      <a:endParaRPr lang="en-US" sz="1400" kern="1200" dirty="0">
                        <a:solidFill>
                          <a:schemeClr val="tx1"/>
                        </a:solidFill>
                        <a:latin typeface="+mn-lt"/>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844083" rtl="0" eaLnBrk="1" fontAlgn="base" latinLnBrk="0" hangingPunct="1">
                        <a:lnSpc>
                          <a:spcPct val="100000"/>
                        </a:lnSpc>
                        <a:spcBef>
                          <a:spcPts val="0"/>
                        </a:spcBef>
                        <a:spcAft>
                          <a:spcPts val="0"/>
                        </a:spcAft>
                        <a:buClrTx/>
                        <a:buSzTx/>
                        <a:buFontTx/>
                        <a:buNone/>
                        <a:tabLst/>
                      </a:pPr>
                      <a:endParaRPr lang="en-US" altLang="en-US" sz="1400" kern="1200" dirty="0">
                        <a:solidFill>
                          <a:schemeClr val="tx1"/>
                        </a:solidFill>
                        <a:latin typeface="+mn-lt"/>
                        <a:ea typeface="Times New Roman"/>
                        <a:cs typeface="Times New Roman"/>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base" latinLnBrk="0" hangingPunct="1">
                        <a:lnSpc>
                          <a:spcPct val="100000"/>
                        </a:lnSpc>
                        <a:spcBef>
                          <a:spcPts val="0"/>
                        </a:spcBef>
                        <a:spcAft>
                          <a:spcPts val="0"/>
                        </a:spcAft>
                        <a:buClrTx/>
                        <a:buSzTx/>
                        <a:buFontTx/>
                        <a:buNone/>
                        <a:tabLst/>
                      </a:pPr>
                      <a:endParaRPr lang="en-US" altLang="en-US" sz="1400" kern="1200" dirty="0">
                        <a:solidFill>
                          <a:schemeClr val="tx1"/>
                        </a:solidFill>
                        <a:latin typeface="+mn-lt"/>
                        <a:ea typeface="Times New Roman"/>
                        <a:cs typeface="Times New Roman"/>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base" latinLnBrk="0" hangingPunct="1">
                        <a:lnSpc>
                          <a:spcPct val="100000"/>
                        </a:lnSpc>
                        <a:spcBef>
                          <a:spcPts val="0"/>
                        </a:spcBef>
                        <a:spcAft>
                          <a:spcPts val="0"/>
                        </a:spcAft>
                        <a:buClrTx/>
                        <a:buSzTx/>
                        <a:buFontTx/>
                        <a:buNone/>
                        <a:tabLst/>
                      </a:pPr>
                      <a:endParaRPr lang="en-US" altLang="en-US" sz="1400" kern="1200" dirty="0">
                        <a:solidFill>
                          <a:schemeClr val="tx1"/>
                        </a:solidFill>
                        <a:latin typeface="+mn-lt"/>
                        <a:ea typeface="Times New Roman"/>
                        <a:cs typeface="Times New Roman"/>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tx1"/>
                        </a:buClr>
                        <a:buSzTx/>
                        <a:buFont typeface="Arial" pitchFamily="34" charset="0"/>
                        <a:buNone/>
                        <a:tabLst/>
                      </a:pPr>
                      <a:r>
                        <a:rPr kumimoji="0" lang="en-US" sz="1400" b="0" i="0" u="none" strike="noStrike" cap="none" normalizeH="0" baseline="0" dirty="0">
                          <a:ln>
                            <a:noFill/>
                          </a:ln>
                          <a:solidFill>
                            <a:schemeClr val="tx1"/>
                          </a:solidFill>
                          <a:effectLst/>
                          <a:latin typeface="+mn-lt"/>
                          <a:cs typeface="Times New Roman" pitchFamily="18" charset="0"/>
                        </a:rPr>
                        <a:t>Process                                                                                                                                                                                                                                                                                                                                                                                                                                                                                                                                                                                                                                            </a:t>
                      </a: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mn-lt"/>
                          <a:ea typeface="+mn-ea"/>
                          <a:cs typeface="+mn-cs"/>
                        </a:rPr>
                        <a:t>#</a:t>
                      </a:r>
                      <a:r>
                        <a:rPr kumimoji="0" lang="en-US" sz="1400" b="0" i="0" u="none" strike="noStrike" kern="1200" cap="none" spc="0" normalizeH="0" baseline="0" noProof="0" dirty="0">
                          <a:ln>
                            <a:noFill/>
                          </a:ln>
                          <a:solidFill>
                            <a:prstClr val="black"/>
                          </a:solidFill>
                          <a:effectLst/>
                          <a:uLnTx/>
                          <a:uFillTx/>
                          <a:latin typeface="+mn-lt"/>
                          <a:ea typeface="+mn-ea"/>
                          <a:cs typeface="+mn-cs"/>
                        </a:rPr>
                        <a:t>240</a:t>
                      </a: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400" kern="1200" baseline="30000" dirty="0">
                          <a:solidFill>
                            <a:srgbClr val="000000"/>
                          </a:solidFill>
                          <a:effectLst/>
                          <a:latin typeface="+mn-lt"/>
                          <a:ea typeface="Times New Roman" panose="02020603050405020304" pitchFamily="18" charset="0"/>
                          <a:cs typeface="Times New Roman" panose="02020603050405020304" pitchFamily="18" charset="0"/>
                        </a:rPr>
                        <a:t>♣</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834</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834</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effectLst/>
                          <a:latin typeface="+mn-lt"/>
                          <a:cs typeface="Times New Roman" panose="02020603050405020304" pitchFamily="18" charset="0"/>
                        </a:rPr>
                        <a:t>--</a:t>
                      </a: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6590">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tx1"/>
                        </a:buClr>
                        <a:buSzTx/>
                        <a:buFont typeface="Arial" pitchFamily="34" charset="0"/>
                        <a:buNone/>
                        <a:tabLst/>
                        <a:defRPr/>
                      </a:pPr>
                      <a:r>
                        <a:rPr kumimoji="0" lang="en-US" sz="1400" b="0" i="0" u="none" strike="noStrike" cap="none" normalizeH="0" baseline="0" dirty="0">
                          <a:ln>
                            <a:noFill/>
                          </a:ln>
                          <a:solidFill>
                            <a:schemeClr val="tx1"/>
                          </a:solidFill>
                          <a:effectLst/>
                          <a:latin typeface="+mn-lt"/>
                          <a:cs typeface="Times New Roman" pitchFamily="18" charset="0"/>
                        </a:rPr>
                        <a:t>Boiler Make up</a:t>
                      </a: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6590">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tx1"/>
                        </a:buClr>
                        <a:buSzTx/>
                        <a:buFont typeface="Arial" pitchFamily="34" charset="0"/>
                        <a:buNone/>
                        <a:tabLst/>
                        <a:defRPr/>
                      </a:pPr>
                      <a:r>
                        <a:rPr kumimoji="0" lang="en-US" sz="1400" b="0" i="0" u="none" strike="noStrike" cap="none" normalizeH="0" baseline="0" dirty="0">
                          <a:ln>
                            <a:noFill/>
                          </a:ln>
                          <a:solidFill>
                            <a:schemeClr val="tx1"/>
                          </a:solidFill>
                          <a:effectLst/>
                          <a:latin typeface="+mn-lt"/>
                          <a:cs typeface="Times New Roman" pitchFamily="18" charset="0"/>
                        </a:rPr>
                        <a:t>Cooling Make up</a:t>
                      </a: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75</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147 (</a:t>
                      </a:r>
                      <a:r>
                        <a:rPr lang="en-US" sz="1400" kern="1200" baseline="30000" dirty="0">
                          <a:solidFill>
                            <a:srgbClr val="000000"/>
                          </a:solidFill>
                          <a:effectLst/>
                          <a:latin typeface="+mn-lt"/>
                          <a:ea typeface="Times New Roman" panose="02020603050405020304" pitchFamily="18" charset="0"/>
                          <a:cs typeface="Times New Roman" panose="02020603050405020304" pitchFamily="18" charset="0"/>
                        </a:rPr>
                        <a:t>♣</a:t>
                      </a:r>
                      <a:r>
                        <a:rPr lang="en-US" sz="1400" kern="1200" baseline="0" dirty="0">
                          <a:solidFill>
                            <a:srgbClr val="000000"/>
                          </a:solidFill>
                          <a:effectLst/>
                          <a:latin typeface="+mn-lt"/>
                          <a:ea typeface="Times New Roman" panose="02020603050405020304" pitchFamily="18" charset="0"/>
                          <a:cs typeface="Times New Roman" panose="02020603050405020304" pitchFamily="18" charset="0"/>
                        </a:rPr>
                        <a:t>82 </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a:t>
                      </a:r>
                      <a:r>
                        <a:rPr lang="en-US" sz="1400" kern="12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65)</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147 (</a:t>
                      </a:r>
                      <a:r>
                        <a:rPr lang="en-US" sz="1400" kern="1200" baseline="30000" dirty="0">
                          <a:solidFill>
                            <a:srgbClr val="000000"/>
                          </a:solidFill>
                          <a:effectLst/>
                          <a:latin typeface="+mn-lt"/>
                          <a:ea typeface="Times New Roman" panose="02020603050405020304" pitchFamily="18" charset="0"/>
                          <a:cs typeface="Times New Roman" panose="02020603050405020304" pitchFamily="18" charset="0"/>
                        </a:rPr>
                        <a:t>♣</a:t>
                      </a:r>
                      <a:r>
                        <a:rPr lang="en-US" sz="1400" kern="1200" baseline="0" dirty="0">
                          <a:solidFill>
                            <a:srgbClr val="000000"/>
                          </a:solidFill>
                          <a:effectLst/>
                          <a:latin typeface="+mn-lt"/>
                          <a:ea typeface="Times New Roman" panose="02020603050405020304" pitchFamily="18" charset="0"/>
                          <a:cs typeface="Times New Roman" panose="02020603050405020304" pitchFamily="18" charset="0"/>
                        </a:rPr>
                        <a:t>82 </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a:t>
                      </a: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65)</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tab pos="514350" algn="l"/>
                        </a:tabLst>
                        <a:defRPr/>
                      </a:pPr>
                      <a:r>
                        <a:rPr kumimoji="0" lang="en-US" sz="1400" b="0" i="0" u="none" strike="noStrike" kern="1200" cap="none" spc="0" normalizeH="0" baseline="3000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147</a:t>
                      </a:r>
                      <a:endParaRPr kumimoji="0" lang="en-US" sz="1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590">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tx1"/>
                        </a:buClr>
                        <a:buSzTx/>
                        <a:buFont typeface="Arial" pitchFamily="34" charset="0"/>
                        <a:buNone/>
                        <a:tabLst/>
                        <a:defRPr/>
                      </a:pPr>
                      <a:r>
                        <a:rPr kumimoji="0" lang="en-US" sz="1400" b="0" i="0" u="none" strike="noStrike" cap="none" normalizeH="0" baseline="0" dirty="0">
                          <a:ln>
                            <a:noFill/>
                          </a:ln>
                          <a:solidFill>
                            <a:schemeClr val="tx1"/>
                          </a:solidFill>
                          <a:effectLst/>
                          <a:latin typeface="+mn-lt"/>
                          <a:cs typeface="Times New Roman" pitchFamily="18" charset="0"/>
                        </a:rPr>
                        <a:t>Lab &amp; Washing</a:t>
                      </a: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baseline="30000" dirty="0">
                          <a:solidFill>
                            <a:srgbClr val="000000"/>
                          </a:solidFill>
                          <a:effectLst/>
                          <a:latin typeface="+mn-lt"/>
                          <a:ea typeface="Calibri" panose="020F0502020204030204" pitchFamily="34" charset="0"/>
                          <a:cs typeface="Times New Roman" panose="02020603050405020304" pitchFamily="18" charset="0"/>
                        </a:rPr>
                        <a:t># </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6</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5</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baseline="30000" dirty="0">
                          <a:solidFill>
                            <a:srgbClr val="000000"/>
                          </a:solidFill>
                          <a:effectLst/>
                          <a:latin typeface="+mn-lt"/>
                          <a:ea typeface="Times New Roman" panose="02020603050405020304" pitchFamily="18" charset="0"/>
                          <a:cs typeface="Times New Roman" panose="02020603050405020304" pitchFamily="18" charset="0"/>
                        </a:rPr>
                        <a:t> </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5</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tab pos="514350" algn="l"/>
                        </a:tabLst>
                        <a:defRPr/>
                      </a:pPr>
                      <a:r>
                        <a:rPr kumimoji="0" lang="en-US" sz="1400" b="0" i="0" u="none" strike="noStrike" kern="1200" cap="none" spc="0" normalizeH="0" baseline="3000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5</a:t>
                      </a:r>
                      <a:endParaRPr kumimoji="0" lang="en-US" sz="1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2659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mn-lt"/>
                          <a:cs typeface="Times New Roman" pitchFamily="18" charset="0"/>
                        </a:rPr>
                        <a:t>DM Plant</a:t>
                      </a: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3181">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n-lt"/>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r">
                        <a:lnSpc>
                          <a:spcPct val="100000"/>
                        </a:lnSpc>
                        <a:spcBef>
                          <a:spcPts val="0"/>
                        </a:spcBef>
                        <a:spcAft>
                          <a:spcPts val="0"/>
                        </a:spcAft>
                      </a:pPr>
                      <a:r>
                        <a:rPr lang="en-US" sz="1400" b="1" dirty="0">
                          <a:latin typeface="+mn-lt"/>
                          <a:ea typeface="Times New Roman"/>
                          <a:cs typeface="Times New Roman"/>
                        </a:rPr>
                        <a:t>Industrial Use </a:t>
                      </a:r>
                    </a:p>
                    <a:p>
                      <a:pPr marL="0" marR="0" algn="r" defTabSz="844083" rtl="0" eaLnBrk="1" fontAlgn="base" latinLnBrk="0" hangingPunct="1">
                        <a:lnSpc>
                          <a:spcPct val="100000"/>
                        </a:lnSpc>
                        <a:spcBef>
                          <a:spcPts val="0"/>
                        </a:spcBef>
                        <a:spcAft>
                          <a:spcPts val="0"/>
                        </a:spcAft>
                        <a:tabLst>
                          <a:tab pos="514350" algn="l"/>
                        </a:tabLst>
                      </a:pPr>
                      <a:r>
                        <a:rPr lang="en-US" sz="1400" b="0" kern="1200" noProof="0" dirty="0">
                          <a:solidFill>
                            <a:srgbClr val="C00000"/>
                          </a:solidFill>
                          <a:effectLst/>
                          <a:latin typeface="+mn-lt"/>
                          <a:ea typeface="Times New Roman" panose="02020603050405020304" pitchFamily="18" charset="0"/>
                          <a:cs typeface="Times New Roman" panose="02020603050405020304" pitchFamily="18" charset="0"/>
                        </a:rPr>
                        <a:t>F. Water </a:t>
                      </a:r>
                      <a:r>
                        <a:rPr lang="en-US" sz="1400" b="0" kern="1200" noProof="0" dirty="0">
                          <a:solidFill>
                            <a:srgbClr val="0000FF"/>
                          </a:solidFill>
                          <a:effectLst/>
                          <a:latin typeface="+mn-lt"/>
                          <a:ea typeface="Times New Roman" panose="02020603050405020304" pitchFamily="18" charset="0"/>
                          <a:cs typeface="Times New Roman" panose="02020603050405020304" pitchFamily="18" charset="0"/>
                        </a:rPr>
                        <a:t>(</a:t>
                      </a:r>
                      <a:r>
                        <a:rPr kumimoji="0" lang="en-US" sz="1400" b="1" i="0" u="none" strike="noStrike" kern="1200" cap="none" spc="0" normalizeH="0" baseline="0" noProof="0" dirty="0">
                          <a:ln>
                            <a:noFill/>
                          </a:ln>
                          <a:solidFill>
                            <a:srgbClr val="0000FF"/>
                          </a:solidFill>
                          <a:effectLst/>
                          <a:uLnTx/>
                          <a:uFillTx/>
                          <a:latin typeface="+mn-lt"/>
                          <a:ea typeface="Calibri"/>
                          <a:cs typeface="Mangal"/>
                        </a:rPr>
                        <a:t>10 KL / KL)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400" baseline="30000" dirty="0">
                          <a:effectLst/>
                          <a:latin typeface="+mn-lt"/>
                          <a:ea typeface="Calibri" panose="020F0502020204030204" pitchFamily="34" charset="0"/>
                          <a:cs typeface="Times New Roman" panose="02020603050405020304" pitchFamily="18" charset="0"/>
                        </a:rPr>
                        <a:t>#</a:t>
                      </a:r>
                      <a:r>
                        <a:rPr lang="en-US" sz="1400" b="1" kern="1200" dirty="0">
                          <a:effectLst/>
                          <a:latin typeface="+mn-lt"/>
                          <a:ea typeface="Times New Roman" panose="02020603050405020304" pitchFamily="18" charset="0"/>
                          <a:cs typeface="Times New Roman" panose="02020603050405020304" pitchFamily="18" charset="0"/>
                        </a:rPr>
                        <a:t>322</a:t>
                      </a:r>
                      <a:endParaRPr lang="en-US" sz="1400" dirty="0">
                        <a:effectLst/>
                        <a:latin typeface="+mn-lt"/>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514350" algn="l"/>
                        </a:tabLst>
                      </a:pPr>
                      <a:r>
                        <a:rPr kumimoji="0" lang="en-US" sz="1400" b="1" i="0" u="none" strike="noStrike" kern="1200" cap="none" spc="0" normalizeH="0" baseline="0" dirty="0">
                          <a:ln>
                            <a:noFill/>
                          </a:ln>
                          <a:solidFill>
                            <a:srgbClr val="0000FF"/>
                          </a:solidFill>
                          <a:effectLst/>
                          <a:uLnTx/>
                          <a:uFillTx/>
                          <a:latin typeface="+mn-lt"/>
                          <a:ea typeface="Times New Roman" panose="02020603050405020304" pitchFamily="18" charset="0"/>
                          <a:cs typeface="Mangal"/>
                        </a:rPr>
                        <a:t>10.7</a:t>
                      </a:r>
                      <a:r>
                        <a:rPr kumimoji="0" lang="en-US" sz="1400" b="1" i="0" u="none" strike="noStrike" kern="1200" cap="none" spc="0" normalizeH="0" baseline="0" dirty="0">
                          <a:ln>
                            <a:noFill/>
                          </a:ln>
                          <a:solidFill>
                            <a:srgbClr val="0000FF"/>
                          </a:solidFill>
                          <a:effectLst/>
                          <a:uLnTx/>
                          <a:uFillTx/>
                          <a:latin typeface="+mn-lt"/>
                          <a:ea typeface="Calibri"/>
                          <a:cs typeface="Mangal"/>
                        </a:rPr>
                        <a:t> KL/KL</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400" b="1" kern="1200" dirty="0">
                          <a:solidFill>
                            <a:srgbClr val="000000"/>
                          </a:solidFill>
                          <a:effectLst/>
                          <a:latin typeface="+mn-lt"/>
                          <a:ea typeface="Times New Roman" panose="02020603050405020304" pitchFamily="18" charset="0"/>
                          <a:cs typeface="Times New Roman" panose="02020603050405020304" pitchFamily="18" charset="0"/>
                        </a:rPr>
                        <a:t>986 (</a:t>
                      </a:r>
                      <a:r>
                        <a:rPr lang="en-US" sz="1400" kern="1200" dirty="0">
                          <a:solidFill>
                            <a:srgbClr val="000000"/>
                          </a:solidFill>
                          <a:effectLst/>
                          <a:latin typeface="+mn-lt"/>
                          <a:ea typeface="Calibri" panose="020F0502020204030204" pitchFamily="34" charset="0"/>
                          <a:cs typeface="Times New Roman" panose="02020603050405020304" pitchFamily="18" charset="0"/>
                        </a:rPr>
                        <a:t>*</a:t>
                      </a:r>
                      <a:r>
                        <a:rPr lang="en-US" sz="1400" b="1" kern="1200" dirty="0">
                          <a:solidFill>
                            <a:srgbClr val="000000"/>
                          </a:solidFill>
                          <a:effectLst/>
                          <a:latin typeface="+mn-lt"/>
                          <a:ea typeface="Times New Roman" panose="02020603050405020304" pitchFamily="18" charset="0"/>
                          <a:cs typeface="Times New Roman" panose="02020603050405020304" pitchFamily="18" charset="0"/>
                        </a:rPr>
                        <a:t>70 +</a:t>
                      </a:r>
                      <a:r>
                        <a:rPr lang="en-US" sz="1400" kern="1200" baseline="30000" dirty="0">
                          <a:solidFill>
                            <a:srgbClr val="000000"/>
                          </a:solidFill>
                          <a:effectLst/>
                          <a:latin typeface="+mn-lt"/>
                          <a:ea typeface="Times New Roman" panose="02020603050405020304" pitchFamily="18" charset="0"/>
                          <a:cs typeface="Times New Roman" panose="02020603050405020304" pitchFamily="18" charset="0"/>
                        </a:rPr>
                        <a:t>♣</a:t>
                      </a:r>
                      <a:r>
                        <a:rPr lang="en-US" sz="1400" b="1" kern="1200" baseline="0" dirty="0">
                          <a:solidFill>
                            <a:srgbClr val="000000"/>
                          </a:solidFill>
                          <a:effectLst/>
                          <a:latin typeface="+mn-lt"/>
                          <a:ea typeface="Times New Roman" panose="02020603050405020304" pitchFamily="18" charset="0"/>
                          <a:cs typeface="Times New Roman" panose="02020603050405020304" pitchFamily="18" charset="0"/>
                        </a:rPr>
                        <a:t>916</a:t>
                      </a:r>
                      <a:r>
                        <a:rPr lang="en-US" sz="1400" b="1" kern="1200" dirty="0">
                          <a:solidFill>
                            <a:srgbClr val="000000"/>
                          </a:solidFill>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tabLst>
                          <a:tab pos="514350" algn="l"/>
                        </a:tabLst>
                      </a:pPr>
                      <a:r>
                        <a:rPr lang="en-US" sz="1400" b="1" kern="1200" dirty="0">
                          <a:solidFill>
                            <a:srgbClr val="C00000"/>
                          </a:solidFill>
                          <a:effectLst/>
                          <a:latin typeface="+mn-lt"/>
                          <a:ea typeface="Times New Roman" panose="02020603050405020304" pitchFamily="18" charset="0"/>
                          <a:cs typeface="Times New Roman" panose="02020603050405020304" pitchFamily="18" charset="0"/>
                        </a:rPr>
                        <a:t>100</a:t>
                      </a:r>
                      <a:r>
                        <a:rPr lang="en-US" sz="1400" b="0" kern="1200" dirty="0">
                          <a:solidFill>
                            <a:srgbClr val="C00000"/>
                          </a:solidFill>
                          <a:effectLst/>
                          <a:latin typeface="+mn-lt"/>
                          <a:ea typeface="Times New Roman" panose="02020603050405020304" pitchFamily="18" charset="0"/>
                          <a:cs typeface="Times New Roman" panose="02020603050405020304" pitchFamily="18" charset="0"/>
                        </a:rPr>
                        <a:t>% Rec., </a:t>
                      </a:r>
                      <a:r>
                        <a:rPr kumimoji="0" lang="en-US" sz="1400" b="1" i="0" u="none" strike="noStrike" kern="1200" cap="none" spc="0" normalizeH="0" baseline="0" dirty="0">
                          <a:ln>
                            <a:noFill/>
                          </a:ln>
                          <a:solidFill>
                            <a:srgbClr val="0000FF"/>
                          </a:solidFill>
                          <a:effectLst/>
                          <a:uLnTx/>
                          <a:uFillTx/>
                          <a:latin typeface="+mn-lt"/>
                          <a:ea typeface="Calibri"/>
                          <a:cs typeface="Mangal"/>
                        </a:rPr>
                        <a:t>0.0  KL/KL</a:t>
                      </a:r>
                    </a:p>
                  </a:txBody>
                  <a:tcPr marL="63500" marR="6350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400" b="1" kern="1200" dirty="0">
                          <a:effectLst/>
                          <a:latin typeface="+mn-lt"/>
                          <a:ea typeface="Times New Roman" panose="02020603050405020304" pitchFamily="18" charset="0"/>
                          <a:cs typeface="Times New Roman" panose="02020603050405020304" pitchFamily="18" charset="0"/>
                        </a:rPr>
                        <a:t>986 (</a:t>
                      </a:r>
                      <a:r>
                        <a:rPr lang="en-US" sz="1400" baseline="30000" dirty="0">
                          <a:effectLst/>
                          <a:latin typeface="+mn-lt"/>
                          <a:ea typeface="Calibri" panose="020F0502020204030204" pitchFamily="34" charset="0"/>
                          <a:cs typeface="Times New Roman" panose="02020603050405020304" pitchFamily="18" charset="0"/>
                        </a:rPr>
                        <a:t>#</a:t>
                      </a:r>
                      <a:r>
                        <a:rPr lang="en-US" sz="1400" b="1" kern="1200" baseline="0" dirty="0">
                          <a:effectLst/>
                          <a:latin typeface="+mn-lt"/>
                          <a:ea typeface="Calibri" panose="020F0502020204030204" pitchFamily="34" charset="0"/>
                          <a:cs typeface="Times New Roman" panose="02020603050405020304" pitchFamily="18" charset="0"/>
                        </a:rPr>
                        <a:t>70 </a:t>
                      </a:r>
                      <a:r>
                        <a:rPr lang="en-US" sz="1400" b="1" kern="1200" dirty="0">
                          <a:effectLst/>
                          <a:latin typeface="+mn-lt"/>
                          <a:ea typeface="Times New Roman" panose="02020603050405020304" pitchFamily="18" charset="0"/>
                          <a:cs typeface="Times New Roman" panose="02020603050405020304" pitchFamily="18" charset="0"/>
                        </a:rPr>
                        <a:t>+ </a:t>
                      </a:r>
                      <a:r>
                        <a:rPr lang="en-US" sz="1400" baseline="30000" dirty="0">
                          <a:effectLst/>
                          <a:latin typeface="+mn-lt"/>
                          <a:ea typeface="Calibri" panose="020F0502020204030204" pitchFamily="34" charset="0"/>
                          <a:cs typeface="Times New Roman" panose="02020603050405020304" pitchFamily="18" charset="0"/>
                        </a:rPr>
                        <a:t>♣</a:t>
                      </a:r>
                      <a:r>
                        <a:rPr lang="en-US" sz="1400" b="1" kern="1200" dirty="0">
                          <a:effectLst/>
                          <a:latin typeface="+mn-lt"/>
                          <a:ea typeface="Times New Roman" panose="02020603050405020304" pitchFamily="18" charset="0"/>
                          <a:cs typeface="Times New Roman" panose="02020603050405020304" pitchFamily="18" charset="0"/>
                        </a:rPr>
                        <a:t>916)</a:t>
                      </a:r>
                      <a:endParaRPr lang="en-US" sz="1400" dirty="0">
                        <a:effectLst/>
                        <a:latin typeface="+mn-lt"/>
                        <a:ea typeface="Times New Roman" panose="02020603050405020304" pitchFamily="18" charset="0"/>
                        <a:cs typeface="Times New Roman" panose="02020603050405020304" pitchFamily="18" charset="0"/>
                      </a:endParaRPr>
                    </a:p>
                    <a:p>
                      <a:pPr marL="0" marR="0" algn="ctr" defTabSz="844083" rtl="0" eaLnBrk="1" latinLnBrk="0" hangingPunct="1">
                        <a:lnSpc>
                          <a:spcPct val="100000"/>
                        </a:lnSpc>
                        <a:spcBef>
                          <a:spcPts val="0"/>
                        </a:spcBef>
                        <a:spcAft>
                          <a:spcPts val="0"/>
                        </a:spcAft>
                        <a:tabLst>
                          <a:tab pos="514350" algn="l"/>
                        </a:tabLst>
                      </a:pPr>
                      <a:r>
                        <a:rPr lang="en-US" sz="1400" b="1" kern="1200" dirty="0">
                          <a:effectLst/>
                          <a:latin typeface="+mn-lt"/>
                          <a:ea typeface="Times New Roman" panose="02020603050405020304" pitchFamily="18" charset="0"/>
                          <a:cs typeface="Times New Roman" panose="02020603050405020304" pitchFamily="18" charset="0"/>
                        </a:rPr>
                        <a:t> </a:t>
                      </a:r>
                      <a:r>
                        <a:rPr lang="en-US" sz="1400" b="0" kern="1200" dirty="0">
                          <a:solidFill>
                            <a:srgbClr val="C00000"/>
                          </a:solidFill>
                          <a:effectLst/>
                          <a:latin typeface="+mn-lt"/>
                          <a:ea typeface="Times New Roman" panose="02020603050405020304" pitchFamily="18" charset="0"/>
                          <a:cs typeface="Times New Roman" panose="02020603050405020304" pitchFamily="18" charset="0"/>
                        </a:rPr>
                        <a:t>92% Rec., </a:t>
                      </a:r>
                      <a:r>
                        <a:rPr kumimoji="0" lang="en-US" sz="1400" b="1" i="0" u="none" strike="noStrike" kern="1200" cap="none" spc="0" normalizeH="0" baseline="0" dirty="0">
                          <a:ln>
                            <a:noFill/>
                          </a:ln>
                          <a:solidFill>
                            <a:srgbClr val="0000FF"/>
                          </a:solidFill>
                          <a:effectLst/>
                          <a:uLnTx/>
                          <a:uFillTx/>
                          <a:latin typeface="+mn-lt"/>
                          <a:ea typeface="Calibri"/>
                          <a:cs typeface="Mangal"/>
                        </a:rPr>
                        <a:t>0.7 KL/KL</a:t>
                      </a: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152</a:t>
                      </a:r>
                      <a:endParaRPr lang="en-US" sz="1400" dirty="0">
                        <a:effectLst/>
                        <a:latin typeface="+mn-lt"/>
                        <a:ea typeface="Times New Roman" panose="02020603050405020304" pitchFamily="18" charset="0"/>
                        <a:cs typeface="Times New Roman" panose="02020603050405020304" pitchFamily="18" charset="0"/>
                      </a:endParaRPr>
                    </a:p>
                    <a:p>
                      <a:pPr marL="0" marR="0" algn="ctr" defTabSz="844083" rtl="0" eaLnBrk="1" fontAlgn="base" latinLnBrk="0" hangingPunct="1">
                        <a:lnSpc>
                          <a:spcPct val="100000"/>
                        </a:lnSpc>
                        <a:spcBef>
                          <a:spcPts val="0"/>
                        </a:spcBef>
                        <a:spcAft>
                          <a:spcPts val="0"/>
                        </a:spcAft>
                        <a:tabLst>
                          <a:tab pos="514350" algn="l"/>
                        </a:tabLst>
                      </a:pPr>
                      <a:r>
                        <a:rPr lang="en-US" sz="1400" b="0" kern="1200" dirty="0">
                          <a:solidFill>
                            <a:srgbClr val="C00000"/>
                          </a:solidFill>
                          <a:effectLst/>
                          <a:latin typeface="+mn-lt"/>
                          <a:ea typeface="Times New Roman" panose="02020603050405020304" pitchFamily="18" charset="0"/>
                          <a:cs typeface="Times New Roman" panose="02020603050405020304" pitchFamily="18" charset="0"/>
                        </a:rPr>
                        <a:t>100% Rec., </a:t>
                      </a:r>
                      <a:r>
                        <a:rPr kumimoji="0" lang="en-US" sz="1400" b="1" i="0" u="none" strike="noStrike" kern="1200" cap="none" spc="0" normalizeH="0" baseline="0" dirty="0">
                          <a:ln>
                            <a:noFill/>
                          </a:ln>
                          <a:solidFill>
                            <a:srgbClr val="0000FF"/>
                          </a:solidFill>
                          <a:effectLst/>
                          <a:uLnTx/>
                          <a:uFillTx/>
                          <a:latin typeface="+mn-lt"/>
                          <a:ea typeface="Calibri"/>
                          <a:cs typeface="Mangal"/>
                        </a:rPr>
                        <a:t>0  KL/KL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318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US" altLang="en-US" sz="1400" b="0" i="0" u="none" strike="noStrike" cap="none" normalizeH="0" baseline="0" dirty="0">
                        <a:ln>
                          <a:noFill/>
                        </a:ln>
                        <a:solidFill>
                          <a:schemeClr val="tx1"/>
                        </a:solidFill>
                        <a:effectLst/>
                        <a:latin typeface="+mn-lt"/>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r">
                        <a:lnSpc>
                          <a:spcPct val="100000"/>
                        </a:lnSpc>
                        <a:spcBef>
                          <a:spcPts val="0"/>
                        </a:spcBef>
                        <a:spcAft>
                          <a:spcPts val="0"/>
                        </a:spcAft>
                      </a:pPr>
                      <a:r>
                        <a:rPr lang="en-US" sz="1400" b="1" dirty="0">
                          <a:latin typeface="+mn-lt"/>
                          <a:ea typeface="Times New Roman"/>
                          <a:cs typeface="Times New Roman"/>
                        </a:rPr>
                        <a:t>Grand Total (1+2+3)</a:t>
                      </a:r>
                      <a:endParaRPr lang="en-US" sz="1400" dirty="0">
                        <a:latin typeface="+mn-lt"/>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400" b="1" baseline="30000" dirty="0">
                          <a:effectLst/>
                          <a:latin typeface="+mn-lt"/>
                          <a:ea typeface="Calibri" panose="020F0502020204030204" pitchFamily="34" charset="0"/>
                          <a:cs typeface="Times New Roman" panose="02020603050405020304" pitchFamily="18" charset="0"/>
                        </a:rPr>
                        <a:t>#</a:t>
                      </a:r>
                      <a:r>
                        <a:rPr lang="en-US" sz="1400" b="1" kern="1200" dirty="0">
                          <a:effectLst/>
                          <a:latin typeface="+mn-lt"/>
                          <a:ea typeface="Times New Roman" panose="02020603050405020304" pitchFamily="18" charset="0"/>
                          <a:cs typeface="Times New Roman" panose="02020603050405020304" pitchFamily="18" charset="0"/>
                        </a:rPr>
                        <a:t>325</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400" b="1" kern="1200" dirty="0">
                          <a:solidFill>
                            <a:srgbClr val="000000"/>
                          </a:solidFill>
                          <a:effectLst/>
                          <a:latin typeface="+mn-lt"/>
                          <a:ea typeface="Times New Roman" panose="02020603050405020304" pitchFamily="18" charset="0"/>
                          <a:cs typeface="Times New Roman" panose="02020603050405020304" pitchFamily="18" charset="0"/>
                        </a:rPr>
                        <a:t>994 (</a:t>
                      </a:r>
                      <a:r>
                        <a:rPr lang="en-US" sz="1400" b="1" kern="1200" baseline="30000" dirty="0">
                          <a:solidFill>
                            <a:srgbClr val="000000"/>
                          </a:solidFill>
                          <a:effectLst/>
                          <a:latin typeface="+mn-lt"/>
                          <a:ea typeface="Times New Roman" panose="02020603050405020304" pitchFamily="18" charset="0"/>
                          <a:cs typeface="Times New Roman" panose="02020603050405020304" pitchFamily="18" charset="0"/>
                        </a:rPr>
                        <a:t>#</a:t>
                      </a:r>
                      <a:r>
                        <a:rPr lang="en-US" sz="1400" b="1" kern="1200" dirty="0">
                          <a:solidFill>
                            <a:srgbClr val="000000"/>
                          </a:solidFill>
                          <a:effectLst/>
                          <a:latin typeface="+mn-lt"/>
                          <a:ea typeface="Times New Roman" panose="02020603050405020304" pitchFamily="18" charset="0"/>
                          <a:cs typeface="Times New Roman" panose="02020603050405020304" pitchFamily="18" charset="0"/>
                        </a:rPr>
                        <a:t>8 + </a:t>
                      </a:r>
                      <a:r>
                        <a:rPr lang="en-US" sz="1400" b="1" kern="1200" dirty="0">
                          <a:solidFill>
                            <a:srgbClr val="000000"/>
                          </a:solidFill>
                          <a:effectLst/>
                          <a:latin typeface="+mn-lt"/>
                          <a:ea typeface="Calibri" panose="020F0502020204030204" pitchFamily="34" charset="0"/>
                          <a:cs typeface="Times New Roman" panose="02020603050405020304" pitchFamily="18" charset="0"/>
                        </a:rPr>
                        <a:t>*</a:t>
                      </a:r>
                      <a:r>
                        <a:rPr lang="en-US" sz="1400" b="1" kern="1200" dirty="0">
                          <a:solidFill>
                            <a:srgbClr val="000000"/>
                          </a:solidFill>
                          <a:effectLst/>
                          <a:latin typeface="+mn-lt"/>
                          <a:ea typeface="Times New Roman" panose="02020603050405020304" pitchFamily="18" charset="0"/>
                          <a:cs typeface="Times New Roman" panose="02020603050405020304" pitchFamily="18" charset="0"/>
                        </a:rPr>
                        <a:t>70 + </a:t>
                      </a:r>
                      <a:r>
                        <a:rPr lang="en-US" sz="1400" kern="1200" baseline="30000" dirty="0">
                          <a:solidFill>
                            <a:srgbClr val="000000"/>
                          </a:solidFill>
                          <a:effectLst/>
                          <a:latin typeface="+mn-lt"/>
                          <a:ea typeface="Times New Roman" panose="02020603050405020304" pitchFamily="18" charset="0"/>
                          <a:cs typeface="Times New Roman" panose="02020603050405020304" pitchFamily="18" charset="0"/>
                        </a:rPr>
                        <a:t>♣</a:t>
                      </a:r>
                      <a:r>
                        <a:rPr lang="en-US" sz="1400" b="1" kern="1200" dirty="0">
                          <a:solidFill>
                            <a:srgbClr val="000000"/>
                          </a:solidFill>
                          <a:effectLst/>
                          <a:latin typeface="+mn-lt"/>
                          <a:ea typeface="Times New Roman" panose="02020603050405020304" pitchFamily="18" charset="0"/>
                          <a:cs typeface="Times New Roman" panose="02020603050405020304" pitchFamily="18" charset="0"/>
                        </a:rPr>
                        <a:t>916)</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tabLst>
                          <a:tab pos="514350" algn="l"/>
                        </a:tabLst>
                      </a:pPr>
                      <a:r>
                        <a:rPr lang="en-US" sz="1400" b="1" kern="1200" dirty="0">
                          <a:effectLst/>
                          <a:latin typeface="+mn-lt"/>
                          <a:ea typeface="Times New Roman" panose="02020603050405020304" pitchFamily="18" charset="0"/>
                          <a:cs typeface="Times New Roman" panose="02020603050405020304" pitchFamily="18" charset="0"/>
                        </a:rPr>
                        <a:t>994 (</a:t>
                      </a:r>
                      <a:r>
                        <a:rPr lang="en-US" sz="1400" baseline="30000" dirty="0">
                          <a:effectLst/>
                          <a:latin typeface="+mn-lt"/>
                          <a:ea typeface="Calibri" panose="020F0502020204030204" pitchFamily="34" charset="0"/>
                          <a:cs typeface="Times New Roman" panose="02020603050405020304" pitchFamily="18" charset="0"/>
                        </a:rPr>
                        <a:t>#</a:t>
                      </a:r>
                      <a:r>
                        <a:rPr lang="en-US" sz="1400" b="1" kern="1200" dirty="0">
                          <a:effectLst/>
                          <a:latin typeface="+mn-lt"/>
                          <a:ea typeface="Times New Roman" panose="02020603050405020304" pitchFamily="18" charset="0"/>
                          <a:cs typeface="Times New Roman" panose="02020603050405020304" pitchFamily="18" charset="0"/>
                        </a:rPr>
                        <a:t>78 +</a:t>
                      </a:r>
                      <a:r>
                        <a:rPr lang="en-US" sz="1400" baseline="30000" dirty="0">
                          <a:effectLst/>
                          <a:latin typeface="+mn-lt"/>
                          <a:ea typeface="Calibri" panose="020F0502020204030204" pitchFamily="34" charset="0"/>
                          <a:cs typeface="Times New Roman" panose="02020603050405020304" pitchFamily="18" charset="0"/>
                        </a:rPr>
                        <a:t>♣</a:t>
                      </a:r>
                      <a:r>
                        <a:rPr lang="en-US" sz="1400" b="1" kern="1200" dirty="0">
                          <a:effectLst/>
                          <a:latin typeface="+mn-lt"/>
                          <a:ea typeface="Times New Roman" panose="02020603050405020304" pitchFamily="18" charset="0"/>
                          <a:cs typeface="Times New Roman" panose="02020603050405020304" pitchFamily="18" charset="0"/>
                        </a:rPr>
                        <a:t>916)</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tab pos="514350" algn="l"/>
                        </a:tabLst>
                        <a:defRPr/>
                      </a:pPr>
                      <a:r>
                        <a:rPr lang="en-US" sz="1400" b="1" kern="1200" dirty="0">
                          <a:effectLst/>
                          <a:latin typeface="+mn-lt"/>
                          <a:ea typeface="Times New Roman" panose="02020603050405020304" pitchFamily="18" charset="0"/>
                          <a:cs typeface="Times New Roman" panose="02020603050405020304" pitchFamily="18" charset="0"/>
                        </a:rPr>
                        <a:t>160 (</a:t>
                      </a:r>
                      <a:r>
                        <a:rPr lang="en-US" sz="1400" baseline="30000" dirty="0">
                          <a:effectLst/>
                          <a:latin typeface="+mn-lt"/>
                          <a:ea typeface="Calibri" panose="020F0502020204030204" pitchFamily="34" charset="0"/>
                          <a:cs typeface="Times New Roman" panose="02020603050405020304" pitchFamily="18" charset="0"/>
                        </a:rPr>
                        <a:t>#</a:t>
                      </a:r>
                      <a:r>
                        <a:rPr lang="en-US" sz="1400" b="1" kern="1200" dirty="0">
                          <a:effectLst/>
                          <a:latin typeface="+mn-lt"/>
                          <a:ea typeface="Times New Roman" panose="02020603050405020304" pitchFamily="18" charset="0"/>
                          <a:cs typeface="Times New Roman" panose="02020603050405020304" pitchFamily="18" charset="0"/>
                        </a:rPr>
                        <a:t>8 + </a:t>
                      </a: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152</a:t>
                      </a:r>
                      <a:r>
                        <a:rPr lang="en-US" sz="1400" b="1" kern="1200" dirty="0">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51269" name="Slide Number Placeholder 1"/>
          <p:cNvSpPr>
            <a:spLocks noGrp="1"/>
          </p:cNvSpPr>
          <p:nvPr>
            <p:ph type="sldNum" sz="quarter" idx="12"/>
          </p:nvPr>
        </p:nvSpPr>
        <p:spPr bwMode="auto">
          <a:xfrm>
            <a:off x="9519139" y="6512941"/>
            <a:ext cx="386861"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FA63B1-78CF-4A73-97FC-44FAF54AF9AD}" type="slidenum">
              <a:rPr kumimoji="0" lang="en-US" altLang="en-US" sz="1108"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108" b="0" i="0" u="none" strike="noStrike" kern="1200" cap="none" spc="0" normalizeH="0" baseline="0" noProof="0" dirty="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7" name="Rectangle 5"/>
          <p:cNvSpPr>
            <a:spLocks noChangeArrowheads="1"/>
          </p:cNvSpPr>
          <p:nvPr/>
        </p:nvSpPr>
        <p:spPr bwMode="auto">
          <a:xfrm>
            <a:off x="101562" y="3273623"/>
            <a:ext cx="4011021" cy="307777"/>
          </a:xfrm>
          <a:prstGeom prst="rect">
            <a:avLst/>
          </a:prstGeom>
          <a:noFill/>
          <a:ln w="9525">
            <a:noFill/>
            <a:miter lim="800000"/>
            <a:headEnd/>
            <a:tailEnd/>
          </a:ln>
        </p:spPr>
        <p:txBody>
          <a:bodyPr wrap="square">
            <a:spAutoFit/>
          </a:bodyPr>
          <a:lstStyle/>
          <a:p>
            <a:pPr marL="316531" indent="-316531" eaLnBrk="1" hangingPunct="1">
              <a:buClr>
                <a:schemeClr val="tx1"/>
              </a:buClr>
              <a:buSzPct val="80000"/>
              <a:defRPr/>
            </a:pPr>
            <a:r>
              <a:rPr lang="fi-FI" sz="1400" dirty="0">
                <a:solidFill>
                  <a:srgbClr val="CC0099"/>
                </a:solidFill>
                <a:latin typeface="+mn-lt"/>
                <a:cs typeface="Arial" charset="0"/>
              </a:rPr>
              <a:t>B. Effluent Generation in Distillery </a:t>
            </a:r>
            <a:r>
              <a:rPr lang="fi-FI" sz="1400" dirty="0">
                <a:solidFill>
                  <a:schemeClr val="tx1"/>
                </a:solidFill>
                <a:latin typeface="+mn-lt"/>
              </a:rPr>
              <a:t>(M</a:t>
            </a:r>
            <a:r>
              <a:rPr lang="fi-FI" sz="1400" baseline="30000" dirty="0">
                <a:solidFill>
                  <a:schemeClr val="tx1"/>
                </a:solidFill>
                <a:latin typeface="+mn-lt"/>
              </a:rPr>
              <a:t>3</a:t>
            </a:r>
            <a:r>
              <a:rPr lang="fi-FI" sz="1400" dirty="0">
                <a:solidFill>
                  <a:schemeClr val="tx1"/>
                </a:solidFill>
                <a:latin typeface="+mn-lt"/>
              </a:rPr>
              <a:t>/Day)</a:t>
            </a:r>
            <a:endParaRPr lang="en-US" sz="1400" dirty="0">
              <a:solidFill>
                <a:schemeClr val="tx1"/>
              </a:solidFill>
              <a:latin typeface="+mn-lt"/>
              <a:cs typeface="Arial"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406817941"/>
              </p:ext>
            </p:extLst>
          </p:nvPr>
        </p:nvGraphicFramePr>
        <p:xfrm>
          <a:off x="93455" y="3581400"/>
          <a:ext cx="9719011" cy="2987040"/>
        </p:xfrm>
        <a:graphic>
          <a:graphicData uri="http://schemas.openxmlformats.org/drawingml/2006/table">
            <a:tbl>
              <a:tblPr/>
              <a:tblGrid>
                <a:gridCol w="441525">
                  <a:extLst>
                    <a:ext uri="{9D8B030D-6E8A-4147-A177-3AD203B41FA5}">
                      <a16:colId xmlns:a16="http://schemas.microsoft.com/office/drawing/2014/main" val="20000"/>
                    </a:ext>
                  </a:extLst>
                </a:gridCol>
                <a:gridCol w="1311456">
                  <a:extLst>
                    <a:ext uri="{9D8B030D-6E8A-4147-A177-3AD203B41FA5}">
                      <a16:colId xmlns:a16="http://schemas.microsoft.com/office/drawing/2014/main" val="20001"/>
                    </a:ext>
                  </a:extLst>
                </a:gridCol>
                <a:gridCol w="1600200">
                  <a:extLst>
                    <a:ext uri="{9D8B030D-6E8A-4147-A177-3AD203B41FA5}">
                      <a16:colId xmlns:a16="http://schemas.microsoft.com/office/drawing/2014/main" val="20003"/>
                    </a:ext>
                  </a:extLst>
                </a:gridCol>
                <a:gridCol w="1828800">
                  <a:extLst>
                    <a:ext uri="{9D8B030D-6E8A-4147-A177-3AD203B41FA5}">
                      <a16:colId xmlns:a16="http://schemas.microsoft.com/office/drawing/2014/main" val="1543004456"/>
                    </a:ext>
                  </a:extLst>
                </a:gridCol>
                <a:gridCol w="1752600">
                  <a:extLst>
                    <a:ext uri="{9D8B030D-6E8A-4147-A177-3AD203B41FA5}">
                      <a16:colId xmlns:a16="http://schemas.microsoft.com/office/drawing/2014/main" val="1459902395"/>
                    </a:ext>
                  </a:extLst>
                </a:gridCol>
                <a:gridCol w="2784430">
                  <a:extLst>
                    <a:ext uri="{9D8B030D-6E8A-4147-A177-3AD203B41FA5}">
                      <a16:colId xmlns:a16="http://schemas.microsoft.com/office/drawing/2014/main" val="20004"/>
                    </a:ext>
                  </a:extLst>
                </a:gridCol>
              </a:tblGrid>
              <a:tr h="127485">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Arial" panose="020B0604020202020204" pitchFamily="34" charset="0"/>
                        </a:rPr>
                        <a:t>No</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Arial" panose="020B0604020202020204" pitchFamily="34" charset="0"/>
                        </a:rPr>
                        <a:t>Description</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Existing</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30 KLPD</a:t>
                      </a:r>
                    </a:p>
                  </a:txBody>
                  <a:tcPr marL="68578" marR="68578"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After Expansion (105 KLPD)</a:t>
                      </a: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500" b="1" i="0" u="none" strike="noStrike" kern="1200" cap="none" normalizeH="0" baseline="0" dirty="0">
                        <a:ln>
                          <a:noFill/>
                        </a:ln>
                        <a:solidFill>
                          <a:schemeClr val="tx1"/>
                        </a:solidFill>
                        <a:effectLst/>
                        <a:latin typeface="+mn-lt"/>
                        <a:ea typeface="+mn-ea"/>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Treatment </a:t>
                      </a: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48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Molasses</a:t>
                      </a: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Cane Syrup</a:t>
                      </a: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843899997"/>
                  </a:ext>
                </a:extLst>
              </a:tr>
              <a:tr h="12748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1</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Arial" panose="020B0604020202020204" pitchFamily="34" charset="0"/>
                        </a:rPr>
                        <a:t>Domestic</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dirty="0">
                          <a:effectLst/>
                          <a:latin typeface="+mn-lt"/>
                          <a:ea typeface="Times New Roman" panose="02020603050405020304" pitchFamily="18" charset="0"/>
                          <a:cs typeface="Mangal" panose="02040503050203030202"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dirty="0">
                          <a:effectLst/>
                          <a:latin typeface="+mn-lt"/>
                          <a:ea typeface="Times New Roman" panose="02020603050405020304" pitchFamily="18" charset="0"/>
                          <a:cs typeface="Mangal" panose="02040503050203030202"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dirty="0">
                          <a:effectLst/>
                          <a:latin typeface="+mn-lt"/>
                          <a:ea typeface="Times New Roman" panose="02020603050405020304" pitchFamily="18" charset="0"/>
                          <a:cs typeface="Mangal" panose="02040503050203030202"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0"/>
                        </a:spcAft>
                      </a:pPr>
                      <a:r>
                        <a:rPr lang="en-US" altLang="en-US" sz="1400" kern="1200" noProof="0" dirty="0">
                          <a:solidFill>
                            <a:schemeClr val="tx1"/>
                          </a:solidFill>
                          <a:latin typeface="+mn-lt"/>
                          <a:ea typeface="Times New Roman"/>
                          <a:cs typeface="Times New Roman"/>
                        </a:rPr>
                        <a:t>Proposed STP</a:t>
                      </a:r>
                    </a:p>
                  </a:txBody>
                  <a:tcPr marL="68578" marR="68578"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969">
                <a:tc rowSpan="7">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2</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0"/>
                        </a:spcBef>
                        <a:spcAft>
                          <a:spcPts val="0"/>
                        </a:spcAft>
                        <a:buClr>
                          <a:schemeClr val="accent1"/>
                        </a:buClr>
                        <a:buSzTx/>
                        <a:buFontTx/>
                        <a:buNone/>
                        <a:tabLst/>
                        <a:defRPr/>
                      </a:pPr>
                      <a:r>
                        <a:rPr kumimoji="0" lang="en-US" sz="1400" b="0" i="0" u="none" strike="noStrike" kern="1200" cap="none" normalizeH="0" baseline="0" dirty="0">
                          <a:ln>
                            <a:noFill/>
                          </a:ln>
                          <a:solidFill>
                            <a:schemeClr val="tx1"/>
                          </a:solidFill>
                          <a:effectLst/>
                          <a:latin typeface="+mn-lt"/>
                          <a:ea typeface="+mn-ea"/>
                          <a:cs typeface="Times New Roman" pitchFamily="18" charset="0"/>
                        </a:rPr>
                        <a:t>Process</a:t>
                      </a:r>
                    </a:p>
                    <a:p>
                      <a:pPr marL="0" marR="0" lvl="0" indent="0" algn="l" defTabSz="914400" rtl="0" eaLnBrk="1" fontAlgn="base" latinLnBrk="0" hangingPunct="1">
                        <a:lnSpc>
                          <a:spcPct val="100000"/>
                        </a:lnSpc>
                        <a:spcBef>
                          <a:spcPts val="0"/>
                        </a:spcBef>
                        <a:spcAft>
                          <a:spcPts val="0"/>
                        </a:spcAft>
                        <a:buClr>
                          <a:schemeClr val="accent1"/>
                        </a:buClr>
                        <a:buSzTx/>
                        <a:buFontTx/>
                        <a:buNone/>
                        <a:tabLst/>
                        <a:defRPr/>
                      </a:pPr>
                      <a:r>
                        <a:rPr kumimoji="0" lang="en-US" sz="1400" b="0" i="0" u="none" strike="noStrike" kern="1200" cap="none" normalizeH="0" baseline="0" dirty="0">
                          <a:ln>
                            <a:noFill/>
                          </a:ln>
                          <a:solidFill>
                            <a:schemeClr val="tx1"/>
                          </a:solidFill>
                          <a:effectLst/>
                          <a:latin typeface="+mn-lt"/>
                          <a:ea typeface="+mn-ea"/>
                          <a:cs typeface="Times New Roman" pitchFamily="18" charset="0"/>
                        </a:rPr>
                        <a:t> </a:t>
                      </a:r>
                      <a:r>
                        <a:rPr lang="en-US" sz="1400" baseline="0" dirty="0">
                          <a:latin typeface="+mn-lt"/>
                          <a:ea typeface="Times New Roman"/>
                          <a:cs typeface="Times New Roman"/>
                        </a:rPr>
                        <a:t> </a:t>
                      </a:r>
                      <a:endParaRPr lang="en-US" sz="1400" dirty="0">
                        <a:latin typeface="+mn-lt"/>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l">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Raw </a:t>
                      </a:r>
                      <a:r>
                        <a:rPr lang="en-US" sz="1400" kern="1200" dirty="0" err="1">
                          <a:solidFill>
                            <a:srgbClr val="000000"/>
                          </a:solidFill>
                          <a:effectLst/>
                          <a:latin typeface="+mn-lt"/>
                          <a:ea typeface="Times New Roman" panose="02020603050405020304" pitchFamily="18" charset="0"/>
                          <a:cs typeface="Times New Roman" panose="02020603050405020304" pitchFamily="18" charset="0"/>
                        </a:rPr>
                        <a:t>Spwash</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 : 240</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Raw Spentwash : 840</a:t>
                      </a:r>
                      <a:endParaRPr lang="en-US" sz="1400" dirty="0">
                        <a:effectLst/>
                        <a:latin typeface="+mn-lt"/>
                        <a:ea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Conc. </a:t>
                      </a:r>
                      <a:r>
                        <a:rPr lang="en-US" sz="1400" kern="1200" dirty="0" err="1">
                          <a:solidFill>
                            <a:srgbClr val="000000"/>
                          </a:solidFill>
                          <a:effectLst/>
                          <a:latin typeface="+mn-lt"/>
                          <a:ea typeface="Times New Roman" panose="02020603050405020304" pitchFamily="18" charset="0"/>
                          <a:cs typeface="Times New Roman" panose="02020603050405020304" pitchFamily="18" charset="0"/>
                        </a:rPr>
                        <a:t>Spwash</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 : 215</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fontAlgn="base">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Raw </a:t>
                      </a:r>
                      <a:r>
                        <a:rPr lang="en-US" sz="1400" kern="1200" dirty="0" err="1">
                          <a:solidFill>
                            <a:srgbClr val="000000"/>
                          </a:solidFill>
                          <a:effectLst/>
                          <a:latin typeface="+mn-lt"/>
                          <a:ea typeface="Times New Roman" panose="02020603050405020304" pitchFamily="18" charset="0"/>
                          <a:cs typeface="Times New Roman" panose="02020603050405020304" pitchFamily="18" charset="0"/>
                        </a:rPr>
                        <a:t>Spwash</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- 420</a:t>
                      </a:r>
                      <a:endParaRPr lang="en-US" sz="1400" dirty="0">
                        <a:effectLst/>
                        <a:latin typeface="+mn-lt"/>
                        <a:ea typeface="Times New Roman" panose="02020603050405020304" pitchFamily="18" charset="0"/>
                        <a:cs typeface="Times New Roman" panose="02020603050405020304" pitchFamily="18" charset="0"/>
                      </a:endParaRPr>
                    </a:p>
                    <a:p>
                      <a:pPr marL="0" marR="0" algn="l" fontAlgn="base">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Conc. Spentwash- 84</a:t>
                      </a:r>
                      <a:endParaRPr lang="en-US" sz="1400" dirty="0">
                        <a:effectLst/>
                        <a:latin typeface="+mn-lt"/>
                        <a:ea typeface="Times New Roman" panose="02020603050405020304" pitchFamily="18" charset="0"/>
                        <a:cs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altLang="en-US" sz="1400" kern="1200" noProof="0" dirty="0" err="1">
                          <a:solidFill>
                            <a:schemeClr val="tx1"/>
                          </a:solidFill>
                          <a:latin typeface="+mn-lt"/>
                          <a:ea typeface="Times New Roman"/>
                          <a:cs typeface="Times New Roman"/>
                        </a:rPr>
                        <a:t>Sp.wash</a:t>
                      </a:r>
                      <a:r>
                        <a:rPr lang="en-US" altLang="en-US" sz="1400" kern="1200" baseline="0" noProof="0" dirty="0">
                          <a:solidFill>
                            <a:schemeClr val="tx1"/>
                          </a:solidFill>
                          <a:latin typeface="+mn-lt"/>
                          <a:ea typeface="Times New Roman"/>
                          <a:cs typeface="Times New Roman"/>
                        </a:rPr>
                        <a:t> </a:t>
                      </a:r>
                      <a:r>
                        <a:rPr lang="en-US" altLang="en-US" sz="1400" kern="1200" noProof="0" dirty="0">
                          <a:solidFill>
                            <a:schemeClr val="tx1"/>
                          </a:solidFill>
                          <a:latin typeface="+mn-lt"/>
                          <a:ea typeface="Times New Roman"/>
                          <a:cs typeface="Times New Roman"/>
                        </a:rPr>
                        <a:t>–MEE –  </a:t>
                      </a:r>
                      <a:r>
                        <a:rPr lang="en-US" altLang="en-US" sz="1400" b="1" kern="1200" noProof="0" dirty="0">
                          <a:solidFill>
                            <a:srgbClr val="C00000"/>
                          </a:solidFill>
                          <a:latin typeface="+mn-lt"/>
                          <a:ea typeface="Times New Roman"/>
                          <a:cs typeface="Times New Roman"/>
                        </a:rPr>
                        <a:t>Dried for powder formation</a:t>
                      </a:r>
                    </a:p>
                  </a:txBody>
                  <a:tcPr marL="68578" marR="68578"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969">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Spent Leese – 41</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l">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MEE Cond. - 768; </a:t>
                      </a:r>
                      <a:endParaRPr lang="en-US" sz="1400" dirty="0">
                        <a:effectLst/>
                        <a:latin typeface="+mn-lt"/>
                        <a:ea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Spent Leese – 148</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l" fontAlgn="base">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MEE Cond. 368</a:t>
                      </a:r>
                    </a:p>
                    <a:p>
                      <a:pPr marL="0" marR="0" lvl="0" indent="0" algn="l" defTabSz="844083" rtl="0" eaLnBrk="1" fontAlgn="base"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Sp. Lees- 97</a:t>
                      </a:r>
                      <a:endParaRPr lang="en-US" sz="1400" dirty="0">
                        <a:effectLst/>
                        <a:latin typeface="+mn-lt"/>
                        <a:ea typeface="Times New Roman" panose="02020603050405020304" pitchFamily="18" charset="0"/>
                        <a:cs typeface="Times New Roman" panose="02020603050405020304"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115888" marR="0" lvl="0" indent="-115888" algn="just" defTabSz="914400" rtl="0" eaLnBrk="0" fontAlgn="base" latinLnBrk="0" hangingPunct="0">
                        <a:lnSpc>
                          <a:spcPct val="100000"/>
                        </a:lnSpc>
                        <a:spcBef>
                          <a:spcPts val="0"/>
                        </a:spcBef>
                        <a:spcAft>
                          <a:spcPts val="0"/>
                        </a:spcAft>
                        <a:buClrTx/>
                        <a:buSzTx/>
                        <a:buFont typeface="Arial" pitchFamily="34" charset="0"/>
                        <a:buChar char="•"/>
                        <a:tabLst/>
                        <a:defRPr/>
                      </a:pPr>
                      <a:r>
                        <a:rPr lang="en-US" altLang="en-US" sz="1400" kern="1200" noProof="0" dirty="0">
                          <a:solidFill>
                            <a:schemeClr val="tx1"/>
                          </a:solidFill>
                          <a:latin typeface="+mn-lt"/>
                          <a:ea typeface="Times New Roman"/>
                          <a:cs typeface="Times New Roman"/>
                        </a:rPr>
                        <a:t>Treatment :</a:t>
                      </a:r>
                      <a:r>
                        <a:rPr lang="en-US" altLang="en-US" sz="1400" kern="1200" baseline="0" noProof="0" dirty="0">
                          <a:solidFill>
                            <a:schemeClr val="tx1"/>
                          </a:solidFill>
                          <a:latin typeface="+mn-lt"/>
                          <a:ea typeface="Times New Roman"/>
                          <a:cs typeface="Times New Roman"/>
                        </a:rPr>
                        <a:t> In Distillery CPU </a:t>
                      </a:r>
                    </a:p>
                    <a:p>
                      <a:pPr marL="115888" marR="0" lvl="0" indent="-115888" algn="just" defTabSz="914400" rtl="0" eaLnBrk="0" fontAlgn="base" latinLnBrk="0" hangingPunct="0">
                        <a:lnSpc>
                          <a:spcPct val="100000"/>
                        </a:lnSpc>
                        <a:spcBef>
                          <a:spcPts val="0"/>
                        </a:spcBef>
                        <a:spcAft>
                          <a:spcPts val="0"/>
                        </a:spcAft>
                        <a:buClrTx/>
                        <a:buSzTx/>
                        <a:buFont typeface="Arial" pitchFamily="34" charset="0"/>
                        <a:buChar char="•"/>
                        <a:tabLst/>
                        <a:defRPr/>
                      </a:pPr>
                      <a:r>
                        <a:rPr lang="en-US" altLang="en-US" sz="1400" kern="1200" baseline="0" noProof="0" dirty="0">
                          <a:solidFill>
                            <a:schemeClr val="tx1"/>
                          </a:solidFill>
                          <a:latin typeface="+mn-lt"/>
                          <a:ea typeface="Times New Roman"/>
                          <a:cs typeface="Times New Roman"/>
                        </a:rPr>
                        <a:t>Treated Effluent : 100% Recycle.</a:t>
                      </a:r>
                    </a:p>
                    <a:p>
                      <a:pPr marL="0" marR="0" lvl="0" indent="0" algn="l" defTabSz="914400" rtl="0" eaLnBrk="0" fontAlgn="base" latinLnBrk="0" hangingPunct="0">
                        <a:lnSpc>
                          <a:spcPct val="100000"/>
                        </a:lnSpc>
                        <a:spcBef>
                          <a:spcPts val="0"/>
                        </a:spcBef>
                        <a:spcAft>
                          <a:spcPts val="0"/>
                        </a:spcAft>
                        <a:buClrTx/>
                        <a:buSzTx/>
                        <a:buFont typeface="Arial" pitchFamily="34" charset="0"/>
                        <a:buChar char="•"/>
                        <a:tabLst/>
                        <a:defRPr/>
                      </a:pPr>
                      <a:r>
                        <a:rPr lang="en-US" altLang="en-US" sz="1400" b="1" kern="1200" baseline="0" noProof="0" dirty="0">
                          <a:solidFill>
                            <a:srgbClr val="C00000"/>
                          </a:solidFill>
                          <a:latin typeface="+mn-lt"/>
                          <a:ea typeface="Times New Roman"/>
                          <a:cs typeface="Times New Roman"/>
                        </a:rPr>
                        <a:t> Total ZLD Project</a:t>
                      </a:r>
                    </a:p>
                    <a:p>
                      <a:pPr marL="115888" marR="0" lvl="0" indent="-115888" algn="l" defTabSz="914400" rtl="0" eaLnBrk="0" fontAlgn="base" latinLnBrk="0" hangingPunct="0">
                        <a:lnSpc>
                          <a:spcPct val="100000"/>
                        </a:lnSpc>
                        <a:spcBef>
                          <a:spcPts val="0"/>
                        </a:spcBef>
                        <a:spcAft>
                          <a:spcPts val="0"/>
                        </a:spcAft>
                        <a:buClrTx/>
                        <a:buSzTx/>
                        <a:buFont typeface="Arial" pitchFamily="34" charset="0"/>
                        <a:buChar char="•"/>
                        <a:tabLst/>
                        <a:defRPr/>
                      </a:pPr>
                      <a:r>
                        <a:rPr lang="en-US" altLang="en-US" sz="1400" b="0" kern="1200" baseline="0" noProof="0" dirty="0">
                          <a:solidFill>
                            <a:srgbClr val="C00000"/>
                          </a:solidFill>
                          <a:latin typeface="+mn-lt"/>
                          <a:ea typeface="Times New Roman"/>
                          <a:cs typeface="Times New Roman"/>
                        </a:rPr>
                        <a:t>Sp.wash Storage Tank Capacity : 5 Days</a:t>
                      </a:r>
                      <a:r>
                        <a:rPr lang="en-US" altLang="en-US" sz="1400" b="1" kern="1200" baseline="0" noProof="0" dirty="0">
                          <a:solidFill>
                            <a:srgbClr val="C00000"/>
                          </a:solidFill>
                          <a:latin typeface="+mn-lt"/>
                          <a:ea typeface="Times New Roman"/>
                          <a:cs typeface="Times New Roman"/>
                        </a:rPr>
                        <a:t>  </a:t>
                      </a:r>
                      <a:r>
                        <a:rPr lang="en-US" altLang="en-US" sz="1400" kern="1200" baseline="0" noProof="0" dirty="0">
                          <a:solidFill>
                            <a:schemeClr val="tx1"/>
                          </a:solidFill>
                          <a:latin typeface="+mn-lt"/>
                          <a:ea typeface="Times New Roman"/>
                          <a:cs typeface="Times New Roman"/>
                        </a:rPr>
                        <a:t> </a:t>
                      </a:r>
                      <a:endParaRPr lang="en-US" altLang="en-US" sz="1400" kern="1200" noProof="0" dirty="0">
                        <a:solidFill>
                          <a:schemeClr val="tx1"/>
                        </a:solidFill>
                        <a:latin typeface="+mn-lt"/>
                        <a:ea typeface="Times New Roman"/>
                        <a:cs typeface="Times New Roman"/>
                      </a:endParaRPr>
                    </a:p>
                    <a:p>
                      <a:pPr marL="0" marR="0" lvl="0" indent="0" algn="just" defTabSz="914400" rtl="0" eaLnBrk="0" fontAlgn="base" latinLnBrk="0" hangingPunct="0">
                        <a:lnSpc>
                          <a:spcPct val="100000"/>
                        </a:lnSpc>
                        <a:spcBef>
                          <a:spcPts val="0"/>
                        </a:spcBef>
                        <a:spcAft>
                          <a:spcPts val="0"/>
                        </a:spcAft>
                        <a:buClrTx/>
                        <a:buSzTx/>
                        <a:buFont typeface="Arial" pitchFamily="34" charset="0"/>
                        <a:buNone/>
                        <a:tabLst/>
                        <a:defRPr/>
                      </a:pPr>
                      <a:r>
                        <a:rPr lang="en-US" sz="1200" b="1" dirty="0">
                          <a:solidFill>
                            <a:schemeClr val="tx1"/>
                          </a:solidFill>
                          <a:latin typeface="+mn-lt"/>
                        </a:rPr>
                        <a:t>Note:  </a:t>
                      </a:r>
                      <a:r>
                        <a:rPr lang="en-US" sz="1200" dirty="0">
                          <a:solidFill>
                            <a:schemeClr val="tx1"/>
                          </a:solidFill>
                          <a:latin typeface="+mn-lt"/>
                        </a:rPr>
                        <a:t># - Fresh water from </a:t>
                      </a:r>
                      <a:r>
                        <a:rPr lang="en-US" sz="1200" dirty="0" err="1">
                          <a:solidFill>
                            <a:schemeClr val="tx1"/>
                          </a:solidFill>
                          <a:latin typeface="+mn-lt"/>
                        </a:rPr>
                        <a:t>Mangale</a:t>
                      </a:r>
                      <a:r>
                        <a:rPr lang="en-US" sz="1200" dirty="0">
                          <a:solidFill>
                            <a:schemeClr val="tx1"/>
                          </a:solidFill>
                          <a:latin typeface="+mn-lt"/>
                        </a:rPr>
                        <a:t> </a:t>
                      </a:r>
                      <a:r>
                        <a:rPr lang="en-US" sz="1200" dirty="0" err="1">
                          <a:solidFill>
                            <a:schemeClr val="tx1"/>
                          </a:solidFill>
                          <a:latin typeface="+mn-lt"/>
                        </a:rPr>
                        <a:t>Savarde</a:t>
                      </a:r>
                      <a:r>
                        <a:rPr lang="en-US" sz="1200" dirty="0">
                          <a:solidFill>
                            <a:schemeClr val="tx1"/>
                          </a:solidFill>
                          <a:latin typeface="+mn-lt"/>
                        </a:rPr>
                        <a:t> </a:t>
                      </a:r>
                      <a:r>
                        <a:rPr lang="en-US" sz="1200" dirty="0" err="1">
                          <a:solidFill>
                            <a:schemeClr val="tx1"/>
                          </a:solidFill>
                          <a:latin typeface="+mn-lt"/>
                        </a:rPr>
                        <a:t>Bandhara</a:t>
                      </a:r>
                      <a:r>
                        <a:rPr lang="en-US" sz="1200" dirty="0">
                          <a:solidFill>
                            <a:schemeClr val="tx1"/>
                          </a:solidFill>
                          <a:latin typeface="+mn-lt"/>
                        </a:rPr>
                        <a:t> of river </a:t>
                      </a:r>
                      <a:r>
                        <a:rPr lang="en-US" sz="1200" dirty="0" err="1">
                          <a:solidFill>
                            <a:schemeClr val="tx1"/>
                          </a:solidFill>
                          <a:latin typeface="+mn-lt"/>
                        </a:rPr>
                        <a:t>Warana</a:t>
                      </a:r>
                      <a:r>
                        <a:rPr lang="en-US" sz="1200" dirty="0">
                          <a:solidFill>
                            <a:schemeClr val="tx1"/>
                          </a:solidFill>
                          <a:latin typeface="+mn-lt"/>
                        </a:rPr>
                        <a:t>, *- Excess Cane Condensate, ♣ - Distillery CPU Treated Effluent</a:t>
                      </a:r>
                    </a:p>
                  </a:txBody>
                  <a:tcPr marL="68578" marR="68578"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27485">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accent1"/>
                        </a:buClr>
                        <a:buSzTx/>
                        <a:buFontTx/>
                        <a:buNone/>
                        <a:tabLst/>
                        <a:defRPr/>
                      </a:pPr>
                      <a:r>
                        <a:rPr kumimoji="0" lang="en-US" sz="1400" b="0" i="0" u="none" strike="noStrike" kern="1200" cap="none" normalizeH="0" baseline="0" dirty="0">
                          <a:ln>
                            <a:noFill/>
                          </a:ln>
                          <a:solidFill>
                            <a:schemeClr val="tx1"/>
                          </a:solidFill>
                          <a:effectLst/>
                          <a:latin typeface="+mn-lt"/>
                          <a:ea typeface="+mn-ea"/>
                          <a:cs typeface="Times New Roman" pitchFamily="18" charset="0"/>
                        </a:rPr>
                        <a:t>Cooling b/d</a:t>
                      </a: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8</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14</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14</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txBody>
                  <a:tcPr marL="74293" marR="7429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7485">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accent1"/>
                        </a:buClr>
                        <a:buSzTx/>
                        <a:buFontTx/>
                        <a:buNone/>
                        <a:tabLst/>
                        <a:defRPr/>
                      </a:pPr>
                      <a:r>
                        <a:rPr kumimoji="0" lang="en-US" sz="1400" b="0" i="0" u="none" strike="noStrike" kern="1200" cap="none" normalizeH="0" baseline="0" dirty="0">
                          <a:ln>
                            <a:noFill/>
                          </a:ln>
                          <a:solidFill>
                            <a:schemeClr val="tx1"/>
                          </a:solidFill>
                          <a:effectLst/>
                          <a:latin typeface="+mn-lt"/>
                          <a:ea typeface="+mn-ea"/>
                          <a:cs typeface="Times New Roman" pitchFamily="18" charset="0"/>
                        </a:rPr>
                        <a:t>Boiler b/d</a:t>
                      </a: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ctr">
                        <a:lnSpc>
                          <a:spcPct val="115000"/>
                        </a:lnSpc>
                        <a:spcBef>
                          <a:spcPts val="0"/>
                        </a:spcBef>
                        <a:spcAft>
                          <a:spcPts val="0"/>
                        </a:spcAft>
                      </a:pPr>
                      <a:endParaRPr lang="en-US" sz="1600" dirty="0">
                        <a:latin typeface="+mn-lt"/>
                        <a:ea typeface="Times New Roman"/>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accent1"/>
                        </a:buClr>
                        <a:buSzTx/>
                        <a:buFontTx/>
                        <a:buNone/>
                        <a:tabLst/>
                      </a:pPr>
                      <a:r>
                        <a:rPr kumimoji="0" lang="en-US" sz="1400" b="0" i="0" u="none" strike="noStrike" kern="1200" cap="none" normalizeH="0" baseline="0" dirty="0">
                          <a:ln>
                            <a:noFill/>
                          </a:ln>
                          <a:solidFill>
                            <a:schemeClr val="tx1"/>
                          </a:solidFill>
                          <a:effectLst/>
                          <a:latin typeface="+mn-lt"/>
                          <a:ea typeface="+mn-ea"/>
                          <a:cs typeface="Times New Roman" pitchFamily="18" charset="0"/>
                        </a:rPr>
                        <a:t>DM Plant</a:t>
                      </a: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ctr">
                        <a:lnSpc>
                          <a:spcPct val="115000"/>
                        </a:lnSpc>
                        <a:spcBef>
                          <a:spcPts val="0"/>
                        </a:spcBef>
                        <a:spcAft>
                          <a:spcPts val="0"/>
                        </a:spcAft>
                      </a:pPr>
                      <a:endParaRPr lang="en-US" sz="1600" dirty="0">
                        <a:latin typeface="+mn-lt"/>
                        <a:ea typeface="Times New Roman"/>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27485">
                <a:tc vMerge="1">
                  <a:txBody>
                    <a:bodyPr/>
                    <a:lstStyle/>
                    <a:p>
                      <a:endParaRPr lang="en-US"/>
                    </a:p>
                  </a:txBody>
                  <a:tcPr/>
                </a:tc>
                <a:tc>
                  <a:txBody>
                    <a:bodyPr/>
                    <a:lstStyle/>
                    <a:p>
                      <a:pPr marL="0" marR="0" lvl="0" indent="0" algn="l" defTabSz="914400" rtl="0" eaLnBrk="1" fontAlgn="base" latinLnBrk="0" hangingPunct="1">
                        <a:lnSpc>
                          <a:spcPct val="100000"/>
                        </a:lnSpc>
                        <a:spcBef>
                          <a:spcPts val="0"/>
                        </a:spcBef>
                        <a:spcAft>
                          <a:spcPts val="0"/>
                        </a:spcAft>
                        <a:buClr>
                          <a:schemeClr val="accent1"/>
                        </a:buClr>
                        <a:buSzTx/>
                        <a:buFontTx/>
                        <a:buNone/>
                        <a:tabLst/>
                        <a:defRPr/>
                      </a:pPr>
                      <a:r>
                        <a:rPr kumimoji="0" lang="en-US" sz="1400" b="0" i="0" u="none" strike="noStrike" kern="1200" cap="none" normalizeH="0" baseline="0" dirty="0">
                          <a:ln>
                            <a:noFill/>
                          </a:ln>
                          <a:solidFill>
                            <a:schemeClr val="tx1"/>
                          </a:solidFill>
                          <a:effectLst/>
                          <a:latin typeface="+mn-lt"/>
                          <a:ea typeface="+mn-ea"/>
                          <a:cs typeface="Times New Roman" pitchFamily="18" charset="0"/>
                        </a:rPr>
                        <a:t>Lab &amp; Wash</a:t>
                      </a:r>
                    </a:p>
                  </a:txBody>
                  <a:tcPr marL="91436" marR="91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3</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5</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5</a:t>
                      </a:r>
                      <a:endParaRPr lang="en-US" sz="1400" dirty="0">
                        <a:effectLst/>
                        <a:latin typeface="+mn-lt"/>
                        <a:ea typeface="Times New Roman" panose="02020603050405020304" pitchFamily="18" charset="0"/>
                        <a:cs typeface="Times New Roman" panose="02020603050405020304" pitchFamily="18" charset="0"/>
                      </a:endParaRPr>
                    </a:p>
                  </a:txBody>
                  <a:tcPr marL="63500" marR="635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ctr">
                        <a:lnSpc>
                          <a:spcPct val="115000"/>
                        </a:lnSpc>
                        <a:spcBef>
                          <a:spcPts val="0"/>
                        </a:spcBef>
                        <a:spcAft>
                          <a:spcPts val="0"/>
                        </a:spcAft>
                      </a:pPr>
                      <a:endParaRPr lang="en-US" sz="1600" dirty="0">
                        <a:latin typeface="+mn-lt"/>
                        <a:ea typeface="Times New Roman"/>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2815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n-lt"/>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0"/>
                        </a:spcAft>
                      </a:pPr>
                      <a:r>
                        <a:rPr kumimoji="0" lang="en-US" sz="1400" b="0" i="0" u="none" strike="noStrike" kern="1200" cap="none" spc="0" normalizeH="0" baseline="0" noProof="0" dirty="0">
                          <a:ln>
                            <a:noFill/>
                          </a:ln>
                          <a:solidFill>
                            <a:srgbClr val="2603BD"/>
                          </a:solidFill>
                          <a:effectLst/>
                          <a:uLnTx/>
                          <a:uFillTx/>
                          <a:latin typeface="+mn-lt"/>
                          <a:ea typeface="Calibri"/>
                          <a:cs typeface="Mangal"/>
                        </a:rPr>
                        <a:t>Norm : </a:t>
                      </a:r>
                      <a:r>
                        <a:rPr kumimoji="0" lang="en-US" sz="1400" b="1" i="0" u="none" strike="noStrike" kern="1200" cap="none" spc="0" normalizeH="0" baseline="0" noProof="0" dirty="0">
                          <a:ln>
                            <a:noFill/>
                          </a:ln>
                          <a:solidFill>
                            <a:srgbClr val="2603BD"/>
                          </a:solidFill>
                          <a:effectLst/>
                          <a:uLnTx/>
                          <a:uFillTx/>
                          <a:latin typeface="+mn-lt"/>
                          <a:ea typeface="Calibri"/>
                          <a:cs typeface="Mangal"/>
                        </a:rPr>
                        <a:t>8 KL / KL</a:t>
                      </a:r>
                      <a:endParaRPr lang="en-US" sz="1400" b="1" dirty="0">
                        <a:latin typeface="+mn-lt"/>
                        <a:ea typeface="Times New Roman"/>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defTabSz="844083" rtl="0" eaLnBrk="1" latinLnBrk="0" hangingPunct="1">
                        <a:lnSpc>
                          <a:spcPct val="100000"/>
                        </a:lnSpc>
                        <a:spcBef>
                          <a:spcPts val="0"/>
                        </a:spcBef>
                        <a:spcAft>
                          <a:spcPts val="0"/>
                        </a:spcAft>
                      </a:pPr>
                      <a:r>
                        <a:rPr lang="en-US" sz="1400" b="1" kern="1200" baseline="0" dirty="0">
                          <a:solidFill>
                            <a:schemeClr val="tx1"/>
                          </a:solidFill>
                          <a:latin typeface="+mn-lt"/>
                          <a:ea typeface="Times New Roman"/>
                          <a:cs typeface="Times New Roman"/>
                        </a:rPr>
                        <a:t>Conc. Sp wash: 240</a:t>
                      </a:r>
                    </a:p>
                    <a:p>
                      <a:pPr marL="0" marR="0" algn="ctr" defTabSz="844083" rtl="0" eaLnBrk="1" latinLnBrk="0" hangingPunct="1">
                        <a:lnSpc>
                          <a:spcPct val="100000"/>
                        </a:lnSpc>
                        <a:spcBef>
                          <a:spcPts val="0"/>
                        </a:spcBef>
                        <a:spcAft>
                          <a:spcPts val="0"/>
                        </a:spcAft>
                      </a:pPr>
                      <a:r>
                        <a:rPr lang="en-US" sz="1400" b="1" kern="1200" baseline="0" dirty="0">
                          <a:solidFill>
                            <a:schemeClr val="tx1"/>
                          </a:solidFill>
                          <a:latin typeface="+mn-lt"/>
                          <a:ea typeface="Times New Roman"/>
                          <a:cs typeface="Times New Roman"/>
                        </a:rPr>
                        <a:t>Other Effluent: 637</a:t>
                      </a:r>
                    </a:p>
                  </a:txBody>
                  <a:tcPr marL="68578" marR="68578"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defTabSz="844083" rtl="0" eaLnBrk="1" latinLnBrk="0" hangingPunct="1">
                        <a:lnSpc>
                          <a:spcPct val="100000"/>
                        </a:lnSpc>
                        <a:spcBef>
                          <a:spcPts val="0"/>
                        </a:spcBef>
                        <a:spcAft>
                          <a:spcPts val="0"/>
                        </a:spcAft>
                      </a:pPr>
                      <a:r>
                        <a:rPr lang="en-US" sz="1400" b="1" kern="1200" baseline="0" dirty="0">
                          <a:solidFill>
                            <a:schemeClr val="tx1"/>
                          </a:solidFill>
                          <a:latin typeface="+mn-lt"/>
                          <a:ea typeface="Times New Roman"/>
                          <a:cs typeface="Times New Roman"/>
                        </a:rPr>
                        <a:t>Conc. Sp wash: 215</a:t>
                      </a:r>
                    </a:p>
                    <a:p>
                      <a:pPr marL="0" marR="0" algn="ctr" defTabSz="844083" rtl="0" eaLnBrk="1" latinLnBrk="0" hangingPunct="1">
                        <a:lnSpc>
                          <a:spcPct val="100000"/>
                        </a:lnSpc>
                        <a:spcBef>
                          <a:spcPts val="0"/>
                        </a:spcBef>
                        <a:spcAft>
                          <a:spcPts val="0"/>
                        </a:spcAft>
                      </a:pPr>
                      <a:r>
                        <a:rPr lang="en-US" sz="1400" b="1" kern="1200" baseline="0" dirty="0">
                          <a:solidFill>
                            <a:schemeClr val="tx1"/>
                          </a:solidFill>
                          <a:latin typeface="+mn-lt"/>
                          <a:ea typeface="Times New Roman"/>
                          <a:cs typeface="Times New Roman"/>
                        </a:rPr>
                        <a:t>Other Effluent: 935</a:t>
                      </a:r>
                    </a:p>
                    <a:p>
                      <a:pPr marL="0" marR="0" algn="ctr">
                        <a:lnSpc>
                          <a:spcPct val="100000"/>
                        </a:lnSpc>
                        <a:spcBef>
                          <a:spcPts val="0"/>
                        </a:spcBef>
                        <a:spcAft>
                          <a:spcPts val="0"/>
                        </a:spcAft>
                      </a:pPr>
                      <a:r>
                        <a:rPr kumimoji="0" lang="en-US" sz="1400" b="0" i="0" u="none" strike="noStrike" kern="1200" cap="none" spc="0" normalizeH="0" baseline="0" noProof="0" dirty="0" err="1">
                          <a:ln>
                            <a:noFill/>
                          </a:ln>
                          <a:solidFill>
                            <a:srgbClr val="C00000"/>
                          </a:solidFill>
                          <a:effectLst/>
                          <a:uLnTx/>
                          <a:uFillTx/>
                          <a:latin typeface="+mn-lt"/>
                          <a:ea typeface="Calibri"/>
                          <a:cs typeface="Mangal"/>
                        </a:rPr>
                        <a:t>Spwash</a:t>
                      </a:r>
                      <a:r>
                        <a:rPr kumimoji="0" lang="en-US" sz="1400" b="0" i="0" u="none" strike="noStrike" kern="1200" cap="none" spc="0" normalizeH="0" baseline="0" noProof="0" dirty="0">
                          <a:ln>
                            <a:noFill/>
                          </a:ln>
                          <a:solidFill>
                            <a:srgbClr val="C00000"/>
                          </a:solidFill>
                          <a:effectLst/>
                          <a:uLnTx/>
                          <a:uFillTx/>
                          <a:latin typeface="+mn-lt"/>
                          <a:ea typeface="Calibri"/>
                          <a:cs typeface="Mangal"/>
                        </a:rPr>
                        <a:t>: </a:t>
                      </a:r>
                      <a:r>
                        <a:rPr kumimoji="0" lang="en-US" sz="1400" b="1" i="0" u="none" strike="noStrike" kern="1200" cap="none" spc="0" normalizeH="0" baseline="0" noProof="0" dirty="0">
                          <a:ln>
                            <a:noFill/>
                          </a:ln>
                          <a:solidFill>
                            <a:srgbClr val="C00000"/>
                          </a:solidFill>
                          <a:effectLst/>
                          <a:uLnTx/>
                          <a:uFillTx/>
                          <a:latin typeface="+mn-lt"/>
                          <a:ea typeface="Calibri"/>
                          <a:cs typeface="Mangal"/>
                        </a:rPr>
                        <a:t>2.0 KL/ KL</a:t>
                      </a:r>
                      <a:endParaRPr lang="en-US" sz="1400" b="1" baseline="0" dirty="0">
                        <a:solidFill>
                          <a:schemeClr val="tx1"/>
                        </a:solidFill>
                        <a:latin typeface="+mn-lt"/>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b="1" baseline="0" dirty="0">
                          <a:solidFill>
                            <a:schemeClr val="tx1"/>
                          </a:solidFill>
                          <a:latin typeface="+mn-lt"/>
                          <a:ea typeface="Times New Roman"/>
                          <a:cs typeface="Times New Roman"/>
                        </a:rPr>
                        <a:t>Conc. Sp wash: 88 Other Effluent : 484</a:t>
                      </a:r>
                    </a:p>
                    <a:p>
                      <a:pPr marL="0" marR="0" algn="ctr">
                        <a:lnSpc>
                          <a:spcPct val="100000"/>
                        </a:lnSpc>
                        <a:spcBef>
                          <a:spcPts val="0"/>
                        </a:spcBef>
                        <a:spcAft>
                          <a:spcPts val="0"/>
                        </a:spcAft>
                      </a:pPr>
                      <a:r>
                        <a:rPr kumimoji="0" lang="en-US" sz="1400" b="0" i="0" u="none" strike="noStrike" kern="1200" cap="none" spc="0" normalizeH="0" baseline="0" noProof="0" dirty="0" err="1">
                          <a:ln>
                            <a:noFill/>
                          </a:ln>
                          <a:solidFill>
                            <a:srgbClr val="C00000"/>
                          </a:solidFill>
                          <a:effectLst/>
                          <a:uLnTx/>
                          <a:uFillTx/>
                          <a:latin typeface="+mn-lt"/>
                          <a:ea typeface="Calibri"/>
                          <a:cs typeface="Mangal"/>
                        </a:rPr>
                        <a:t>Spwash</a:t>
                      </a:r>
                      <a:r>
                        <a:rPr kumimoji="0" lang="en-US" sz="1400" b="0" i="0" u="none" strike="noStrike" kern="1200" cap="none" spc="0" normalizeH="0" baseline="0" noProof="0" dirty="0">
                          <a:ln>
                            <a:noFill/>
                          </a:ln>
                          <a:solidFill>
                            <a:srgbClr val="C00000"/>
                          </a:solidFill>
                          <a:effectLst/>
                          <a:uLnTx/>
                          <a:uFillTx/>
                          <a:latin typeface="+mn-lt"/>
                          <a:ea typeface="Calibri"/>
                          <a:cs typeface="Mangal"/>
                        </a:rPr>
                        <a:t> : </a:t>
                      </a:r>
                      <a:r>
                        <a:rPr kumimoji="0" lang="en-US" sz="1400" b="1" i="0" u="none" strike="noStrike" kern="1200" cap="none" spc="0" normalizeH="0" baseline="0" noProof="0" dirty="0">
                          <a:ln>
                            <a:noFill/>
                          </a:ln>
                          <a:solidFill>
                            <a:srgbClr val="C00000"/>
                          </a:solidFill>
                          <a:effectLst/>
                          <a:uLnTx/>
                          <a:uFillTx/>
                          <a:latin typeface="+mn-lt"/>
                          <a:ea typeface="Calibri"/>
                          <a:cs typeface="Mangal"/>
                        </a:rPr>
                        <a:t>0.8 KL/ KL</a:t>
                      </a:r>
                      <a:endParaRPr lang="en-US" sz="1400" b="1" baseline="0" dirty="0">
                        <a:solidFill>
                          <a:schemeClr val="tx1"/>
                        </a:solidFill>
                        <a:latin typeface="+mn-lt"/>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ts val="0"/>
                        </a:spcBef>
                        <a:spcAft>
                          <a:spcPts val="0"/>
                        </a:spcAft>
                        <a:buClrTx/>
                        <a:buSzTx/>
                        <a:buFont typeface="Arial" pitchFamily="34" charset="0"/>
                        <a:buChar char="•"/>
                        <a:tabLst/>
                        <a:defRPr/>
                      </a:pPr>
                      <a:endParaRPr lang="en-US" sz="1500" b="1" dirty="0">
                        <a:solidFill>
                          <a:srgbClr val="C00000"/>
                        </a:solidFill>
                        <a:latin typeface="+mn-lt"/>
                        <a:ea typeface="Times New Roman"/>
                        <a:cs typeface="Times New Roman"/>
                      </a:endParaRPr>
                    </a:p>
                  </a:txBody>
                  <a:tcPr marL="74293" marR="7429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2406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93663" y="269736"/>
            <a:ext cx="5146675" cy="307975"/>
          </a:xfrm>
          <a:prstGeom prst="rect">
            <a:avLst/>
          </a:prstGeom>
          <a:noFill/>
          <a:ln w="9525">
            <a:noFill/>
            <a:miter lim="800000"/>
            <a:headEnd/>
            <a:tailEnd/>
          </a:ln>
        </p:spPr>
        <p:txBody>
          <a:bodyPr>
            <a:spAutoFit/>
          </a:bodyPr>
          <a:lstStyle/>
          <a:p>
            <a:pPr marL="292188" marR="0" lvl="0" indent="-292188" algn="l" defTabSz="914400" rtl="0" eaLnBrk="1" fontAlgn="base" latinLnBrk="0" hangingPunct="1">
              <a:lnSpc>
                <a:spcPct val="100000"/>
              </a:lnSpc>
              <a:spcBef>
                <a:spcPct val="0"/>
              </a:spcBef>
              <a:spcAft>
                <a:spcPct val="0"/>
              </a:spcAft>
              <a:buClr>
                <a:prstClr val="black"/>
              </a:buClr>
              <a:buSzPct val="80000"/>
              <a:buFontTx/>
              <a:buNone/>
              <a:tabLst/>
              <a:defRPr/>
            </a:pPr>
            <a:r>
              <a:rPr kumimoji="0" lang="fi-FI" sz="1400" b="0" i="0" u="none" strike="noStrike" kern="1200" cap="none" spc="0" normalizeH="0" baseline="0" noProof="0" dirty="0">
                <a:ln>
                  <a:noFill/>
                </a:ln>
                <a:solidFill>
                  <a:srgbClr val="CC0099"/>
                </a:solidFill>
                <a:effectLst/>
                <a:uLnTx/>
                <a:uFillTx/>
                <a:latin typeface="Calibri"/>
                <a:ea typeface="+mn-ea"/>
                <a:cs typeface="Arial" charset="0"/>
              </a:rPr>
              <a:t>A. Water Consumption in Sugar Factory &amp; Co-gen Plant  </a:t>
            </a:r>
            <a:r>
              <a:rPr kumimoji="0" lang="fi-FI"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a:t>
            </a:r>
            <a:r>
              <a:rPr kumimoji="0" lang="fi-FI" sz="1400" b="0" i="0" u="none" strike="noStrike" kern="1200" cap="none" spc="0" normalizeH="0" baseline="30000" noProof="0" dirty="0">
                <a:ln>
                  <a:noFill/>
                </a:ln>
                <a:solidFill>
                  <a:prstClr val="black"/>
                </a:solidFill>
                <a:effectLst/>
                <a:uLnTx/>
                <a:uFillTx/>
                <a:latin typeface="Calibri"/>
                <a:ea typeface="+mn-ea"/>
                <a:cs typeface="Arial" panose="020B0604020202020204" pitchFamily="34" charset="0"/>
              </a:rPr>
              <a:t>3</a:t>
            </a:r>
            <a:r>
              <a:rPr kumimoji="0" lang="fi-FI"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/Day) :</a:t>
            </a:r>
            <a:endParaRPr kumimoji="0" lang="en-US" sz="1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Rectangle 1"/>
          <p:cNvSpPr>
            <a:spLocks noChangeArrowheads="1"/>
          </p:cNvSpPr>
          <p:nvPr/>
        </p:nvSpPr>
        <p:spPr bwMode="auto">
          <a:xfrm>
            <a:off x="3862388" y="0"/>
            <a:ext cx="3025775" cy="338138"/>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CC0099"/>
                </a:solidFill>
                <a:effectLst/>
                <a:uLnTx/>
                <a:uFillTx/>
                <a:latin typeface="Calibri"/>
                <a:ea typeface="+mn-ea"/>
                <a:cs typeface="Arial" charset="0"/>
              </a:rPr>
              <a:t>Environmental Aspects  </a:t>
            </a:r>
          </a:p>
        </p:txBody>
      </p:sp>
      <p:graphicFrame>
        <p:nvGraphicFramePr>
          <p:cNvPr id="11" name="Table 10"/>
          <p:cNvGraphicFramePr>
            <a:graphicFrameLocks noGrp="1"/>
          </p:cNvGraphicFramePr>
          <p:nvPr>
            <p:extLst>
              <p:ext uri="{D42A27DB-BD31-4B8C-83A1-F6EECF244321}">
                <p14:modId xmlns:p14="http://schemas.microsoft.com/office/powerpoint/2010/main" val="158390243"/>
              </p:ext>
            </p:extLst>
          </p:nvPr>
        </p:nvGraphicFramePr>
        <p:xfrm>
          <a:off x="128588" y="609600"/>
          <a:ext cx="9648825" cy="2987040"/>
        </p:xfrm>
        <a:graphic>
          <a:graphicData uri="http://schemas.openxmlformats.org/drawingml/2006/table">
            <a:tbl>
              <a:tblPr/>
              <a:tblGrid>
                <a:gridCol w="376906">
                  <a:extLst>
                    <a:ext uri="{9D8B030D-6E8A-4147-A177-3AD203B41FA5}">
                      <a16:colId xmlns:a16="http://schemas.microsoft.com/office/drawing/2014/main" val="20000"/>
                    </a:ext>
                  </a:extLst>
                </a:gridCol>
                <a:gridCol w="2935338">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gridCol w="3168229">
                  <a:extLst>
                    <a:ext uri="{9D8B030D-6E8A-4147-A177-3AD203B41FA5}">
                      <a16:colId xmlns:a16="http://schemas.microsoft.com/office/drawing/2014/main" val="20003"/>
                    </a:ext>
                  </a:extLst>
                </a:gridCol>
              </a:tblGrid>
              <a:tr h="660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Arial" panose="020B0604020202020204" pitchFamily="34" charset="0"/>
                        </a:rPr>
                        <a:t>No</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Arial" panose="020B0604020202020204" pitchFamily="34" charset="0"/>
                        </a:rPr>
                        <a:t>Description</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Existing</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(Sugar 4500 TCD &amp; Co-gen 15 MW)</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Total After Expansion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(Sugar 7500 TCD &amp; Co-gen 22 MW)</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1</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a:ln>
                            <a:noFill/>
                          </a:ln>
                          <a:solidFill>
                            <a:schemeClr val="tx1"/>
                          </a:solidFill>
                          <a:effectLst/>
                          <a:latin typeface="+mn-lt"/>
                          <a:cs typeface="Arial" panose="020B0604020202020204" pitchFamily="34" charset="0"/>
                        </a:rPr>
                        <a:t>Domestic</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cs typeface="Times New Roman" panose="02020603050405020304" pitchFamily="18" charset="0"/>
                        </a:rPr>
                        <a:t>25</a:t>
                      </a:r>
                      <a:endParaRPr lang="en-US" sz="1400" dirty="0">
                        <a:effectLst/>
                        <a:latin typeface="+mn-lt"/>
                        <a:cs typeface="Times New Roman" panose="02020603050405020304" pitchFamily="18" charset="0"/>
                      </a:endParaRPr>
                    </a:p>
                  </a:txBody>
                  <a:tcPr marL="73660" marR="73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cs typeface="Times New Roman" panose="02020603050405020304" pitchFamily="18" charset="0"/>
                        </a:rPr>
                        <a:t>25</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
                <a:tc rowSpan="8">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2</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Industrial</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defTabSz="844083" rtl="0" eaLnBrk="1" latinLnBrk="0" hangingPunct="1">
                        <a:lnSpc>
                          <a:spcPct val="100000"/>
                        </a:lnSpc>
                        <a:spcBef>
                          <a:spcPts val="0"/>
                        </a:spcBef>
                        <a:spcAft>
                          <a:spcPts val="0"/>
                        </a:spcAft>
                      </a:pPr>
                      <a:endParaRPr lang="en-US" sz="1400" kern="1200" dirty="0">
                        <a:solidFill>
                          <a:schemeClr val="tx1"/>
                        </a:solidFill>
                        <a:latin typeface="+mn-lt"/>
                        <a:ea typeface="Times New Roman"/>
                        <a:cs typeface="Times New Roman"/>
                      </a:endParaRPr>
                    </a:p>
                  </a:txBody>
                  <a:tcPr marL="63308" marR="63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844083" rtl="0" eaLnBrk="1" fontAlgn="base" latinLnBrk="0" hangingPunct="1">
                        <a:lnSpc>
                          <a:spcPct val="100000"/>
                        </a:lnSpc>
                        <a:spcBef>
                          <a:spcPts val="0"/>
                        </a:spcBef>
                        <a:spcAft>
                          <a:spcPts val="0"/>
                        </a:spcAft>
                        <a:buClrTx/>
                        <a:buSzTx/>
                        <a:buFontTx/>
                        <a:buNone/>
                        <a:tabLst/>
                      </a:pPr>
                      <a:endParaRPr lang="en-US" altLang="en-US" sz="1400" kern="1200" dirty="0">
                        <a:solidFill>
                          <a:schemeClr val="tx1"/>
                        </a:solidFill>
                        <a:latin typeface="+mn-lt"/>
                        <a:ea typeface="Times New Roman"/>
                        <a:cs typeface="Times New Roman"/>
                      </a:endParaRPr>
                    </a:p>
                  </a:txBody>
                  <a:tcPr marL="63308" marR="633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
                <a:tc vMerge="1">
                  <a:txBody>
                    <a:bodyPr/>
                    <a:lstStyle/>
                    <a:p>
                      <a:endParaRPr lang="en-US"/>
                    </a:p>
                  </a:txBody>
                  <a:tcPr/>
                </a:tc>
                <a:tc>
                  <a:txBody>
                    <a:bodyPr/>
                    <a:lstStyle/>
                    <a:p>
                      <a:pPr marL="0" marR="0" algn="just">
                        <a:lnSpc>
                          <a:spcPct val="100000"/>
                        </a:lnSpc>
                        <a:spcBef>
                          <a:spcPts val="0"/>
                        </a:spcBef>
                        <a:spcAft>
                          <a:spcPts val="0"/>
                        </a:spcAft>
                      </a:pPr>
                      <a:r>
                        <a:rPr lang="en-US" sz="1400" kern="1200" dirty="0">
                          <a:solidFill>
                            <a:schemeClr val="tx1"/>
                          </a:solidFill>
                          <a:latin typeface="+mn-lt"/>
                          <a:ea typeface="Times New Roman"/>
                          <a:cs typeface="Times New Roman"/>
                        </a:rPr>
                        <a:t>a. Process</a:t>
                      </a:r>
                    </a:p>
                  </a:txBody>
                  <a:tcPr marL="63310" marR="6331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*1380</a:t>
                      </a:r>
                      <a:endParaRPr lang="en-US" sz="1400" dirty="0">
                        <a:effectLst/>
                        <a:latin typeface="+mn-lt"/>
                        <a:cs typeface="Times New Roman" panose="02020603050405020304" pitchFamily="18" charset="0"/>
                      </a:endParaRPr>
                    </a:p>
                  </a:txBody>
                  <a:tcPr marL="73660" marR="73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*2362</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
                <a:tc vMerge="1">
                  <a:txBody>
                    <a:bodyPr/>
                    <a:lstStyle/>
                    <a:p>
                      <a:endParaRPr lang="en-US"/>
                    </a:p>
                  </a:txBody>
                  <a:tcPr/>
                </a:tc>
                <a:tc>
                  <a:txBody>
                    <a:bodyPr/>
                    <a:lstStyle/>
                    <a:p>
                      <a:pPr marL="0" marR="0" algn="just">
                        <a:lnSpc>
                          <a:spcPct val="100000"/>
                        </a:lnSpc>
                        <a:spcBef>
                          <a:spcPts val="0"/>
                        </a:spcBef>
                        <a:spcAft>
                          <a:spcPts val="0"/>
                        </a:spcAft>
                      </a:pPr>
                      <a:r>
                        <a:rPr lang="en-US" sz="1400" kern="1200" dirty="0">
                          <a:solidFill>
                            <a:schemeClr val="tx1"/>
                          </a:solidFill>
                          <a:latin typeface="+mn-lt"/>
                          <a:ea typeface="Times New Roman"/>
                          <a:cs typeface="Times New Roman"/>
                        </a:rPr>
                        <a:t>b. Boiler Makeup</a:t>
                      </a:r>
                    </a:p>
                  </a:txBody>
                  <a:tcPr marL="63310" marR="63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kumimoji="0" lang="en-US" sz="1400" b="0" i="0" u="none" strike="noStrike" kern="1200" cap="none" spc="0" normalizeH="0" baseline="30000" noProof="0" dirty="0">
                          <a:ln>
                            <a:noFill/>
                          </a:ln>
                          <a:solidFill>
                            <a:srgbClr val="000000"/>
                          </a:solidFill>
                          <a:effectLst/>
                          <a:uLnTx/>
                          <a:uFillTx/>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cs typeface="Times New Roman" panose="02020603050405020304" pitchFamily="18" charset="0"/>
                        </a:rPr>
                        <a:t>195</a:t>
                      </a:r>
                      <a:endParaRPr lang="en-US" sz="1400" dirty="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*384</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
                <a:tc vMerge="1">
                  <a:txBody>
                    <a:bodyPr/>
                    <a:lstStyle/>
                    <a:p>
                      <a:endParaRPr lang="en-US"/>
                    </a:p>
                  </a:txBody>
                  <a:tcPr/>
                </a:tc>
                <a:tc>
                  <a:txBody>
                    <a:bodyPr/>
                    <a:lstStyle/>
                    <a:p>
                      <a:pPr marL="0" marR="0" algn="just">
                        <a:lnSpc>
                          <a:spcPct val="100000"/>
                        </a:lnSpc>
                        <a:spcBef>
                          <a:spcPts val="0"/>
                        </a:spcBef>
                        <a:spcAft>
                          <a:spcPts val="0"/>
                        </a:spcAft>
                      </a:pPr>
                      <a:r>
                        <a:rPr lang="en-US" sz="1400" kern="1200" dirty="0">
                          <a:solidFill>
                            <a:schemeClr val="tx1"/>
                          </a:solidFill>
                          <a:latin typeface="+mn-lt"/>
                          <a:ea typeface="Times New Roman"/>
                          <a:cs typeface="Times New Roman"/>
                        </a:rPr>
                        <a:t>c. Cooling Makeup</a:t>
                      </a:r>
                    </a:p>
                  </a:txBody>
                  <a:tcPr marL="63310" marR="63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*855</a:t>
                      </a:r>
                      <a:endParaRPr lang="en-US" sz="1400" dirty="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*696</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
                <a:tc vMerge="1">
                  <a:txBody>
                    <a:bodyPr/>
                    <a:lstStyle/>
                    <a:p>
                      <a:endParaRPr lang="en-US"/>
                    </a:p>
                  </a:txBody>
                  <a:tcPr/>
                </a:tc>
                <a:tc>
                  <a:txBody>
                    <a:bodyPr/>
                    <a:lstStyle/>
                    <a:p>
                      <a:pPr marL="0" marR="0" algn="just">
                        <a:lnSpc>
                          <a:spcPct val="100000"/>
                        </a:lnSpc>
                        <a:spcBef>
                          <a:spcPts val="0"/>
                        </a:spcBef>
                        <a:spcAft>
                          <a:spcPts val="0"/>
                        </a:spcAft>
                      </a:pPr>
                      <a:r>
                        <a:rPr lang="en-US" sz="1400" kern="1200" dirty="0">
                          <a:solidFill>
                            <a:schemeClr val="tx1"/>
                          </a:solidFill>
                          <a:latin typeface="+mn-lt"/>
                          <a:ea typeface="Times New Roman"/>
                          <a:cs typeface="Times New Roman"/>
                        </a:rPr>
                        <a:t>d. DM Plant </a:t>
                      </a:r>
                    </a:p>
                  </a:txBody>
                  <a:tcPr marL="63310" marR="63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kumimoji="0" lang="en-US" sz="1400" b="0" i="0" u="none" strike="noStrike" kern="1200" cap="none" spc="0" normalizeH="0" baseline="30000" noProof="0" dirty="0">
                          <a:ln>
                            <a:noFill/>
                          </a:ln>
                          <a:solidFill>
                            <a:srgbClr val="000000"/>
                          </a:solidFill>
                          <a:effectLst/>
                          <a:uLnTx/>
                          <a:uFillTx/>
                          <a:latin typeface="+mn-lt"/>
                          <a:ea typeface="Calibri" panose="020F0502020204030204" pitchFamily="34" charset="0"/>
                          <a:cs typeface="Times New Roman" panose="02020603050405020304" pitchFamily="18" charset="0"/>
                        </a:rPr>
                        <a:t>#</a:t>
                      </a:r>
                      <a:r>
                        <a:rPr lang="en-US" sz="1400" kern="1200" dirty="0">
                          <a:solidFill>
                            <a:srgbClr val="000000"/>
                          </a:solidFill>
                          <a:effectLst/>
                          <a:latin typeface="+mn-lt"/>
                          <a:cs typeface="Times New Roman" panose="02020603050405020304" pitchFamily="18" charset="0"/>
                        </a:rPr>
                        <a:t>45</a:t>
                      </a:r>
                      <a:endParaRPr lang="en-US" sz="1400" dirty="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*139</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
                <a:tc vMerge="1">
                  <a:txBody>
                    <a:bodyPr/>
                    <a:lstStyle/>
                    <a:p>
                      <a:endParaRPr lang="en-US"/>
                    </a:p>
                  </a:txBody>
                  <a:tcPr/>
                </a:tc>
                <a:tc>
                  <a:txBody>
                    <a:bodyPr/>
                    <a:lstStyle/>
                    <a:p>
                      <a:pPr marL="0" marR="0" algn="just">
                        <a:lnSpc>
                          <a:spcPct val="100000"/>
                        </a:lnSpc>
                        <a:spcBef>
                          <a:spcPts val="0"/>
                        </a:spcBef>
                        <a:spcAft>
                          <a:spcPts val="0"/>
                        </a:spcAft>
                      </a:pPr>
                      <a:r>
                        <a:rPr lang="en-US" sz="1400" kern="1200" dirty="0">
                          <a:solidFill>
                            <a:schemeClr val="tx1"/>
                          </a:solidFill>
                          <a:latin typeface="+mn-lt"/>
                          <a:ea typeface="Times New Roman"/>
                          <a:cs typeface="Times New Roman"/>
                        </a:rPr>
                        <a:t>e. Lab &amp; Washing</a:t>
                      </a:r>
                    </a:p>
                  </a:txBody>
                  <a:tcPr marL="63310" marR="63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*5</a:t>
                      </a:r>
                      <a:endParaRPr lang="en-US" sz="1400" dirty="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*8</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20">
                <a:tc vMerge="1">
                  <a:txBody>
                    <a:bodyPr/>
                    <a:lstStyle/>
                    <a:p>
                      <a:endParaRPr lang="en-IN"/>
                    </a:p>
                  </a:txBody>
                  <a:tcPr/>
                </a:tc>
                <a:tc>
                  <a:txBody>
                    <a:bodyPr/>
                    <a:lstStyle/>
                    <a:p>
                      <a:pPr marL="0" marR="0" lvl="0" indent="0" algn="just">
                        <a:lnSpc>
                          <a:spcPct val="100000"/>
                        </a:lnSpc>
                        <a:spcBef>
                          <a:spcPts val="0"/>
                        </a:spcBef>
                        <a:spcAft>
                          <a:spcPts val="0"/>
                        </a:spcAft>
                        <a:buFont typeface="+mj-lt"/>
                        <a:buNone/>
                      </a:pPr>
                      <a:r>
                        <a:rPr lang="en-US" sz="1400" kern="1200" dirty="0">
                          <a:solidFill>
                            <a:schemeClr val="tx1"/>
                          </a:solidFill>
                          <a:latin typeface="+mn-lt"/>
                          <a:ea typeface="Times New Roman"/>
                          <a:cs typeface="Times New Roman"/>
                        </a:rPr>
                        <a:t>f. Ash Quenching</a:t>
                      </a:r>
                    </a:p>
                  </a:txBody>
                  <a:tcPr marL="63310" marR="63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*2</a:t>
                      </a:r>
                      <a:endParaRPr lang="en-US" sz="1400" dirty="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solidFill>
                            <a:srgbClr val="000000"/>
                          </a:solidFill>
                          <a:effectLst/>
                          <a:latin typeface="+mn-lt"/>
                          <a:cs typeface="Times New Roman" panose="02020603050405020304" pitchFamily="18" charset="0"/>
                        </a:rPr>
                        <a:t>*3</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604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n-lt"/>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r">
                        <a:lnSpc>
                          <a:spcPct val="100000"/>
                        </a:lnSpc>
                        <a:spcBef>
                          <a:spcPts val="0"/>
                        </a:spcBef>
                        <a:spcAft>
                          <a:spcPts val="0"/>
                        </a:spcAft>
                      </a:pPr>
                      <a:r>
                        <a:rPr lang="en-US" sz="1400" b="1" dirty="0">
                          <a:latin typeface="+mn-lt"/>
                          <a:ea typeface="Times New Roman"/>
                          <a:cs typeface="Times New Roman"/>
                        </a:rPr>
                        <a:t>Industrial Use </a:t>
                      </a:r>
                    </a:p>
                  </a:txBody>
                  <a:tcPr marL="63308" marR="6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sz="1400" kern="1200" dirty="0">
                          <a:effectLst/>
                          <a:latin typeface="+mn-lt"/>
                          <a:cs typeface="Times New Roman" panose="02020603050405020304" pitchFamily="18" charset="0"/>
                        </a:rPr>
                        <a:t>2482</a:t>
                      </a:r>
                      <a:r>
                        <a:rPr kumimoji="0" lang="en-US" sz="1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 (*2242 + </a:t>
                      </a:r>
                      <a:r>
                        <a:rPr kumimoji="0" lang="en-US" sz="1400" b="0" i="0" u="none" strike="noStrike" kern="1200" cap="none" spc="0" normalizeH="0" baseline="30000" noProof="0" dirty="0">
                          <a:ln>
                            <a:noFill/>
                          </a:ln>
                          <a:solidFill>
                            <a:srgbClr val="000000"/>
                          </a:solidFill>
                          <a:effectLst/>
                          <a:uLnTx/>
                          <a:uFillTx/>
                          <a:latin typeface="+mn-lt"/>
                          <a:ea typeface="+mn-ea"/>
                          <a:cs typeface="Times New Roman" panose="02020603050405020304" pitchFamily="18" charset="0"/>
                        </a:rPr>
                        <a:t>#</a:t>
                      </a:r>
                      <a:r>
                        <a:rPr kumimoji="0" lang="en-US" sz="1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240) </a:t>
                      </a:r>
                      <a:r>
                        <a:rPr lang="en-US" sz="1400" b="0" kern="1200" dirty="0">
                          <a:solidFill>
                            <a:srgbClr val="C00000"/>
                          </a:solidFill>
                          <a:effectLst/>
                          <a:latin typeface="+mn-lt"/>
                          <a:ea typeface="Times New Roman" panose="02020603050405020304" pitchFamily="18" charset="0"/>
                          <a:cs typeface="Times New Roman" panose="02020603050405020304" pitchFamily="18" charset="0"/>
                        </a:rPr>
                        <a:t>(96% Recycle)</a:t>
                      </a: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fontAlgn="base">
                        <a:lnSpc>
                          <a:spcPct val="100000"/>
                        </a:lnSpc>
                        <a:spcBef>
                          <a:spcPts val="0"/>
                        </a:spcBef>
                        <a:spcAft>
                          <a:spcPts val="0"/>
                        </a:spcAft>
                      </a:pPr>
                      <a:r>
                        <a:rPr lang="en-US" sz="1400" kern="1200" dirty="0">
                          <a:effectLst/>
                          <a:latin typeface="+mn-lt"/>
                          <a:cs typeface="Times New Roman" panose="02020603050405020304" pitchFamily="18" charset="0"/>
                        </a:rPr>
                        <a:t>*3592 </a:t>
                      </a:r>
                      <a:r>
                        <a:rPr lang="en-US" sz="1400" kern="1200" baseline="0" dirty="0">
                          <a:effectLst/>
                          <a:latin typeface="+mn-lt"/>
                          <a:cs typeface="Times New Roman" panose="02020603050405020304" pitchFamily="18" charset="0"/>
                        </a:rPr>
                        <a:t> </a:t>
                      </a:r>
                      <a:r>
                        <a:rPr lang="en-US" sz="1400" b="0" kern="1200" dirty="0">
                          <a:solidFill>
                            <a:srgbClr val="C00000"/>
                          </a:solidFill>
                          <a:effectLst/>
                          <a:latin typeface="+mn-lt"/>
                          <a:ea typeface="Times New Roman" panose="02020603050405020304" pitchFamily="18" charset="0"/>
                          <a:cs typeface="Times New Roman" panose="02020603050405020304" pitchFamily="18" charset="0"/>
                        </a:rPr>
                        <a:t>(100% Recycle)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lvl1pPr marL="587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8738" marR="0" lvl="0" indent="0" algn="ctr" defTabSz="914400" rtl="0" eaLnBrk="1" fontAlgn="base" latinLnBrk="0" hangingPunct="1">
                        <a:lnSpc>
                          <a:spcPct val="100000"/>
                        </a:lnSpc>
                        <a:spcBef>
                          <a:spcPts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mn-lt"/>
                          <a:cs typeface="Times New Roman" panose="02020603050405020304" pitchFamily="18" charset="0"/>
                        </a:rPr>
                        <a:t>3</a:t>
                      </a: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00000"/>
                        </a:lnSpc>
                        <a:spcBef>
                          <a:spcPts val="0"/>
                        </a:spcBef>
                        <a:spcAft>
                          <a:spcPts val="0"/>
                        </a:spcAft>
                      </a:pPr>
                      <a:r>
                        <a:rPr lang="en-US" sz="1400" b="1" dirty="0">
                          <a:latin typeface="+mn-lt"/>
                          <a:ea typeface="Times New Roman"/>
                          <a:cs typeface="Times New Roman"/>
                        </a:rPr>
                        <a:t>Green Belt</a:t>
                      </a:r>
                      <a:endParaRPr lang="en-US" sz="1400" dirty="0">
                        <a:latin typeface="+mn-lt"/>
                        <a:ea typeface="Times New Roman"/>
                        <a:cs typeface="Times New Roman"/>
                      </a:endParaRPr>
                    </a:p>
                  </a:txBody>
                  <a:tcPr marL="63308" marR="6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Times New Roman" panose="02020603050405020304" pitchFamily="18" charset="0"/>
                          <a:ea typeface="SimSun" panose="02010600030101010101" pitchFamily="2" charset="-122"/>
                          <a:cs typeface="+mn-cs"/>
                        </a:rPr>
                        <a:t>Ω</a:t>
                      </a:r>
                      <a:r>
                        <a:rPr kumimoji="0" lang="en-US" sz="1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1120</a:t>
                      </a:r>
                      <a:endParaRPr kumimoji="0" lang="en-US" sz="1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1120 </a:t>
                      </a:r>
                      <a:r>
                        <a:rPr lang="en-US" sz="1400" kern="1200" dirty="0">
                          <a:effectLst/>
                          <a:latin typeface="+mn-lt"/>
                          <a:cs typeface="Times New Roman" panose="02020603050405020304" pitchFamily="18" charset="0"/>
                        </a:rPr>
                        <a:t>(*238 + </a:t>
                      </a:r>
                      <a:r>
                        <a:rPr kumimoji="0" lang="en-US" sz="1400" b="0" i="0" u="none" strike="noStrike" kern="1200" cap="none" spc="0" normalizeH="0" baseline="30000" noProof="0" dirty="0">
                          <a:ln>
                            <a:noFill/>
                          </a:ln>
                          <a:solidFill>
                            <a:prstClr val="black"/>
                          </a:solidFill>
                          <a:effectLst/>
                          <a:uLnTx/>
                          <a:uFillTx/>
                          <a:latin typeface="Times New Roman" panose="02020603050405020304" pitchFamily="18" charset="0"/>
                          <a:ea typeface="SimSun" panose="02010600030101010101" pitchFamily="2" charset="-122"/>
                          <a:cs typeface="+mn-cs"/>
                        </a:rPr>
                        <a:t>Ω</a:t>
                      </a:r>
                      <a:r>
                        <a:rPr kumimoji="0" lang="en-US" sz="1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882</a:t>
                      </a:r>
                      <a:r>
                        <a:rPr lang="en-US" sz="1400" kern="1200" dirty="0">
                          <a:effectLst/>
                          <a:latin typeface="+mn-lt"/>
                          <a:cs typeface="Times New Roman" panose="02020603050405020304" pitchFamily="18" charset="0"/>
                        </a:rPr>
                        <a:t>)</a:t>
                      </a:r>
                      <a:endParaRPr kumimoji="0" lang="en-US" sz="1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02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US" altLang="en-US" sz="1400" b="0" i="0" u="none" strike="noStrike" cap="none" normalizeH="0" baseline="0">
                        <a:ln>
                          <a:noFill/>
                        </a:ln>
                        <a:solidFill>
                          <a:schemeClr val="tx1"/>
                        </a:solidFill>
                        <a:effectLst/>
                        <a:latin typeface="+mn-lt"/>
                        <a:cs typeface="Times New Roman" panose="02020603050405020304" pitchFamily="18" charset="0"/>
                      </a:endParaRP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r">
                        <a:lnSpc>
                          <a:spcPct val="100000"/>
                        </a:lnSpc>
                        <a:spcBef>
                          <a:spcPts val="0"/>
                        </a:spcBef>
                        <a:spcAft>
                          <a:spcPts val="0"/>
                        </a:spcAft>
                      </a:pPr>
                      <a:r>
                        <a:rPr lang="en-US" sz="1400" b="1" dirty="0">
                          <a:latin typeface="+mn-lt"/>
                          <a:ea typeface="Times New Roman"/>
                          <a:cs typeface="Times New Roman"/>
                        </a:rPr>
                        <a:t>Grand Total (1+2+3)</a:t>
                      </a:r>
                      <a:endParaRPr lang="en-US" sz="1400" dirty="0">
                        <a:latin typeface="+mn-lt"/>
                        <a:ea typeface="Times New Roman"/>
                        <a:cs typeface="Times New Roman"/>
                      </a:endParaRPr>
                    </a:p>
                  </a:txBody>
                  <a:tcPr marL="63308" marR="6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sz="1400" kern="1200" dirty="0">
                          <a:effectLst/>
                          <a:latin typeface="+mn-lt"/>
                          <a:cs typeface="Times New Roman" panose="02020603050405020304" pitchFamily="18" charset="0"/>
                        </a:rPr>
                        <a:t>3627 (*2242 +</a:t>
                      </a: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effectLst/>
                          <a:latin typeface="+mn-lt"/>
                          <a:cs typeface="Times New Roman" panose="02020603050405020304" pitchFamily="18" charset="0"/>
                        </a:rPr>
                        <a:t>265 + </a:t>
                      </a:r>
                      <a:r>
                        <a:rPr kumimoji="0" lang="en-US" sz="1400" b="0" i="0" u="none" strike="noStrike" kern="1200" cap="none" spc="0" normalizeH="0" baseline="30000" noProof="0" dirty="0">
                          <a:ln>
                            <a:noFill/>
                          </a:ln>
                          <a:solidFill>
                            <a:prstClr val="black"/>
                          </a:solidFill>
                          <a:effectLst/>
                          <a:uLnTx/>
                          <a:uFillTx/>
                          <a:latin typeface="Times New Roman" panose="02020603050405020304" pitchFamily="18" charset="0"/>
                          <a:ea typeface="SimSun" panose="02010600030101010101" pitchFamily="2" charset="-122"/>
                          <a:cs typeface="+mn-cs"/>
                        </a:rPr>
                        <a:t>Ω</a:t>
                      </a:r>
                      <a:r>
                        <a:rPr kumimoji="0" lang="en-US" sz="1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1120</a:t>
                      </a:r>
                      <a:r>
                        <a:rPr lang="en-US" sz="1400" kern="1200" dirty="0">
                          <a:effectLst/>
                          <a:latin typeface="+mn-lt"/>
                          <a:cs typeface="Times New Roman" panose="02020603050405020304" pitchFamily="18" charset="0"/>
                        </a:rPr>
                        <a:t>)</a:t>
                      </a:r>
                      <a:endParaRPr lang="en-US" sz="1400" dirty="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sz="1400" kern="1200" dirty="0">
                          <a:effectLst/>
                          <a:latin typeface="+mn-lt"/>
                          <a:cs typeface="Times New Roman" panose="02020603050405020304" pitchFamily="18" charset="0"/>
                        </a:rPr>
                        <a:t>4737 (*3830 +</a:t>
                      </a: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effectLst/>
                          <a:latin typeface="+mn-lt"/>
                          <a:cs typeface="Times New Roman" panose="02020603050405020304" pitchFamily="18" charset="0"/>
                        </a:rPr>
                        <a:t>25 + </a:t>
                      </a:r>
                      <a:r>
                        <a:rPr kumimoji="0" lang="en-US" sz="1400" b="0" i="0" u="none" strike="noStrike" kern="1200" cap="none" spc="0" normalizeH="0" baseline="30000" noProof="0" dirty="0">
                          <a:ln>
                            <a:noFill/>
                          </a:ln>
                          <a:solidFill>
                            <a:prstClr val="black"/>
                          </a:solidFill>
                          <a:effectLst/>
                          <a:uLnTx/>
                          <a:uFillTx/>
                          <a:latin typeface="Times New Roman" panose="02020603050405020304" pitchFamily="18" charset="0"/>
                          <a:ea typeface="SimSun" panose="02010600030101010101" pitchFamily="2" charset="-122"/>
                          <a:cs typeface="+mn-cs"/>
                        </a:rPr>
                        <a:t>Ω</a:t>
                      </a:r>
                      <a:r>
                        <a:rPr kumimoji="0" lang="en-US" sz="1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882</a:t>
                      </a:r>
                      <a:r>
                        <a:rPr lang="en-US" sz="1400" kern="1200" dirty="0">
                          <a:effectLst/>
                          <a:latin typeface="+mn-lt"/>
                          <a:cs typeface="Times New Roman" panose="02020603050405020304" pitchFamily="18" charset="0"/>
                        </a:rPr>
                        <a:t>)</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020">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US" altLang="en-US" sz="1400" b="0" i="0" u="none" strike="noStrike" cap="none" normalizeH="0" baseline="0" dirty="0">
                        <a:ln>
                          <a:noFill/>
                        </a:ln>
                        <a:solidFill>
                          <a:schemeClr val="tx1"/>
                        </a:solidFill>
                        <a:effectLst/>
                        <a:latin typeface="+mn-lt"/>
                        <a:cs typeface="Times New Roman" panose="02020603050405020304" pitchFamily="18" charset="0"/>
                      </a:endParaRPr>
                    </a:p>
                  </a:txBody>
                  <a:tcPr marL="63308" marR="633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algn="r">
                        <a:lnSpc>
                          <a:spcPct val="100000"/>
                        </a:lnSpc>
                        <a:spcBef>
                          <a:spcPts val="0"/>
                        </a:spcBef>
                        <a:spcAft>
                          <a:spcPts val="0"/>
                        </a:spcAft>
                      </a:pPr>
                      <a:r>
                        <a:rPr lang="en-US" sz="1400" b="0" kern="1200" baseline="0" dirty="0">
                          <a:solidFill>
                            <a:schemeClr val="tx1"/>
                          </a:solidFill>
                          <a:latin typeface="+mn-lt"/>
                          <a:ea typeface="Times New Roman"/>
                          <a:cs typeface="Times New Roman"/>
                        </a:rPr>
                        <a:t>Water Norm : </a:t>
                      </a:r>
                      <a:r>
                        <a:rPr lang="en-US" sz="1400" b="1" kern="1200" baseline="0" dirty="0">
                          <a:solidFill>
                            <a:schemeClr val="tx1"/>
                          </a:solidFill>
                          <a:latin typeface="+mn-lt"/>
                          <a:ea typeface="Times New Roman"/>
                          <a:cs typeface="Times New Roman"/>
                        </a:rPr>
                        <a:t>100 Lit / MT</a:t>
                      </a:r>
                      <a:r>
                        <a:rPr lang="en-US" sz="1400" b="0" kern="1200" baseline="0" dirty="0">
                          <a:solidFill>
                            <a:schemeClr val="tx1"/>
                          </a:solidFill>
                          <a:latin typeface="+mn-lt"/>
                          <a:ea typeface="Times New Roman"/>
                          <a:cs typeface="Times New Roman"/>
                        </a:rPr>
                        <a:t> of Cane</a:t>
                      </a:r>
                      <a:endParaRPr lang="en-US" sz="1400" dirty="0">
                        <a:latin typeface="+mn-lt"/>
                        <a:ea typeface="Times New Roman"/>
                        <a:cs typeface="Times New Roman"/>
                      </a:endParaRPr>
                    </a:p>
                  </a:txBody>
                  <a:tcPr marL="63308" marR="6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algn="ctr" fontAlgn="base">
                        <a:lnSpc>
                          <a:spcPct val="100000"/>
                        </a:lnSpc>
                        <a:spcBef>
                          <a:spcPts val="0"/>
                        </a:spcBef>
                        <a:spcAft>
                          <a:spcPts val="0"/>
                        </a:spcAft>
                      </a:pPr>
                      <a:r>
                        <a:rPr lang="en-US" sz="1400" b="1" kern="1200" dirty="0">
                          <a:effectLst/>
                          <a:latin typeface="+mn-lt"/>
                          <a:cs typeface="Times New Roman" panose="02020603050405020304" pitchFamily="18" charset="0"/>
                        </a:rPr>
                        <a:t>59 </a:t>
                      </a:r>
                      <a:r>
                        <a:rPr lang="en-US" sz="1400" kern="1200" dirty="0">
                          <a:effectLst/>
                          <a:latin typeface="+mn-lt"/>
                          <a:cs typeface="Times New Roman" panose="02020603050405020304" pitchFamily="18" charset="0"/>
                        </a:rPr>
                        <a:t>Lit / MT of Cane</a:t>
                      </a:r>
                      <a:endParaRPr lang="en-US" sz="1400" dirty="0">
                        <a:effectLst/>
                        <a:latin typeface="+mn-lt"/>
                        <a:cs typeface="Times New Roman" panose="02020603050405020304" pitchFamily="18" charset="0"/>
                      </a:endParaRPr>
                    </a:p>
                  </a:txBody>
                  <a:tcPr marL="73660" marR="73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algn="ctr" fontAlgn="base">
                        <a:lnSpc>
                          <a:spcPct val="100000"/>
                        </a:lnSpc>
                        <a:spcBef>
                          <a:spcPts val="0"/>
                        </a:spcBef>
                        <a:spcAft>
                          <a:spcPts val="0"/>
                        </a:spcAft>
                      </a:pPr>
                      <a:r>
                        <a:rPr lang="en-US" sz="1400" b="1" kern="1200" dirty="0">
                          <a:effectLst/>
                          <a:latin typeface="+mn-lt"/>
                          <a:cs typeface="Times New Roman" panose="02020603050405020304" pitchFamily="18" charset="0"/>
                        </a:rPr>
                        <a:t>3.0</a:t>
                      </a:r>
                      <a:r>
                        <a:rPr lang="en-US" sz="1400" kern="1200" dirty="0">
                          <a:effectLst/>
                          <a:latin typeface="+mn-lt"/>
                          <a:cs typeface="Times New Roman" panose="02020603050405020304" pitchFamily="18" charset="0"/>
                        </a:rPr>
                        <a:t> Lit / MT of Cane</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95616927"/>
                  </a:ext>
                </a:extLst>
              </a:tr>
            </a:tbl>
          </a:graphicData>
        </a:graphic>
      </p:graphicFrame>
      <p:sp>
        <p:nvSpPr>
          <p:cNvPr id="68682" name="Slide Number Placeholder 1"/>
          <p:cNvSpPr>
            <a:spLocks noGrp="1"/>
          </p:cNvSpPr>
          <p:nvPr>
            <p:ph type="sldNum" sz="quarter" idx="12"/>
          </p:nvPr>
        </p:nvSpPr>
        <p:spPr bwMode="auto">
          <a:xfrm>
            <a:off x="9167813" y="6275388"/>
            <a:ext cx="357187"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30238" indent="-241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971550" indent="-1920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360488" indent="-192088">
              <a:spcBef>
                <a:spcPct val="20000"/>
              </a:spcBef>
              <a:buFont typeface="Arial" panose="020B0604020202020204" pitchFamily="34" charset="0"/>
              <a:buChar char="–"/>
              <a:defRPr sz="2000">
                <a:solidFill>
                  <a:schemeClr val="tx1"/>
                </a:solidFill>
                <a:latin typeface="Calibri" panose="020F0502020204030204" pitchFamily="34" charset="0"/>
              </a:defRPr>
            </a:lvl4pPr>
            <a:lvl5pPr marL="1751013" indent="-1920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2082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654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226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798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C3B15D-58BF-4D12-A931-BEAA728DB597}" type="slidenum">
              <a:rPr kumimoji="0" lang="en-US" altLang="en-US" sz="10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0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10" name="Rectangle 5"/>
          <p:cNvSpPr>
            <a:spLocks noChangeArrowheads="1"/>
          </p:cNvSpPr>
          <p:nvPr/>
        </p:nvSpPr>
        <p:spPr bwMode="auto">
          <a:xfrm>
            <a:off x="128588" y="3944233"/>
            <a:ext cx="5040312" cy="307975"/>
          </a:xfrm>
          <a:prstGeom prst="rect">
            <a:avLst/>
          </a:prstGeom>
          <a:noFill/>
          <a:ln w="9525">
            <a:noFill/>
            <a:miter lim="800000"/>
            <a:headEnd/>
            <a:tailEnd/>
          </a:ln>
        </p:spPr>
        <p:txBody>
          <a:bodyPr>
            <a:spAutoFit/>
          </a:bodyPr>
          <a:lstStyle/>
          <a:p>
            <a:pPr marL="292188" marR="0" lvl="0" indent="-292188" algn="l" defTabSz="914400" rtl="0" eaLnBrk="1" fontAlgn="base" latinLnBrk="0" hangingPunct="1">
              <a:lnSpc>
                <a:spcPct val="100000"/>
              </a:lnSpc>
              <a:spcBef>
                <a:spcPct val="0"/>
              </a:spcBef>
              <a:spcAft>
                <a:spcPct val="0"/>
              </a:spcAft>
              <a:buClr>
                <a:prstClr val="black"/>
              </a:buClr>
              <a:buSzPct val="80000"/>
              <a:buFontTx/>
              <a:buNone/>
              <a:tabLst/>
              <a:defRPr/>
            </a:pPr>
            <a:r>
              <a:rPr kumimoji="0" lang="fi-FI" sz="1400" b="0" i="0" u="none" strike="noStrike" kern="1200" cap="none" spc="0" normalizeH="0" baseline="0" noProof="0" dirty="0">
                <a:ln>
                  <a:noFill/>
                </a:ln>
                <a:solidFill>
                  <a:srgbClr val="CC0099"/>
                </a:solidFill>
                <a:effectLst/>
                <a:uLnTx/>
                <a:uFillTx/>
                <a:latin typeface="Calibri"/>
                <a:ea typeface="+mn-ea"/>
                <a:cs typeface="Arial" charset="0"/>
              </a:rPr>
              <a:t>B. Effluent Generation in Sugar Factory &amp; Co-gen Plant </a:t>
            </a:r>
            <a:r>
              <a:rPr kumimoji="0" lang="fi-FI"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a:t>
            </a:r>
            <a:r>
              <a:rPr kumimoji="0" lang="fi-FI" sz="1400" b="0" i="0" u="none" strike="noStrike" kern="1200" cap="none" spc="0" normalizeH="0" baseline="30000" noProof="0" dirty="0">
                <a:ln>
                  <a:noFill/>
                </a:ln>
                <a:solidFill>
                  <a:prstClr val="black"/>
                </a:solidFill>
                <a:effectLst/>
                <a:uLnTx/>
                <a:uFillTx/>
                <a:latin typeface="Calibri"/>
                <a:ea typeface="+mn-ea"/>
                <a:cs typeface="Arial" panose="020B0604020202020204" pitchFamily="34" charset="0"/>
              </a:rPr>
              <a:t>3</a:t>
            </a:r>
            <a:r>
              <a:rPr kumimoji="0" lang="fi-FI"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/Day)</a:t>
            </a:r>
            <a:endParaRPr kumimoji="0" lang="en-US" sz="1400" b="0" i="0" u="none" strike="noStrike" kern="1200" cap="none" spc="0" normalizeH="0" baseline="0" noProof="0" dirty="0">
              <a:ln>
                <a:noFill/>
              </a:ln>
              <a:solidFill>
                <a:prstClr val="black"/>
              </a:solidFill>
              <a:effectLst/>
              <a:uLnTx/>
              <a:uFillTx/>
              <a:latin typeface="Calibri"/>
              <a:ea typeface="+mn-ea"/>
              <a:cs typeface="Arial"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592651967"/>
              </p:ext>
            </p:extLst>
          </p:nvPr>
        </p:nvGraphicFramePr>
        <p:xfrm>
          <a:off x="97521" y="4267200"/>
          <a:ext cx="9648825" cy="2484475"/>
        </p:xfrm>
        <a:graphic>
          <a:graphicData uri="http://schemas.openxmlformats.org/drawingml/2006/table">
            <a:tbl>
              <a:tblPr/>
              <a:tblGrid>
                <a:gridCol w="447239">
                  <a:extLst>
                    <a:ext uri="{9D8B030D-6E8A-4147-A177-3AD203B41FA5}">
                      <a16:colId xmlns:a16="http://schemas.microsoft.com/office/drawing/2014/main" val="20000"/>
                    </a:ext>
                  </a:extLst>
                </a:gridCol>
                <a:gridCol w="2191112">
                  <a:extLst>
                    <a:ext uri="{9D8B030D-6E8A-4147-A177-3AD203B41FA5}">
                      <a16:colId xmlns:a16="http://schemas.microsoft.com/office/drawing/2014/main" val="20001"/>
                    </a:ext>
                  </a:extLst>
                </a:gridCol>
                <a:gridCol w="1583011">
                  <a:extLst>
                    <a:ext uri="{9D8B030D-6E8A-4147-A177-3AD203B41FA5}">
                      <a16:colId xmlns:a16="http://schemas.microsoft.com/office/drawing/2014/main" val="20002"/>
                    </a:ext>
                  </a:extLst>
                </a:gridCol>
                <a:gridCol w="2186061">
                  <a:extLst>
                    <a:ext uri="{9D8B030D-6E8A-4147-A177-3AD203B41FA5}">
                      <a16:colId xmlns:a16="http://schemas.microsoft.com/office/drawing/2014/main" val="20003"/>
                    </a:ext>
                  </a:extLst>
                </a:gridCol>
                <a:gridCol w="3241402">
                  <a:extLst>
                    <a:ext uri="{9D8B030D-6E8A-4147-A177-3AD203B41FA5}">
                      <a16:colId xmlns:a16="http://schemas.microsoft.com/office/drawing/2014/main" val="20004"/>
                    </a:ext>
                  </a:extLst>
                </a:gridCol>
              </a:tblGrid>
              <a:tr h="21332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en-US" sz="1400" b="1" kern="1200" dirty="0">
                          <a:solidFill>
                            <a:schemeClr val="tx1"/>
                          </a:solidFill>
                          <a:effectLst/>
                          <a:latin typeface="+mn-lt"/>
                          <a:ea typeface="Times New Roman" panose="02020603050405020304" pitchFamily="18" charset="0"/>
                          <a:cs typeface="Times New Roman" panose="02020603050405020304" pitchFamily="18" charset="0"/>
                        </a:rPr>
                        <a:t>No</a:t>
                      </a: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en-US" sz="1400" b="1" kern="1200" dirty="0">
                          <a:solidFill>
                            <a:schemeClr val="tx1"/>
                          </a:solidFill>
                          <a:effectLst/>
                          <a:latin typeface="+mn-lt"/>
                          <a:ea typeface="Times New Roman" panose="02020603050405020304" pitchFamily="18" charset="0"/>
                          <a:cs typeface="Times New Roman" panose="02020603050405020304" pitchFamily="18" charset="0"/>
                        </a:rPr>
                        <a:t>Description</a:t>
                      </a: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Existing</a:t>
                      </a: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After Expansion </a:t>
                      </a:r>
                    </a:p>
                  </a:txBody>
                  <a:tcPr marL="63297" marR="632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en-US" sz="1400" b="1" kern="1200" dirty="0">
                          <a:solidFill>
                            <a:schemeClr val="tx1"/>
                          </a:solidFill>
                          <a:effectLst/>
                          <a:latin typeface="+mn-lt"/>
                          <a:ea typeface="Times New Roman" panose="02020603050405020304" pitchFamily="18" charset="0"/>
                          <a:cs typeface="Times New Roman" panose="02020603050405020304" pitchFamily="18" charset="0"/>
                        </a:rPr>
                        <a:t>Treatment </a:t>
                      </a:r>
                    </a:p>
                  </a:txBody>
                  <a:tcPr marL="63297" marR="63297"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322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en-US" sz="1400" kern="1200" dirty="0">
                          <a:solidFill>
                            <a:schemeClr val="tx1"/>
                          </a:solidFill>
                          <a:effectLst/>
                          <a:latin typeface="+mn-lt"/>
                          <a:ea typeface="Times New Roman" panose="02020603050405020304" pitchFamily="18" charset="0"/>
                          <a:cs typeface="Times New Roman" panose="02020603050405020304" pitchFamily="18" charset="0"/>
                        </a:rPr>
                        <a:t>1</a:t>
                      </a: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pPr>
                      <a:r>
                        <a:rPr lang="en-US" sz="1400" b="1" kern="1200" dirty="0">
                          <a:solidFill>
                            <a:schemeClr val="tx1"/>
                          </a:solidFill>
                          <a:effectLst/>
                          <a:latin typeface="+mn-lt"/>
                          <a:ea typeface="Times New Roman" panose="02020603050405020304" pitchFamily="18" charset="0"/>
                          <a:cs typeface="Times New Roman" panose="02020603050405020304" pitchFamily="18" charset="0"/>
                        </a:rPr>
                        <a:t>Domestic</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Proposed STP</a:t>
                      </a:r>
                      <a:endParaRPr lang="en-US" sz="1400" dirty="0">
                        <a:effectLst/>
                        <a:latin typeface="+mn-lt"/>
                        <a:ea typeface="Times New Roman" panose="02020603050405020304" pitchFamily="18" charset="0"/>
                        <a:cs typeface="Times New Roman" panose="02020603050405020304" pitchFamily="18" charset="0"/>
                      </a:endParaRPr>
                    </a:p>
                  </a:txBody>
                  <a:tcPr marL="67987" marR="6798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5323">
                <a:tc rowSpan="7">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lang="en-US" altLang="en-US" sz="1400" kern="1200" dirty="0">
                          <a:solidFill>
                            <a:schemeClr val="tx1"/>
                          </a:solidFill>
                          <a:effectLst/>
                          <a:latin typeface="+mn-lt"/>
                          <a:ea typeface="Times New Roman" panose="02020603050405020304" pitchFamily="18" charset="0"/>
                          <a:cs typeface="Times New Roman" panose="02020603050405020304" pitchFamily="18" charset="0"/>
                        </a:rPr>
                        <a:t>2</a:t>
                      </a: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pPr>
                      <a:r>
                        <a:rPr lang="en-US" sz="1400" b="1" kern="1200" dirty="0">
                          <a:solidFill>
                            <a:schemeClr val="tx1"/>
                          </a:solidFill>
                          <a:effectLst/>
                          <a:latin typeface="+mn-lt"/>
                          <a:ea typeface="Times New Roman" panose="02020603050405020304" pitchFamily="18" charset="0"/>
                          <a:cs typeface="Times New Roman" panose="02020603050405020304" pitchFamily="18" charset="0"/>
                        </a:rPr>
                        <a:t>Industrial</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4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3297" marR="63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4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3297" marR="63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algn="just">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Treated in ETP and used for Green Belt to Achieve </a:t>
                      </a:r>
                      <a:r>
                        <a:rPr lang="en-US" sz="1400" b="1" dirty="0">
                          <a:effectLst/>
                          <a:latin typeface="+mn-lt"/>
                          <a:ea typeface="Calibri" panose="020F0502020204030204" pitchFamily="34" charset="0"/>
                          <a:cs typeface="Times New Roman" panose="02020603050405020304" pitchFamily="18" charset="0"/>
                        </a:rPr>
                        <a:t>ZLD</a:t>
                      </a:r>
                      <a:r>
                        <a:rPr lang="en-US" sz="14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Times New Roman" panose="02020603050405020304" pitchFamily="18" charset="0"/>
                        <a:cs typeface="Times New Roman" panose="02020603050405020304" pitchFamily="18" charset="0"/>
                      </a:endParaRPr>
                    </a:p>
                  </a:txBody>
                  <a:tcPr marL="67987" marR="6798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3224">
                <a:tc vMerge="1">
                  <a:txBody>
                    <a:bodyPr/>
                    <a:lstStyle/>
                    <a:p>
                      <a:endParaRPr lang="en-US"/>
                    </a:p>
                  </a:txBody>
                  <a:tcPr/>
                </a:tc>
                <a:tc>
                  <a:txBody>
                    <a:bodyPr/>
                    <a:lstStyle/>
                    <a:p>
                      <a:pPr marL="0" marR="0" algn="just">
                        <a:lnSpc>
                          <a:spcPct val="115000"/>
                        </a:lnSpc>
                        <a:spcBef>
                          <a:spcPts val="0"/>
                        </a:spcBef>
                        <a:spcAft>
                          <a:spcPts val="0"/>
                        </a:spcAft>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a. Process</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dirty="0">
                          <a:solidFill>
                            <a:srgbClr val="000000"/>
                          </a:solidFill>
                          <a:effectLst/>
                          <a:latin typeface="+mn-lt"/>
                          <a:cs typeface="Times New Roman" panose="02020603050405020304" pitchFamily="18" charset="0"/>
                        </a:rPr>
                        <a:t>180</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kern="1200" dirty="0">
                          <a:solidFill>
                            <a:srgbClr val="000000"/>
                          </a:solidFill>
                          <a:effectLst/>
                          <a:latin typeface="+mn-lt"/>
                          <a:cs typeface="Times New Roman" panose="02020603050405020304" pitchFamily="18" charset="0"/>
                        </a:rPr>
                        <a:t>283</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just">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660" marR="7366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3224">
                <a:tc vMerge="1">
                  <a:txBody>
                    <a:bodyPr/>
                    <a:lstStyle/>
                    <a:p>
                      <a:endParaRPr lang="en-US"/>
                    </a:p>
                  </a:txBody>
                  <a:tcPr/>
                </a:tc>
                <a:tc>
                  <a:txBody>
                    <a:bodyPr/>
                    <a:lstStyle/>
                    <a:p>
                      <a:pPr marL="0" marR="0" algn="just">
                        <a:lnSpc>
                          <a:spcPct val="115000"/>
                        </a:lnSpc>
                        <a:spcBef>
                          <a:spcPts val="0"/>
                        </a:spcBef>
                        <a:spcAft>
                          <a:spcPts val="0"/>
                        </a:spcAft>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b. Boiler b/d</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77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just">
                        <a:lnSpc>
                          <a:spcPct val="115000"/>
                        </a:lnSpc>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660" marR="7366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3224">
                <a:tc vMerge="1">
                  <a:txBody>
                    <a:bodyPr/>
                    <a:lstStyle/>
                    <a:p>
                      <a:endParaRPr lang="en-US"/>
                    </a:p>
                  </a:txBody>
                  <a:tcPr/>
                </a:tc>
                <a:tc>
                  <a:txBody>
                    <a:bodyPr/>
                    <a:lstStyle/>
                    <a:p>
                      <a:pPr marL="0" marR="0" algn="just">
                        <a:lnSpc>
                          <a:spcPct val="115000"/>
                        </a:lnSpc>
                        <a:spcBef>
                          <a:spcPts val="0"/>
                        </a:spcBef>
                        <a:spcAft>
                          <a:spcPts val="0"/>
                        </a:spcAft>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c. Cooling b/d</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just">
                        <a:lnSpc>
                          <a:spcPct val="115000"/>
                        </a:lnSpc>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660" marR="7366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3224">
                <a:tc vMerge="1">
                  <a:txBody>
                    <a:bodyPr/>
                    <a:lstStyle/>
                    <a:p>
                      <a:endParaRPr lang="en-US"/>
                    </a:p>
                  </a:txBody>
                  <a:tcPr/>
                </a:tc>
                <a:tc>
                  <a:txBody>
                    <a:bodyPr/>
                    <a:lstStyle/>
                    <a:p>
                      <a:pPr marL="0" marR="0" algn="just">
                        <a:lnSpc>
                          <a:spcPct val="115000"/>
                        </a:lnSpc>
                        <a:spcBef>
                          <a:spcPts val="0"/>
                        </a:spcBef>
                        <a:spcAft>
                          <a:spcPts val="0"/>
                        </a:spcAft>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d. Lab &amp; Washing </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139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just">
                        <a:lnSpc>
                          <a:spcPct val="115000"/>
                        </a:lnSpc>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73660" marR="7366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3224">
                <a:tc vMerge="1">
                  <a:txBody>
                    <a:bodyPr/>
                    <a:lstStyle/>
                    <a:p>
                      <a:endParaRPr lang="en-US"/>
                    </a:p>
                  </a:txBody>
                  <a:tcPr/>
                </a:tc>
                <a:tc>
                  <a:txBody>
                    <a:bodyPr/>
                    <a:lstStyle/>
                    <a:p>
                      <a:pPr marL="0" marR="0" algn="just">
                        <a:lnSpc>
                          <a:spcPct val="115000"/>
                        </a:lnSpc>
                        <a:spcBef>
                          <a:spcPts val="0"/>
                        </a:spcBef>
                        <a:spcAft>
                          <a:spcPts val="0"/>
                        </a:spcAft>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e. DM Plant </a:t>
                      </a:r>
                    </a:p>
                  </a:txBody>
                  <a:tcPr marL="63299" marR="63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algn="just">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660" marR="7366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322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n-lt"/>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Times New Roman" panose="02020603050405020304" pitchFamily="18" charset="0"/>
                          <a:cs typeface="Times New Roman" panose="02020603050405020304" pitchFamily="18" charset="0"/>
                        </a:rPr>
                        <a:t>Total Industrial</a:t>
                      </a:r>
                      <a:r>
                        <a:rPr lang="en-US" sz="1400" b="1" kern="1200" noProof="0" dirty="0">
                          <a:solidFill>
                            <a:schemeClr val="tx1"/>
                          </a:solidFill>
                          <a:effectLst/>
                          <a:latin typeface="+mn-lt"/>
                          <a:ea typeface="Times New Roman" panose="02020603050405020304" pitchFamily="18" charset="0"/>
                          <a:cs typeface="Times New Roman" panose="02020603050405020304" pitchFamily="18" charset="0"/>
                        </a:rPr>
                        <a:t> </a:t>
                      </a:r>
                      <a:endParaRPr lang="en-US" sz="1400" b="1" kern="1200" dirty="0">
                        <a:solidFill>
                          <a:schemeClr val="tx1"/>
                        </a:solidFill>
                        <a:effectLst/>
                        <a:latin typeface="+mn-lt"/>
                        <a:ea typeface="Times New Roman" panose="02020603050405020304" pitchFamily="18" charset="0"/>
                        <a:cs typeface="Times New Roman" panose="02020603050405020304" pitchFamily="18" charset="0"/>
                      </a:endParaRPr>
                    </a:p>
                  </a:txBody>
                  <a:tcPr marL="63297" marR="63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kern="1200" dirty="0">
                          <a:solidFill>
                            <a:srgbClr val="000000"/>
                          </a:solidFill>
                          <a:effectLst/>
                          <a:latin typeface="+mn-lt"/>
                          <a:cs typeface="Times New Roman" panose="02020603050405020304" pitchFamily="18" charset="0"/>
                        </a:rPr>
                        <a:t>298</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b="1" kern="1200" dirty="0">
                          <a:solidFill>
                            <a:srgbClr val="000000"/>
                          </a:solidFill>
                          <a:effectLst/>
                          <a:latin typeface="+mn-lt"/>
                          <a:cs typeface="Times New Roman" panose="02020603050405020304" pitchFamily="18" charset="0"/>
                        </a:rPr>
                        <a:t>577</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67987" marR="6798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3224">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lang="en-US" altLang="en-US" sz="1400" kern="1200" dirty="0">
                        <a:solidFill>
                          <a:schemeClr val="tx1"/>
                        </a:solidFill>
                        <a:effectLst/>
                        <a:latin typeface="+mn-lt"/>
                        <a:ea typeface="Times New Roman" panose="02020603050405020304" pitchFamily="18" charset="0"/>
                        <a:cs typeface="Times New Roman" panose="02020603050405020304" pitchFamily="18" charset="0"/>
                      </a:endParaRPr>
                    </a:p>
                  </a:txBody>
                  <a:tcPr marL="63297" marR="6329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algn="r"/>
                      <a:r>
                        <a:rPr lang="en-US" sz="1400" b="1" kern="1200" dirty="0">
                          <a:solidFill>
                            <a:schemeClr val="tx1"/>
                          </a:solidFill>
                          <a:effectLst/>
                          <a:latin typeface="+mn-lt"/>
                          <a:ea typeface="Times New Roman" panose="02020603050405020304" pitchFamily="18" charset="0"/>
                          <a:cs typeface="Times New Roman" panose="02020603050405020304" pitchFamily="18" charset="0"/>
                        </a:rPr>
                        <a:t>Effluent Generation Rate</a:t>
                      </a:r>
                    </a:p>
                  </a:txBody>
                  <a:tcPr marL="63297" marR="63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kern="1200" dirty="0">
                          <a:effectLst/>
                          <a:latin typeface="+mn-lt"/>
                          <a:cs typeface="Times New Roman" panose="02020603050405020304" pitchFamily="18" charset="0"/>
                        </a:rPr>
                        <a:t>66</a:t>
                      </a:r>
                      <a:endParaRPr lang="en-US" sz="1400" dirty="0">
                        <a:effectLst/>
                        <a:latin typeface="+mn-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kern="1200" dirty="0">
                          <a:effectLst/>
                          <a:latin typeface="+mn-lt"/>
                          <a:cs typeface="Times New Roman" panose="02020603050405020304" pitchFamily="18" charset="0"/>
                        </a:rPr>
                        <a:t>77</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1400" kern="1200" dirty="0">
                          <a:solidFill>
                            <a:schemeClr val="tx1"/>
                          </a:solidFill>
                          <a:effectLst/>
                          <a:latin typeface="+mn-lt"/>
                          <a:ea typeface="Times New Roman" panose="02020603050405020304" pitchFamily="18" charset="0"/>
                          <a:cs typeface="Times New Roman" panose="02020603050405020304" pitchFamily="18" charset="0"/>
                        </a:rPr>
                        <a:t>Norm: </a:t>
                      </a:r>
                      <a:r>
                        <a:rPr lang="en-US" sz="1400" b="1" kern="1200" dirty="0">
                          <a:solidFill>
                            <a:schemeClr val="tx1"/>
                          </a:solidFill>
                          <a:effectLst/>
                          <a:latin typeface="+mn-lt"/>
                          <a:ea typeface="Times New Roman" panose="02020603050405020304" pitchFamily="18" charset="0"/>
                          <a:cs typeface="Times New Roman" panose="02020603050405020304" pitchFamily="18" charset="0"/>
                        </a:rPr>
                        <a:t>200 Lit/ MT</a:t>
                      </a:r>
                      <a:r>
                        <a:rPr lang="en-US" sz="1400" kern="1200" dirty="0">
                          <a:solidFill>
                            <a:schemeClr val="tx1"/>
                          </a:solidFill>
                          <a:effectLst/>
                          <a:latin typeface="+mn-lt"/>
                          <a:ea typeface="Times New Roman" panose="02020603050405020304" pitchFamily="18" charset="0"/>
                          <a:cs typeface="Times New Roman" panose="02020603050405020304" pitchFamily="18" charset="0"/>
                        </a:rPr>
                        <a:t> of Cane Crushed</a:t>
                      </a:r>
                    </a:p>
                  </a:txBody>
                  <a:tcPr marL="67987" marR="6798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9"/>
                  </a:ext>
                </a:extLst>
              </a:tr>
            </a:tbl>
          </a:graphicData>
        </a:graphic>
      </p:graphicFrame>
      <p:sp>
        <p:nvSpPr>
          <p:cNvPr id="2" name="Rectangle 1"/>
          <p:cNvSpPr/>
          <p:nvPr/>
        </p:nvSpPr>
        <p:spPr>
          <a:xfrm>
            <a:off x="93663" y="3596641"/>
            <a:ext cx="8516937" cy="276999"/>
          </a:xfrm>
          <a:prstGeom prst="rect">
            <a:avLst/>
          </a:prstGeom>
        </p:spPr>
        <p:txBody>
          <a:bodyPr wrap="square">
            <a:spAutoFit/>
          </a:bodyPr>
          <a:lstStyle/>
          <a:p>
            <a:r>
              <a:rPr lang="en-US" sz="1200" dirty="0">
                <a:solidFill>
                  <a:schemeClr val="tx1"/>
                </a:solidFill>
                <a:latin typeface="+mn-lt"/>
              </a:rPr>
              <a:t>Note : # - Fresh water from </a:t>
            </a:r>
            <a:r>
              <a:rPr lang="en-US" sz="1200" dirty="0" err="1">
                <a:solidFill>
                  <a:schemeClr val="tx1"/>
                </a:solidFill>
                <a:latin typeface="+mn-lt"/>
              </a:rPr>
              <a:t>Mangale</a:t>
            </a:r>
            <a:r>
              <a:rPr lang="en-US" sz="1200" dirty="0">
                <a:solidFill>
                  <a:schemeClr val="tx1"/>
                </a:solidFill>
                <a:latin typeface="+mn-lt"/>
              </a:rPr>
              <a:t> </a:t>
            </a:r>
            <a:r>
              <a:rPr lang="en-US" sz="1200" dirty="0" err="1">
                <a:solidFill>
                  <a:schemeClr val="tx1"/>
                </a:solidFill>
                <a:latin typeface="+mn-lt"/>
              </a:rPr>
              <a:t>Savarde</a:t>
            </a:r>
            <a:r>
              <a:rPr lang="en-US" sz="1200" dirty="0">
                <a:solidFill>
                  <a:schemeClr val="tx1"/>
                </a:solidFill>
                <a:latin typeface="+mn-lt"/>
              </a:rPr>
              <a:t> </a:t>
            </a:r>
            <a:r>
              <a:rPr lang="en-US" sz="1200" dirty="0" err="1">
                <a:solidFill>
                  <a:schemeClr val="tx1"/>
                </a:solidFill>
                <a:latin typeface="+mn-lt"/>
              </a:rPr>
              <a:t>Bandhara</a:t>
            </a:r>
            <a:r>
              <a:rPr lang="en-US" sz="1200" dirty="0">
                <a:solidFill>
                  <a:schemeClr val="tx1"/>
                </a:solidFill>
                <a:latin typeface="+mn-lt"/>
              </a:rPr>
              <a:t> of river </a:t>
            </a:r>
            <a:r>
              <a:rPr lang="en-US" sz="1200" dirty="0" err="1">
                <a:solidFill>
                  <a:schemeClr val="tx1"/>
                </a:solidFill>
                <a:latin typeface="+mn-lt"/>
              </a:rPr>
              <a:t>Warana</a:t>
            </a:r>
            <a:r>
              <a:rPr lang="en-US" sz="1200" dirty="0">
                <a:solidFill>
                  <a:schemeClr val="tx1"/>
                </a:solidFill>
                <a:latin typeface="+mn-lt"/>
              </a:rPr>
              <a:t>, *- Excess Cane Condensate, </a:t>
            </a:r>
            <a:r>
              <a:rPr lang="el-GR" sz="1200" dirty="0">
                <a:solidFill>
                  <a:schemeClr val="tx1"/>
                </a:solidFill>
                <a:latin typeface="+mn-lt"/>
              </a:rPr>
              <a:t>Ω</a:t>
            </a:r>
            <a:r>
              <a:rPr lang="en-US" sz="1200" dirty="0">
                <a:solidFill>
                  <a:schemeClr val="tx1"/>
                </a:solidFill>
                <a:latin typeface="+mn-lt"/>
              </a:rPr>
              <a:t>- ETP, STP Treated water + RWH</a:t>
            </a:r>
            <a:r>
              <a:rPr lang="en-US" sz="1200" dirty="0"/>
              <a:t>. </a:t>
            </a:r>
          </a:p>
        </p:txBody>
      </p:sp>
    </p:spTree>
    <p:extLst>
      <p:ext uri="{BB962C8B-B14F-4D97-AF65-F5344CB8AC3E}">
        <p14:creationId xmlns:p14="http://schemas.microsoft.com/office/powerpoint/2010/main" val="3783815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525000" y="6535018"/>
            <a:ext cx="381000" cy="337038"/>
          </a:xfrm>
        </p:spPr>
        <p:txBody>
          <a:bodyPr/>
          <a:lstStyle/>
          <a:p>
            <a:pPr>
              <a:defRPr/>
            </a:pPr>
            <a:fld id="{4C7C1695-FCBE-4959-8185-09AF66D014C3}" type="slidenum">
              <a:rPr lang="en-US" altLang="en-US" smtClean="0"/>
              <a:pPr>
                <a:defRPr/>
              </a:pPr>
              <a:t>19</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948495360"/>
              </p:ext>
            </p:extLst>
          </p:nvPr>
        </p:nvGraphicFramePr>
        <p:xfrm>
          <a:off x="114302" y="381000"/>
          <a:ext cx="9601201" cy="2010918"/>
        </p:xfrm>
        <a:graphic>
          <a:graphicData uri="http://schemas.openxmlformats.org/drawingml/2006/table">
            <a:tbl>
              <a:tblPr>
                <a:tableStyleId>{5C22544A-7EE6-4342-B048-85BDC9FD1C3A}</a:tableStyleId>
              </a:tblPr>
              <a:tblGrid>
                <a:gridCol w="304800">
                  <a:extLst>
                    <a:ext uri="{9D8B030D-6E8A-4147-A177-3AD203B41FA5}">
                      <a16:colId xmlns:a16="http://schemas.microsoft.com/office/drawing/2014/main" val="2571247669"/>
                    </a:ext>
                  </a:extLst>
                </a:gridCol>
                <a:gridCol w="8229601">
                  <a:extLst>
                    <a:ext uri="{9D8B030D-6E8A-4147-A177-3AD203B41FA5}">
                      <a16:colId xmlns:a16="http://schemas.microsoft.com/office/drawing/2014/main" val="505058422"/>
                    </a:ext>
                  </a:extLst>
                </a:gridCol>
                <a:gridCol w="1066800">
                  <a:extLst>
                    <a:ext uri="{9D8B030D-6E8A-4147-A177-3AD203B41FA5}">
                      <a16:colId xmlns:a16="http://schemas.microsoft.com/office/drawing/2014/main" val="4290291627"/>
                    </a:ext>
                  </a:extLst>
                </a:gridCol>
              </a:tblGrid>
              <a:tr h="74093">
                <a:tc>
                  <a:txBody>
                    <a:bodyPr/>
                    <a:lstStyle/>
                    <a:p>
                      <a:pPr marL="0" marR="0" algn="ctr">
                        <a:lnSpc>
                          <a:spcPct val="100000"/>
                        </a:lnSpc>
                        <a:spcBef>
                          <a:spcPts val="0"/>
                        </a:spcBef>
                        <a:spcAft>
                          <a:spcPts val="0"/>
                        </a:spcAft>
                      </a:pPr>
                      <a:r>
                        <a:rPr lang="en-US" sz="1600" dirty="0">
                          <a:effectLst/>
                          <a:latin typeface="+mn-lt"/>
                        </a:rPr>
                        <a:t>1</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0000"/>
                        </a:lnSpc>
                        <a:spcBef>
                          <a:spcPts val="0"/>
                        </a:spcBef>
                        <a:spcAft>
                          <a:spcPts val="0"/>
                        </a:spcAft>
                      </a:pPr>
                      <a:r>
                        <a:rPr lang="en-US" sz="1600" dirty="0">
                          <a:effectLst/>
                          <a:latin typeface="+mn-lt"/>
                        </a:rPr>
                        <a:t>Daily  Sugarcane  Crushing </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0000"/>
                        </a:lnSpc>
                        <a:spcBef>
                          <a:spcPts val="0"/>
                        </a:spcBef>
                        <a:spcAft>
                          <a:spcPts val="0"/>
                        </a:spcAft>
                      </a:pPr>
                      <a:r>
                        <a:rPr lang="en-US" sz="1600" dirty="0">
                          <a:effectLst/>
                          <a:latin typeface="+mn-lt"/>
                        </a:rPr>
                        <a:t>7,500 TCD</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15205059"/>
                  </a:ext>
                </a:extLst>
              </a:tr>
              <a:tr h="196013">
                <a:tc>
                  <a:txBody>
                    <a:bodyPr/>
                    <a:lstStyle/>
                    <a:p>
                      <a:pPr marL="0" marR="0" algn="ctr">
                        <a:lnSpc>
                          <a:spcPct val="100000"/>
                        </a:lnSpc>
                        <a:spcBef>
                          <a:spcPts val="0"/>
                        </a:spcBef>
                        <a:spcAft>
                          <a:spcPts val="0"/>
                        </a:spcAft>
                      </a:pPr>
                      <a:r>
                        <a:rPr lang="en-US" sz="1600">
                          <a:effectLst/>
                          <a:latin typeface="+mn-lt"/>
                        </a:rPr>
                        <a:t>2</a:t>
                      </a:r>
                      <a:endParaRPr lang="en-US" sz="160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600" dirty="0">
                          <a:effectLst/>
                          <a:latin typeface="+mn-lt"/>
                        </a:rPr>
                        <a:t>Water Content of Cane Crop @ 68% by weight</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dirty="0">
                          <a:effectLst/>
                          <a:latin typeface="+mn-lt"/>
                        </a:rPr>
                        <a:t>5,100 MT</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986820"/>
                  </a:ext>
                </a:extLst>
              </a:tr>
              <a:tr h="220964">
                <a:tc>
                  <a:txBody>
                    <a:bodyPr/>
                    <a:lstStyle/>
                    <a:p>
                      <a:pPr marL="0" marR="0" algn="ctr">
                        <a:lnSpc>
                          <a:spcPct val="100000"/>
                        </a:lnSpc>
                        <a:spcBef>
                          <a:spcPts val="0"/>
                        </a:spcBef>
                        <a:spcAft>
                          <a:spcPts val="0"/>
                        </a:spcAft>
                      </a:pPr>
                      <a:r>
                        <a:rPr lang="en-US" sz="1600">
                          <a:effectLst/>
                          <a:latin typeface="+mn-lt"/>
                        </a:rPr>
                        <a:t>3</a:t>
                      </a:r>
                      <a:endParaRPr lang="en-US" sz="160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600" dirty="0">
                          <a:effectLst/>
                          <a:latin typeface="+mn-lt"/>
                        </a:rPr>
                        <a:t>Actual </a:t>
                      </a:r>
                      <a:r>
                        <a:rPr lang="en-US" sz="1600" b="1" dirty="0">
                          <a:effectLst/>
                          <a:latin typeface="+mn-lt"/>
                        </a:rPr>
                        <a:t>Cane Condensate </a:t>
                      </a:r>
                      <a:r>
                        <a:rPr lang="en-US" sz="1600" dirty="0">
                          <a:effectLst/>
                          <a:latin typeface="+mn-lt"/>
                        </a:rPr>
                        <a:t>for </a:t>
                      </a:r>
                      <a:r>
                        <a:rPr lang="en-US" sz="1600" b="1" dirty="0">
                          <a:effectLst/>
                          <a:latin typeface="+mn-lt"/>
                        </a:rPr>
                        <a:t>reuse</a:t>
                      </a:r>
                      <a:r>
                        <a:rPr lang="en-US" sz="1600" dirty="0">
                          <a:effectLst/>
                          <a:latin typeface="+mn-lt"/>
                        </a:rPr>
                        <a:t> is to the tune of </a:t>
                      </a:r>
                      <a:r>
                        <a:rPr lang="en-US" sz="1600" b="1" dirty="0">
                          <a:effectLst/>
                          <a:latin typeface="+mn-lt"/>
                        </a:rPr>
                        <a:t>52 % on Cane Wt.</a:t>
                      </a:r>
                      <a:r>
                        <a:rPr lang="en-US" sz="1600" dirty="0">
                          <a:effectLst/>
                          <a:latin typeface="+mn-lt"/>
                        </a:rPr>
                        <a:t> after losses as - (1) Moisture in </a:t>
                      </a:r>
                      <a:r>
                        <a:rPr lang="en-US" sz="1600" dirty="0" err="1">
                          <a:effectLst/>
                          <a:latin typeface="+mn-lt"/>
                        </a:rPr>
                        <a:t>Pressmud</a:t>
                      </a:r>
                      <a:r>
                        <a:rPr lang="en-US" sz="1600" dirty="0">
                          <a:effectLst/>
                          <a:latin typeface="+mn-lt"/>
                        </a:rPr>
                        <a:t> (70%)</a:t>
                      </a:r>
                      <a:r>
                        <a:rPr lang="en-US" sz="1600" baseline="0" dirty="0">
                          <a:effectLst/>
                          <a:latin typeface="+mn-lt"/>
                        </a:rPr>
                        <a:t> </a:t>
                      </a:r>
                      <a:r>
                        <a:rPr lang="en-US" sz="1600" dirty="0">
                          <a:effectLst/>
                          <a:latin typeface="+mn-lt"/>
                        </a:rPr>
                        <a:t>(2) Bagasse (50%), (3) Sugar (5%), (4) Molasses (60%) as well as (5) Losses during juice heating, concentration in pans etc. </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a:solidFill>
                            <a:srgbClr val="C00000"/>
                          </a:solidFill>
                          <a:effectLst/>
                        </a:rPr>
                        <a:t>3,900</a:t>
                      </a:r>
                      <a:r>
                        <a:rPr lang="en-US" sz="1600" b="1" baseline="0" dirty="0">
                          <a:solidFill>
                            <a:srgbClr val="C00000"/>
                          </a:solidFill>
                          <a:effectLst/>
                        </a:rPr>
                        <a:t> </a:t>
                      </a:r>
                      <a:r>
                        <a:rPr lang="en-US" sz="1600" b="1" dirty="0">
                          <a:solidFill>
                            <a:srgbClr val="C00000"/>
                          </a:solidFill>
                          <a:effectLst/>
                        </a:rPr>
                        <a:t>CMD</a:t>
                      </a:r>
                      <a:endParaRPr lang="en-US" sz="1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8568006"/>
                  </a:ext>
                </a:extLst>
              </a:tr>
              <a:tr h="74093">
                <a:tc>
                  <a:txBody>
                    <a:bodyPr/>
                    <a:lstStyle/>
                    <a:p>
                      <a:pPr marL="0" marR="0" algn="ctr">
                        <a:lnSpc>
                          <a:spcPct val="100000"/>
                        </a:lnSpc>
                        <a:spcBef>
                          <a:spcPts val="0"/>
                        </a:spcBef>
                        <a:spcAft>
                          <a:spcPts val="0"/>
                        </a:spcAft>
                      </a:pPr>
                      <a:r>
                        <a:rPr lang="en-US" sz="1600" dirty="0">
                          <a:effectLst/>
                          <a:latin typeface="+mn-lt"/>
                        </a:rPr>
                        <a:t>4</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600" dirty="0">
                          <a:effectLst/>
                          <a:latin typeface="+mn-lt"/>
                        </a:rPr>
                        <a:t>Sugar &amp; Cogen ETP Treated Effluent for Recycle 577 CMD after Primary &amp; Sec. </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a:solidFill>
                            <a:srgbClr val="00B050"/>
                          </a:solidFill>
                          <a:effectLst/>
                        </a:rPr>
                        <a:t>565 CMD</a:t>
                      </a:r>
                      <a:endParaRPr lang="en-US" sz="16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7666946"/>
                  </a:ext>
                </a:extLst>
              </a:tr>
              <a:tr h="166116">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5</a:t>
                      </a: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600" dirty="0">
                          <a:effectLst/>
                          <a:latin typeface="+mn-lt"/>
                        </a:rPr>
                        <a:t>Treated STP Effluent for Recycle; Sewage @ 26 CMD</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a:solidFill>
                            <a:srgbClr val="00B050"/>
                          </a:solidFill>
                          <a:effectLst/>
                        </a:rPr>
                        <a:t>25 CMD</a:t>
                      </a:r>
                      <a:endParaRPr lang="en-US" sz="16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1311320"/>
                  </a:ext>
                </a:extLst>
              </a:tr>
              <a:tr h="74093">
                <a:tc>
                  <a:txBody>
                    <a:bodyPr/>
                    <a:lstStyle/>
                    <a:p>
                      <a:pPr marL="0" marR="0" algn="ctr">
                        <a:lnSpc>
                          <a:spcPct val="100000"/>
                        </a:lnSpc>
                        <a:spcBef>
                          <a:spcPts val="0"/>
                        </a:spcBef>
                        <a:spcAft>
                          <a:spcPts val="0"/>
                        </a:spcAft>
                      </a:pP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600" b="1" dirty="0">
                          <a:solidFill>
                            <a:srgbClr val="C00000"/>
                          </a:solidFill>
                          <a:effectLst/>
                          <a:latin typeface="+mn-lt"/>
                        </a:rPr>
                        <a:t>Total Recycle Availability (3+4+5)</a:t>
                      </a:r>
                      <a:endParaRPr lang="en-US" sz="1600" b="1" dirty="0">
                        <a:solidFill>
                          <a:srgbClr val="C00000"/>
                        </a:solidFill>
                        <a:effectLst/>
                        <a:latin typeface="+mn-lt"/>
                        <a:ea typeface="Times New Roman" panose="02020603050405020304" pitchFamily="18" charset="0"/>
                        <a:cs typeface="Times New Roman" panose="02020603050405020304" pitchFamily="18"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b="1" dirty="0">
                          <a:solidFill>
                            <a:srgbClr val="0000FF"/>
                          </a:solidFill>
                          <a:effectLst/>
                        </a:rPr>
                        <a:t>4,490 CMD</a:t>
                      </a:r>
                      <a:endParaRPr lang="en-US" sz="1600" b="1"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563920"/>
                  </a:ext>
                </a:extLst>
              </a:tr>
            </a:tbl>
          </a:graphicData>
        </a:graphic>
      </p:graphicFrame>
      <p:sp>
        <p:nvSpPr>
          <p:cNvPr id="6" name="Rectangle 40"/>
          <p:cNvSpPr>
            <a:spLocks noChangeArrowheads="1"/>
          </p:cNvSpPr>
          <p:nvPr/>
        </p:nvSpPr>
        <p:spPr bwMode="auto">
          <a:xfrm>
            <a:off x="1919797" y="0"/>
            <a:ext cx="6510703" cy="338554"/>
          </a:xfrm>
          <a:prstGeom prst="rect">
            <a:avLst/>
          </a:prstGeom>
          <a:noFill/>
          <a:ln w="9525">
            <a:noFill/>
            <a:miter lim="800000"/>
            <a:headEnd/>
            <a:tailEnd/>
          </a:ln>
        </p:spPr>
        <p:txBody>
          <a:bodyPr>
            <a:spAutoFit/>
          </a:bodyPr>
          <a:lstStyle/>
          <a:p>
            <a:pPr algn="ctr" eaLnBrk="1" hangingPunct="1">
              <a:defRPr/>
            </a:pPr>
            <a:r>
              <a:rPr lang="en-US" sz="1600" dirty="0">
                <a:solidFill>
                  <a:srgbClr val="CC0099"/>
                </a:solidFill>
                <a:latin typeface="+mj-lt"/>
              </a:rPr>
              <a:t>Sugar Factory, Co-gen Plant &amp; Distillery Integrated Project ZLD Plan</a:t>
            </a:r>
            <a:endParaRPr lang="en-US" sz="1200" dirty="0">
              <a:solidFill>
                <a:srgbClr val="CC0099"/>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1057166010"/>
              </p:ext>
            </p:extLst>
          </p:nvPr>
        </p:nvGraphicFramePr>
        <p:xfrm>
          <a:off x="152400" y="2743201"/>
          <a:ext cx="9608599" cy="4071430"/>
        </p:xfrm>
        <a:graphic>
          <a:graphicData uri="http://schemas.openxmlformats.org/drawingml/2006/table">
            <a:tbl>
              <a:tblPr>
                <a:tableStyleId>{5C22544A-7EE6-4342-B048-85BDC9FD1C3A}</a:tableStyleId>
              </a:tblPr>
              <a:tblGrid>
                <a:gridCol w="395489">
                  <a:extLst>
                    <a:ext uri="{9D8B030D-6E8A-4147-A177-3AD203B41FA5}">
                      <a16:colId xmlns:a16="http://schemas.microsoft.com/office/drawing/2014/main" val="2998907881"/>
                    </a:ext>
                  </a:extLst>
                </a:gridCol>
                <a:gridCol w="2042911">
                  <a:extLst>
                    <a:ext uri="{9D8B030D-6E8A-4147-A177-3AD203B41FA5}">
                      <a16:colId xmlns:a16="http://schemas.microsoft.com/office/drawing/2014/main" val="3484837468"/>
                    </a:ext>
                  </a:extLst>
                </a:gridCol>
                <a:gridCol w="2209800">
                  <a:extLst>
                    <a:ext uri="{9D8B030D-6E8A-4147-A177-3AD203B41FA5}">
                      <a16:colId xmlns:a16="http://schemas.microsoft.com/office/drawing/2014/main" val="3744038890"/>
                    </a:ext>
                  </a:extLst>
                </a:gridCol>
                <a:gridCol w="1600200">
                  <a:extLst>
                    <a:ext uri="{9D8B030D-6E8A-4147-A177-3AD203B41FA5}">
                      <a16:colId xmlns:a16="http://schemas.microsoft.com/office/drawing/2014/main" val="2594462487"/>
                    </a:ext>
                  </a:extLst>
                </a:gridCol>
                <a:gridCol w="3360199">
                  <a:extLst>
                    <a:ext uri="{9D8B030D-6E8A-4147-A177-3AD203B41FA5}">
                      <a16:colId xmlns:a16="http://schemas.microsoft.com/office/drawing/2014/main" val="1193675742"/>
                    </a:ext>
                  </a:extLst>
                </a:gridCol>
              </a:tblGrid>
              <a:tr h="147748">
                <a:tc>
                  <a:txBody>
                    <a:bodyPr/>
                    <a:lstStyle/>
                    <a:p>
                      <a:pPr marL="0" marR="0" algn="ctr">
                        <a:lnSpc>
                          <a:spcPct val="100000"/>
                        </a:lnSpc>
                        <a:spcBef>
                          <a:spcPts val="0"/>
                        </a:spcBef>
                        <a:spcAft>
                          <a:spcPts val="0"/>
                        </a:spcAft>
                      </a:pPr>
                      <a:r>
                        <a:rPr lang="en-US" sz="1400" b="1" dirty="0">
                          <a:effectLst/>
                          <a:latin typeface="+mn-lt"/>
                        </a:rPr>
                        <a:t>No</a:t>
                      </a:r>
                      <a:endParaRPr lang="en-US" sz="14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b="1" dirty="0">
                          <a:effectLst/>
                          <a:latin typeface="+mn-lt"/>
                        </a:rPr>
                        <a:t>Sugar Factory</a:t>
                      </a:r>
                      <a:endParaRPr lang="en-US" sz="14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b="1" dirty="0">
                          <a:effectLst/>
                          <a:latin typeface="+mn-lt"/>
                        </a:rPr>
                        <a:t>Water Quantity</a:t>
                      </a:r>
                      <a:endParaRPr lang="en-US" sz="14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mn-lt"/>
                        </a:rPr>
                        <a:t>Effluent Generation</a:t>
                      </a:r>
                      <a:endParaRPr lang="en-US" sz="14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b="1" dirty="0">
                          <a:effectLst/>
                          <a:latin typeface="+mn-lt"/>
                        </a:rPr>
                        <a:t>Remarks</a:t>
                      </a:r>
                      <a:endParaRPr lang="en-US" sz="14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114558"/>
                  </a:ext>
                </a:extLst>
              </a:tr>
              <a:tr h="159929">
                <a:tc>
                  <a:txBody>
                    <a:bodyPr/>
                    <a:lstStyle/>
                    <a:p>
                      <a:pPr marL="0" marR="0" algn="ctr">
                        <a:lnSpc>
                          <a:spcPct val="100000"/>
                        </a:lnSpc>
                        <a:spcBef>
                          <a:spcPts val="0"/>
                        </a:spcBef>
                        <a:spcAft>
                          <a:spcPts val="0"/>
                        </a:spcAft>
                      </a:pPr>
                      <a:r>
                        <a:rPr lang="en-US" sz="1400">
                          <a:effectLst/>
                          <a:latin typeface="+mn-lt"/>
                        </a:rPr>
                        <a:t>A</a:t>
                      </a:r>
                      <a:endParaRPr lang="en-US" sz="140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400" b="1" dirty="0">
                          <a:effectLst/>
                          <a:latin typeface="+mn-lt"/>
                        </a:rPr>
                        <a:t>Domestic</a:t>
                      </a:r>
                      <a:endParaRPr lang="en-US" sz="14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IN" sz="1400" baseline="30000" dirty="0">
                          <a:solidFill>
                            <a:srgbClr val="000000"/>
                          </a:solidFill>
                          <a:latin typeface="+mn-lt"/>
                          <a:ea typeface="Calibri"/>
                          <a:cs typeface="Times New Roman"/>
                        </a:rPr>
                        <a:t>#</a:t>
                      </a:r>
                      <a:r>
                        <a:rPr lang="en-IN" sz="1400" baseline="0" dirty="0">
                          <a:solidFill>
                            <a:srgbClr val="000000"/>
                          </a:solidFill>
                          <a:latin typeface="+mn-lt"/>
                          <a:ea typeface="Calibri"/>
                          <a:cs typeface="Times New Roman"/>
                        </a:rPr>
                        <a:t>25</a:t>
                      </a:r>
                      <a:endParaRPr lang="en-US" sz="1400" dirty="0">
                        <a:latin typeface="+mn-lt"/>
                        <a:ea typeface="Times New Roman"/>
                        <a:cs typeface="Times New Roman"/>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400" b="0" kern="1200" dirty="0">
                          <a:solidFill>
                            <a:schemeClr val="dk1"/>
                          </a:solidFill>
                          <a:effectLst/>
                          <a:latin typeface="+mn-lt"/>
                          <a:ea typeface="+mn-ea"/>
                          <a:cs typeface="+mn-cs"/>
                        </a:rPr>
                        <a:t>20</a:t>
                      </a:r>
                      <a:endParaRPr lang="en-US" sz="1400" b="0" dirty="0">
                        <a:effectLst/>
                        <a:latin typeface="+mn-lt"/>
                        <a:ea typeface="Times New Roman" panose="02020603050405020304" pitchFamily="18" charset="0"/>
                        <a:cs typeface="Times New Roman" panose="02020603050405020304" pitchFamily="18" charset="0"/>
                      </a:endParaRPr>
                    </a:p>
                  </a:txBody>
                  <a:tcPr marL="4466" marR="4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effectLst/>
                          <a:latin typeface="+mn-lt"/>
                        </a:rPr>
                        <a:t>Treated in  STP </a:t>
                      </a:r>
                      <a:endParaRPr lang="en-US" sz="14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4198978"/>
                  </a:ext>
                </a:extLst>
              </a:tr>
              <a:tr h="159929">
                <a:tc rowSpan="6">
                  <a:txBody>
                    <a:bodyPr/>
                    <a:lstStyle/>
                    <a:p>
                      <a:pPr marL="0" marR="0" algn="ctr">
                        <a:lnSpc>
                          <a:spcPct val="100000"/>
                        </a:lnSpc>
                        <a:spcBef>
                          <a:spcPts val="0"/>
                        </a:spcBef>
                        <a:spcAft>
                          <a:spcPts val="0"/>
                        </a:spcAft>
                      </a:pPr>
                      <a:r>
                        <a:rPr lang="en-US" sz="1400" dirty="0">
                          <a:effectLst/>
                          <a:latin typeface="+mn-lt"/>
                        </a:rPr>
                        <a:t>B</a:t>
                      </a:r>
                      <a:endParaRPr lang="en-US" sz="14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400" dirty="0">
                          <a:latin typeface="+mn-lt"/>
                          <a:ea typeface="Times New Roman"/>
                          <a:cs typeface="Times New Roman"/>
                        </a:rPr>
                        <a:t>Process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tabLst>
                          <a:tab pos="800100" algn="l"/>
                        </a:tabLst>
                      </a:pPr>
                      <a:r>
                        <a:rPr lang="en-US" sz="1400">
                          <a:effectLst/>
                          <a:latin typeface="+mn-lt"/>
                          <a:ea typeface="SimSun" panose="02010600030101010101" pitchFamily="2" charset="-122"/>
                          <a:cs typeface="Mangal" panose="02040503050203030202" pitchFamily="18" charset="0"/>
                        </a:rPr>
                        <a:t>2362*</a:t>
                      </a:r>
                      <a:endParaRPr lang="en-IN" sz="1400">
                        <a:effectLst/>
                        <a:latin typeface="+mn-lt"/>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kern="1200" dirty="0">
                          <a:solidFill>
                            <a:srgbClr val="000000"/>
                          </a:solidFill>
                          <a:effectLst/>
                          <a:latin typeface="+mn-lt"/>
                          <a:cs typeface="Times New Roman" panose="02020603050405020304" pitchFamily="18" charset="0"/>
                        </a:rPr>
                        <a:t>283</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9">
                  <a:txBody>
                    <a:bodyPr/>
                    <a:lstStyle/>
                    <a:p>
                      <a:pPr marL="0" marR="0" indent="0" algn="just" defTabSz="844083"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panose="02020603050405020304" pitchFamily="18" charset="0"/>
                          <a:cs typeface="Times New Roman" panose="02020603050405020304" pitchFamily="18" charset="0"/>
                        </a:rPr>
                        <a:t>Industrial</a:t>
                      </a:r>
                      <a:r>
                        <a:rPr lang="en-US" sz="1400" baseline="0" dirty="0">
                          <a:effectLst/>
                          <a:latin typeface="+mn-lt"/>
                          <a:ea typeface="Times New Roman" panose="02020603050405020304" pitchFamily="18" charset="0"/>
                          <a:cs typeface="Times New Roman" panose="02020603050405020304" pitchFamily="18" charset="0"/>
                        </a:rPr>
                        <a:t> </a:t>
                      </a:r>
                      <a:r>
                        <a:rPr lang="en-US" sz="1400" dirty="0">
                          <a:effectLst/>
                          <a:latin typeface="+mn-lt"/>
                          <a:ea typeface="Times New Roman" panose="02020603050405020304" pitchFamily="18" charset="0"/>
                          <a:cs typeface="Times New Roman" panose="02020603050405020304" pitchFamily="18" charset="0"/>
                        </a:rPr>
                        <a:t>Effluent is</a:t>
                      </a:r>
                      <a:r>
                        <a:rPr lang="en-US" sz="1400" baseline="0" dirty="0">
                          <a:effectLst/>
                          <a:latin typeface="+mn-lt"/>
                          <a:ea typeface="Times New Roman" panose="02020603050405020304" pitchFamily="18" charset="0"/>
                          <a:cs typeface="Times New Roman" panose="02020603050405020304" pitchFamily="18" charset="0"/>
                        </a:rPr>
                        <a:t> </a:t>
                      </a:r>
                      <a:r>
                        <a:rPr lang="en-US" sz="1400" dirty="0">
                          <a:effectLst/>
                          <a:latin typeface="+mn-lt"/>
                          <a:ea typeface="Times New Roman" panose="02020603050405020304" pitchFamily="18" charset="0"/>
                          <a:cs typeface="Times New Roman" panose="02020603050405020304" pitchFamily="18" charset="0"/>
                        </a:rPr>
                        <a:t>being treated</a:t>
                      </a:r>
                    </a:p>
                    <a:p>
                      <a:pPr marL="0" marR="0" indent="0" algn="just" defTabSz="844083"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panose="02020603050405020304" pitchFamily="18" charset="0"/>
                          <a:cs typeface="Times New Roman" panose="02020603050405020304" pitchFamily="18" charset="0"/>
                        </a:rPr>
                        <a:t>In existing</a:t>
                      </a:r>
                      <a:r>
                        <a:rPr lang="en-US" sz="1400" baseline="0" dirty="0">
                          <a:effectLst/>
                          <a:latin typeface="+mn-lt"/>
                          <a:ea typeface="Times New Roman" panose="02020603050405020304" pitchFamily="18" charset="0"/>
                          <a:cs typeface="Times New Roman" panose="02020603050405020304" pitchFamily="18" charset="0"/>
                        </a:rPr>
                        <a:t> </a:t>
                      </a:r>
                      <a:r>
                        <a:rPr lang="en-US" sz="1400" dirty="0">
                          <a:effectLst/>
                          <a:latin typeface="+mn-lt"/>
                          <a:ea typeface="Times New Roman" panose="02020603050405020304" pitchFamily="18" charset="0"/>
                          <a:cs typeface="Times New Roman" panose="02020603050405020304" pitchFamily="18" charset="0"/>
                        </a:rPr>
                        <a:t>ETP </a:t>
                      </a:r>
                    </a:p>
                    <a:p>
                      <a:pPr marL="0" marR="0" indent="0" algn="just" defTabSz="844083" rtl="0" eaLnBrk="1" fontAlgn="auto" latinLnBrk="0" hangingPunct="1">
                        <a:lnSpc>
                          <a:spcPct val="100000"/>
                        </a:lnSpc>
                        <a:spcBef>
                          <a:spcPts val="0"/>
                        </a:spcBef>
                        <a:spcAft>
                          <a:spcPts val="0"/>
                        </a:spcAft>
                        <a:buClrTx/>
                        <a:buSzTx/>
                        <a:buFontTx/>
                        <a:buNone/>
                        <a:tabLst/>
                        <a:defRPr/>
                      </a:pPr>
                      <a:r>
                        <a:rPr lang="en-US" sz="1400" dirty="0">
                          <a:latin typeface="+mn-lt"/>
                          <a:ea typeface="Times New Roman"/>
                          <a:cs typeface="Times New Roman"/>
                        </a:rPr>
                        <a:t>Fresh Water Norm : 100 Lit/ MT of Cane  crushed</a:t>
                      </a:r>
                      <a:r>
                        <a:rPr lang="en-US" sz="1400" baseline="0" dirty="0">
                          <a:latin typeface="+mn-lt"/>
                          <a:ea typeface="Times New Roman"/>
                          <a:cs typeface="Times New Roman"/>
                        </a:rPr>
                        <a:t>- 0 </a:t>
                      </a:r>
                      <a:r>
                        <a:rPr lang="en-US" sz="1400" dirty="0">
                          <a:latin typeface="+mn-lt"/>
                          <a:ea typeface="Times New Roman"/>
                          <a:cs typeface="Times New Roman"/>
                        </a:rPr>
                        <a:t>Lit/ MT </a:t>
                      </a:r>
                      <a:endParaRPr lang="en-US" sz="1400" baseline="0" dirty="0">
                        <a:latin typeface="+mn-lt"/>
                        <a:ea typeface="Times New Roman"/>
                        <a:cs typeface="Times New Roman"/>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lang="en-US" sz="1400" b="1" baseline="0" dirty="0">
                          <a:latin typeface="+mn-lt"/>
                          <a:ea typeface="Times New Roman"/>
                          <a:cs typeface="Times New Roman"/>
                        </a:rPr>
                        <a:t>Note: </a:t>
                      </a:r>
                      <a:r>
                        <a:rPr lang="en-US" sz="1400" kern="1200" dirty="0">
                          <a:solidFill>
                            <a:schemeClr val="dk1"/>
                          </a:solidFill>
                          <a:effectLst/>
                          <a:latin typeface="+mn-lt"/>
                          <a:ea typeface="+mn-ea"/>
                          <a:cs typeface="+mn-cs"/>
                        </a:rPr>
                        <a:t>Note : # - Fresh water from </a:t>
                      </a:r>
                      <a:r>
                        <a:rPr lang="en-US" sz="1400" kern="1200" dirty="0" err="1">
                          <a:solidFill>
                            <a:schemeClr val="dk1"/>
                          </a:solidFill>
                          <a:effectLst/>
                          <a:latin typeface="+mn-lt"/>
                          <a:ea typeface="+mn-ea"/>
                          <a:cs typeface="+mn-cs"/>
                        </a:rPr>
                        <a:t>Mangale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Savarde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Bandhara</a:t>
                      </a:r>
                      <a:r>
                        <a:rPr lang="en-US" sz="1400" kern="1200" dirty="0">
                          <a:solidFill>
                            <a:schemeClr val="dk1"/>
                          </a:solidFill>
                          <a:effectLst/>
                          <a:latin typeface="+mn-lt"/>
                          <a:ea typeface="+mn-ea"/>
                          <a:cs typeface="+mn-cs"/>
                        </a:rPr>
                        <a:t> of river </a:t>
                      </a:r>
                      <a:r>
                        <a:rPr lang="en-US" sz="1400" kern="1200" dirty="0" err="1">
                          <a:solidFill>
                            <a:schemeClr val="dk1"/>
                          </a:solidFill>
                          <a:effectLst/>
                          <a:latin typeface="+mn-lt"/>
                          <a:ea typeface="+mn-ea"/>
                          <a:cs typeface="+mn-cs"/>
                        </a:rPr>
                        <a:t>Warana</a:t>
                      </a:r>
                      <a:r>
                        <a:rPr lang="en-US" sz="1400" kern="1200" dirty="0">
                          <a:solidFill>
                            <a:schemeClr val="dk1"/>
                          </a:solidFill>
                          <a:effectLst/>
                          <a:latin typeface="+mn-lt"/>
                          <a:ea typeface="+mn-ea"/>
                          <a:cs typeface="+mn-cs"/>
                        </a:rPr>
                        <a:t>, *- Excess Cane Condensate, </a:t>
                      </a:r>
                      <a:r>
                        <a:rPr lang="el-GR" sz="1400" dirty="0">
                          <a:solidFill>
                            <a:schemeClr val="tx1"/>
                          </a:solidFill>
                          <a:latin typeface="+mn-lt"/>
                        </a:rPr>
                        <a:t>Ω</a:t>
                      </a:r>
                      <a:r>
                        <a:rPr lang="en-US" sz="1400" dirty="0">
                          <a:solidFill>
                            <a:schemeClr val="tx1"/>
                          </a:solidFill>
                          <a:latin typeface="+mn-lt"/>
                        </a:rPr>
                        <a:t>- ETP, STP Treated water + RWH</a:t>
                      </a:r>
                      <a:r>
                        <a:rPr lang="en-US" sz="1400" kern="1200" dirty="0">
                          <a:solidFill>
                            <a:schemeClr val="dk1"/>
                          </a:solidFill>
                          <a:effectLst/>
                          <a:latin typeface="+mn-lt"/>
                          <a:ea typeface="+mn-ea"/>
                          <a:cs typeface="+mn-cs"/>
                        </a:rPr>
                        <a:t>. </a:t>
                      </a:r>
                    </a:p>
                    <a:p>
                      <a:pPr marL="0" marR="0" indent="0" algn="just" defTabSz="844083" rtl="0" eaLnBrk="1" fontAlgn="auto" latinLnBrk="0" hangingPunct="1">
                        <a:lnSpc>
                          <a:spcPct val="100000"/>
                        </a:lnSpc>
                        <a:spcBef>
                          <a:spcPts val="0"/>
                        </a:spcBef>
                        <a:spcAft>
                          <a:spcPts val="0"/>
                        </a:spcAft>
                        <a:buClrTx/>
                        <a:buSzTx/>
                        <a:buFontTx/>
                        <a:buNone/>
                        <a:tabLst/>
                        <a:defRPr/>
                      </a:pPr>
                      <a:endParaRPr lang="en-US" sz="1400" baseline="0" dirty="0">
                        <a:latin typeface="+mn-lt"/>
                        <a:ea typeface="Times New Roman"/>
                        <a:cs typeface="Times New Roman"/>
                      </a:endParaRPr>
                    </a:p>
                    <a:p>
                      <a:pPr marL="0" marR="0" indent="0" algn="just" defTabSz="844083"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447519"/>
                  </a:ext>
                </a:extLst>
              </a:tr>
              <a:tr h="159929">
                <a:tc vMerge="1">
                  <a:txBody>
                    <a:bodyPr/>
                    <a:lstStyle/>
                    <a:p>
                      <a:endParaRPr lang="en-US"/>
                    </a:p>
                  </a:txBody>
                  <a:tcPr/>
                </a:tc>
                <a:tc>
                  <a:txBody>
                    <a:bodyPr/>
                    <a:lstStyle/>
                    <a:p>
                      <a:pPr marL="0" marR="0" algn="just">
                        <a:lnSpc>
                          <a:spcPct val="115000"/>
                        </a:lnSpc>
                        <a:spcBef>
                          <a:spcPts val="0"/>
                        </a:spcBef>
                        <a:spcAft>
                          <a:spcPts val="0"/>
                        </a:spcAft>
                      </a:pPr>
                      <a:r>
                        <a:rPr lang="en-US" sz="1400" dirty="0">
                          <a:latin typeface="+mn-lt"/>
                          <a:ea typeface="Times New Roman"/>
                          <a:cs typeface="Times New Roman"/>
                        </a:rPr>
                        <a:t>Boiler Makeup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tabLst>
                          <a:tab pos="800100" algn="l"/>
                        </a:tabLst>
                      </a:pPr>
                      <a:r>
                        <a:rPr lang="en-US" sz="1400">
                          <a:effectLst/>
                          <a:latin typeface="+mn-lt"/>
                          <a:ea typeface="SimSun" panose="02010600030101010101" pitchFamily="2" charset="-122"/>
                          <a:cs typeface="Mangal" panose="02040503050203030202" pitchFamily="18" charset="0"/>
                        </a:rPr>
                        <a:t>384*</a:t>
                      </a:r>
                      <a:endParaRPr lang="en-IN" sz="1400">
                        <a:effectLst/>
                        <a:latin typeface="+mn-lt"/>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77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362199382"/>
                  </a:ext>
                </a:extLst>
              </a:tr>
              <a:tr h="159929">
                <a:tc vMerge="1">
                  <a:txBody>
                    <a:bodyPr/>
                    <a:lstStyle/>
                    <a:p>
                      <a:endParaRPr lang="en-US"/>
                    </a:p>
                  </a:txBody>
                  <a:tcPr/>
                </a:tc>
                <a:tc>
                  <a:txBody>
                    <a:bodyPr/>
                    <a:lstStyle/>
                    <a:p>
                      <a:pPr marL="0" marR="0" algn="just">
                        <a:lnSpc>
                          <a:spcPct val="115000"/>
                        </a:lnSpc>
                        <a:spcBef>
                          <a:spcPts val="0"/>
                        </a:spcBef>
                        <a:spcAft>
                          <a:spcPts val="0"/>
                        </a:spcAft>
                      </a:pPr>
                      <a:r>
                        <a:rPr lang="en-US" sz="1400" dirty="0">
                          <a:latin typeface="+mn-lt"/>
                          <a:ea typeface="Times New Roman"/>
                          <a:cs typeface="Times New Roman"/>
                        </a:rPr>
                        <a:t>Cooling Makeup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effectLst/>
                          <a:latin typeface="+mn-lt"/>
                          <a:ea typeface="SimSun" panose="02010600030101010101" pitchFamily="2" charset="-122"/>
                          <a:cs typeface="Mangal" panose="02040503050203030202" pitchFamily="18" charset="0"/>
                        </a:rPr>
                        <a:t>696*</a:t>
                      </a:r>
                      <a:endParaRPr lang="en-IN" sz="1400">
                        <a:effectLst/>
                        <a:latin typeface="+mn-lt"/>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98649586"/>
                  </a:ext>
                </a:extLst>
              </a:tr>
              <a:tr h="159929">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gn="just">
                        <a:lnSpc>
                          <a:spcPct val="115000"/>
                        </a:lnSpc>
                        <a:spcBef>
                          <a:spcPts val="0"/>
                        </a:spcBef>
                        <a:spcAft>
                          <a:spcPts val="0"/>
                        </a:spcAft>
                      </a:pPr>
                      <a:r>
                        <a:rPr lang="en-US" sz="1400" dirty="0">
                          <a:latin typeface="+mn-lt"/>
                          <a:ea typeface="Times New Roman"/>
                          <a:cs typeface="Times New Roman"/>
                        </a:rPr>
                        <a:t>DM Backwash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latin typeface="+mn-lt"/>
                          <a:ea typeface="SimSun" panose="02010600030101010101" pitchFamily="2" charset="-122"/>
                          <a:cs typeface="Mangal" panose="02040503050203030202" pitchFamily="18" charset="0"/>
                        </a:rPr>
                        <a:t>139*</a:t>
                      </a:r>
                      <a:endParaRPr lang="en-IN" sz="1400" dirty="0">
                        <a:effectLst/>
                        <a:latin typeface="+mn-lt"/>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139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1045222"/>
                  </a:ext>
                </a:extLst>
              </a:tr>
              <a:tr h="159929">
                <a:tc vMerge="1">
                  <a:txBody>
                    <a:bodyPr/>
                    <a:lstStyle/>
                    <a:p>
                      <a:endParaRPr lang="en-IN"/>
                    </a:p>
                  </a:txBody>
                  <a:tcPr/>
                </a:tc>
                <a:tc>
                  <a:txBody>
                    <a:bodyPr/>
                    <a:lstStyle/>
                    <a:p>
                      <a:pPr marL="0" marR="0" algn="just">
                        <a:lnSpc>
                          <a:spcPct val="115000"/>
                        </a:lnSpc>
                        <a:spcBef>
                          <a:spcPts val="0"/>
                        </a:spcBef>
                        <a:spcAft>
                          <a:spcPts val="0"/>
                        </a:spcAft>
                      </a:pPr>
                      <a:r>
                        <a:rPr lang="en-US" sz="1400" dirty="0">
                          <a:latin typeface="+mn-lt"/>
                          <a:ea typeface="Times New Roman"/>
                          <a:cs typeface="Times New Roman"/>
                        </a:rPr>
                        <a:t>Lab &amp; Washing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latin typeface="+mn-lt"/>
                          <a:ea typeface="SimSun" panose="02010600030101010101" pitchFamily="2" charset="-122"/>
                          <a:cs typeface="Mangal" panose="02040503050203030202" pitchFamily="18" charset="0"/>
                        </a:rPr>
                        <a:t>8*</a:t>
                      </a:r>
                      <a:endParaRPr lang="en-IN" sz="1400" dirty="0">
                        <a:effectLst/>
                        <a:latin typeface="+mn-lt"/>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1374005185"/>
                  </a:ext>
                </a:extLst>
              </a:tr>
              <a:tr h="159929">
                <a:tc vMerge="1">
                  <a:txBody>
                    <a:bodyPr/>
                    <a:lstStyle/>
                    <a:p>
                      <a:pPr marL="0" marR="0" algn="ctr">
                        <a:lnSpc>
                          <a:spcPct val="100000"/>
                        </a:lnSpc>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1400" dirty="0">
                          <a:latin typeface="+mn-lt"/>
                          <a:ea typeface="Times New Roman"/>
                          <a:cs typeface="Times New Roman"/>
                        </a:rPr>
                        <a:t>Ash Quenching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latin typeface="+mn-lt"/>
                          <a:ea typeface="SimSun" panose="02010600030101010101" pitchFamily="2" charset="-122"/>
                          <a:cs typeface="Mangal" panose="02040503050203030202" pitchFamily="18" charset="0"/>
                        </a:rPr>
                        <a:t>3*</a:t>
                      </a:r>
                      <a:endParaRPr lang="en-IN" sz="1400" dirty="0">
                        <a:effectLst/>
                        <a:latin typeface="+mn-lt"/>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latin typeface="+mn-lt"/>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838953307"/>
                  </a:ext>
                </a:extLst>
              </a:tr>
              <a:tr h="166525">
                <a:tc>
                  <a:txBody>
                    <a:bodyPr/>
                    <a:lstStyle/>
                    <a:p>
                      <a:pPr marL="0" marR="0" algn="ctr">
                        <a:lnSpc>
                          <a:spcPct val="100000"/>
                        </a:lnSpc>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400" b="1" dirty="0">
                          <a:effectLst/>
                          <a:latin typeface="+mn-lt"/>
                        </a:rPr>
                        <a:t>Total </a:t>
                      </a:r>
                      <a:endParaRPr lang="en-US" sz="1400" b="1" dirty="0">
                        <a:effectLst/>
                        <a:latin typeface="+mn-lt"/>
                        <a:ea typeface="Times New Roman" panose="02020603050405020304" pitchFamily="18" charset="0"/>
                        <a:cs typeface="Times New Roman" panose="02020603050405020304" pitchFamily="18" charset="0"/>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400" kern="1200" dirty="0">
                          <a:effectLst/>
                          <a:latin typeface="+mn-lt"/>
                          <a:cs typeface="Times New Roman" panose="02020603050405020304" pitchFamily="18" charset="0"/>
                        </a:rPr>
                        <a:t>*3592 </a:t>
                      </a:r>
                      <a:r>
                        <a:rPr lang="en-US" sz="1400" b="1" kern="1200" dirty="0">
                          <a:solidFill>
                            <a:srgbClr val="C00000"/>
                          </a:solidFill>
                          <a:effectLst/>
                          <a:latin typeface="+mn-lt"/>
                          <a:ea typeface="Times New Roman" panose="02020603050405020304" pitchFamily="18" charset="0"/>
                          <a:cs typeface="Times New Roman" panose="02020603050405020304" pitchFamily="18" charset="0"/>
                        </a:rPr>
                        <a:t>100% Recycle</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kern="1200" dirty="0">
                          <a:solidFill>
                            <a:srgbClr val="000000"/>
                          </a:solidFill>
                          <a:effectLst/>
                          <a:latin typeface="+mn-lt"/>
                          <a:cs typeface="Times New Roman" panose="02020603050405020304" pitchFamily="18" charset="0"/>
                        </a:rPr>
                        <a:t>577</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115888" marR="0" indent="-115888" algn="just">
                        <a:lnSpc>
                          <a:spcPct val="100000"/>
                        </a:lnSpc>
                        <a:spcBef>
                          <a:spcPts val="0"/>
                        </a:spcBef>
                        <a:spcAft>
                          <a:spcPts val="0"/>
                        </a:spcAft>
                        <a:buFont typeface="Arial" panose="020B0604020202020204" pitchFamily="34" charset="0"/>
                        <a:buChar char="•"/>
                      </a:pPr>
                      <a:endParaRPr lang="en-US" sz="1500" b="0" kern="1200" dirty="0">
                        <a:solidFill>
                          <a:schemeClr val="tx1"/>
                        </a:solidFill>
                        <a:effectLst/>
                        <a:latin typeface="+mn-lt"/>
                        <a:ea typeface="+mn-ea"/>
                        <a:cs typeface="+mn-cs"/>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610558"/>
                  </a:ext>
                </a:extLst>
              </a:tr>
              <a:tr h="159929">
                <a:tc>
                  <a:txBody>
                    <a:bodyPr/>
                    <a:lstStyle/>
                    <a:p>
                      <a:pPr marL="0" marR="0" algn="ctr">
                        <a:lnSpc>
                          <a:spcPct val="100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C</a:t>
                      </a: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Green Belt</a:t>
                      </a: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1120 </a:t>
                      </a:r>
                      <a:r>
                        <a:rPr lang="en-US" sz="1400" kern="1200" dirty="0">
                          <a:effectLst/>
                          <a:latin typeface="+mn-lt"/>
                          <a:cs typeface="Times New Roman" panose="02020603050405020304" pitchFamily="18" charset="0"/>
                        </a:rPr>
                        <a:t>(*238 + </a:t>
                      </a:r>
                      <a:r>
                        <a:rPr kumimoji="0" lang="en-US" sz="1400" b="0" i="0" u="none" strike="noStrike" kern="1200" cap="none" spc="0" normalizeH="0" baseline="30000" noProof="0" dirty="0">
                          <a:ln>
                            <a:noFill/>
                          </a:ln>
                          <a:solidFill>
                            <a:prstClr val="black"/>
                          </a:solidFill>
                          <a:effectLst/>
                          <a:uLnTx/>
                          <a:uFillTx/>
                          <a:latin typeface="Times New Roman" panose="02020603050405020304" pitchFamily="18" charset="0"/>
                          <a:ea typeface="SimSun" panose="02010600030101010101" pitchFamily="2" charset="-122"/>
                          <a:cs typeface="+mn-cs"/>
                        </a:rPr>
                        <a:t>Ω</a:t>
                      </a:r>
                      <a:r>
                        <a:rPr kumimoji="0" lang="en-US" sz="1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882</a:t>
                      </a:r>
                      <a:r>
                        <a:rPr lang="en-US" sz="1400" kern="1200" dirty="0">
                          <a:effectLst/>
                          <a:latin typeface="+mn-lt"/>
                          <a:cs typeface="Times New Roman" panose="02020603050405020304" pitchFamily="18" charset="0"/>
                        </a:rPr>
                        <a:t>)</a:t>
                      </a:r>
                      <a:endParaRPr kumimoji="0" lang="en-US" sz="1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effectLst/>
                          <a:latin typeface="+mn-lt"/>
                          <a:ea typeface="Times New Roman" panose="02020603050405020304" pitchFamily="18" charset="0"/>
                          <a:cs typeface="Mangal" panose="02040503050203030202" pitchFamily="18" charset="0"/>
                        </a:rPr>
                        <a: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8"/>
                  </a:ext>
                </a:extLst>
              </a:tr>
              <a:tr h="191454">
                <a:tc>
                  <a:txBody>
                    <a:bodyPr/>
                    <a:lstStyle/>
                    <a:p>
                      <a:pPr marL="0" marR="0" algn="ctr">
                        <a:lnSpc>
                          <a:spcPct val="100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D</a:t>
                      </a: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400" b="1" dirty="0">
                          <a:effectLst/>
                          <a:latin typeface="+mn-lt"/>
                        </a:rPr>
                        <a:t>Grand Total  (A+B+C)</a:t>
                      </a: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US" sz="1400" kern="1200" dirty="0">
                          <a:effectLst/>
                          <a:latin typeface="+mn-lt"/>
                          <a:cs typeface="Times New Roman" panose="02020603050405020304" pitchFamily="18" charset="0"/>
                        </a:rPr>
                        <a:t>4737 (*3830 +</a:t>
                      </a:r>
                      <a:r>
                        <a:rPr lang="en-US" sz="1400" baseline="30000" dirty="0">
                          <a:solidFill>
                            <a:srgbClr val="000000"/>
                          </a:solidFill>
                          <a:effectLst/>
                          <a:latin typeface="+mn-lt"/>
                          <a:ea typeface="Calibri" panose="020F0502020204030204" pitchFamily="34" charset="0"/>
                          <a:cs typeface="Times New Roman" panose="02020603050405020304" pitchFamily="18" charset="0"/>
                        </a:rPr>
                        <a:t>#</a:t>
                      </a:r>
                      <a:r>
                        <a:rPr lang="en-US" sz="1400" kern="1200" dirty="0">
                          <a:effectLst/>
                          <a:latin typeface="+mn-lt"/>
                          <a:cs typeface="Times New Roman" panose="02020603050405020304" pitchFamily="18" charset="0"/>
                        </a:rPr>
                        <a:t>25 + </a:t>
                      </a:r>
                      <a:r>
                        <a:rPr kumimoji="0" lang="en-US" sz="1400" b="0" i="0" u="none" strike="noStrike" kern="1200" cap="none" spc="0" normalizeH="0" baseline="30000" noProof="0" dirty="0">
                          <a:ln>
                            <a:noFill/>
                          </a:ln>
                          <a:solidFill>
                            <a:prstClr val="black"/>
                          </a:solidFill>
                          <a:effectLst/>
                          <a:uLnTx/>
                          <a:uFillTx/>
                          <a:latin typeface="Times New Roman" panose="02020603050405020304" pitchFamily="18" charset="0"/>
                          <a:ea typeface="SimSun" panose="02010600030101010101" pitchFamily="2" charset="-122"/>
                          <a:cs typeface="+mn-cs"/>
                        </a:rPr>
                        <a:t>Ω</a:t>
                      </a:r>
                      <a:r>
                        <a:rPr kumimoji="0" lang="en-US" sz="1400" b="0"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882</a:t>
                      </a:r>
                      <a:r>
                        <a:rPr lang="en-US" sz="1400" kern="1200" dirty="0">
                          <a:effectLst/>
                          <a:latin typeface="+mn-lt"/>
                          <a:cs typeface="Times New Roman" panose="02020603050405020304" pitchFamily="18" charset="0"/>
                        </a:rPr>
                        <a:t>)</a:t>
                      </a:r>
                      <a:endParaRPr lang="en-US" sz="14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712470" algn="l"/>
                          <a:tab pos="921385" algn="ctr"/>
                        </a:tabLst>
                      </a:pPr>
                      <a:r>
                        <a:rPr lang="en-US" sz="1400" b="1" dirty="0">
                          <a:effectLst/>
                          <a:latin typeface="+mn-lt"/>
                          <a:ea typeface="Times New Roman" panose="02020603050405020304" pitchFamily="18" charset="0"/>
                          <a:cs typeface="Times New Roman" panose="02020603050405020304" pitchFamily="18" charset="0"/>
                        </a:rPr>
                        <a:t>--</a:t>
                      </a: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just">
                        <a:lnSpc>
                          <a:spcPct val="100000"/>
                        </a:lnSpc>
                        <a:spcBef>
                          <a:spcPts val="0"/>
                        </a:spcBef>
                        <a:spcAft>
                          <a:spcPts val="0"/>
                        </a:spcAft>
                      </a:pPr>
                      <a:endParaRPr lang="en-US" sz="1500" b="0" kern="1200" dirty="0">
                        <a:solidFill>
                          <a:srgbClr val="0000FF"/>
                        </a:solidFill>
                        <a:effectLst/>
                        <a:latin typeface="+mn-lt"/>
                        <a:ea typeface="+mn-ea"/>
                        <a:cs typeface="+mn-cs"/>
                      </a:endParaRPr>
                    </a:p>
                  </a:txBody>
                  <a:tcPr marL="48224" marR="482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600446"/>
                  </a:ext>
                </a:extLst>
              </a:tr>
              <a:tr h="295497">
                <a:tc>
                  <a:txBody>
                    <a:bodyPr/>
                    <a:lstStyle/>
                    <a:p>
                      <a:pPr marL="0" marR="0" algn="ctr">
                        <a:lnSpc>
                          <a:spcPct val="100000"/>
                        </a:lnSpc>
                        <a:spcBef>
                          <a:spcPts val="0"/>
                        </a:spcBef>
                        <a:spcAft>
                          <a:spcPts val="0"/>
                        </a:spcAft>
                      </a:pPr>
                      <a:r>
                        <a:rPr lang="en-US" sz="1400" dirty="0">
                          <a:effectLst/>
                          <a:latin typeface="+mn-lt"/>
                        </a:rPr>
                        <a:t>E</a:t>
                      </a:r>
                      <a:endParaRPr lang="en-US" sz="1400" dirty="0">
                        <a:effectLst/>
                        <a:latin typeface="+mn-lt"/>
                        <a:ea typeface="Times New Roman" panose="02020603050405020304" pitchFamily="18" charset="0"/>
                        <a:cs typeface="Times New Roman" panose="02020603050405020304" pitchFamily="18" charset="0"/>
                      </a:endParaRP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400" dirty="0">
                          <a:effectLst/>
                          <a:latin typeface="+mn-lt"/>
                        </a:rPr>
                        <a:t>Cane</a:t>
                      </a:r>
                      <a:r>
                        <a:rPr lang="en-US" sz="1400" baseline="0" dirty="0">
                          <a:effectLst/>
                          <a:latin typeface="+mn-lt"/>
                        </a:rPr>
                        <a:t> Condensate Utilization in Sugar Factory</a:t>
                      </a:r>
                      <a:endParaRPr lang="en-US" sz="1400" dirty="0">
                        <a:effectLst/>
                        <a:latin typeface="+mn-lt"/>
                      </a:endParaRP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844083" rtl="0" eaLnBrk="1" latinLnBrk="0" hangingPunct="1">
                        <a:lnSpc>
                          <a:spcPct val="115000"/>
                        </a:lnSpc>
                        <a:spcBef>
                          <a:spcPts val="0"/>
                        </a:spcBef>
                        <a:spcAft>
                          <a:spcPts val="0"/>
                        </a:spcAft>
                        <a:tabLst>
                          <a:tab pos="712470" algn="l"/>
                          <a:tab pos="921385" algn="ctr"/>
                        </a:tabLst>
                      </a:pPr>
                      <a:r>
                        <a:rPr lang="en-US" sz="1400" kern="1200" dirty="0">
                          <a:solidFill>
                            <a:srgbClr val="000000"/>
                          </a:solidFill>
                          <a:effectLst/>
                          <a:latin typeface="+mn-lt"/>
                          <a:ea typeface="Times New Roman" panose="02020603050405020304" pitchFamily="18" charset="0"/>
                          <a:cs typeface="Mangal" panose="02040503050203030202" pitchFamily="18" charset="0"/>
                        </a:rPr>
                        <a:t>3830</a:t>
                      </a: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712470" algn="l"/>
                          <a:tab pos="921385" algn="ctr"/>
                        </a:tabLst>
                      </a:pPr>
                      <a:endParaRPr lang="en-US" sz="1400" dirty="0">
                        <a:effectLst/>
                        <a:latin typeface="+mn-lt"/>
                        <a:ea typeface="Times New Roman" panose="02020603050405020304" pitchFamily="18" charset="0"/>
                        <a:cs typeface="Times New Roman" panose="02020603050405020304" pitchFamily="18" charset="0"/>
                      </a:endParaRP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endParaRPr lang="en-US" sz="1400" b="0" kern="1200" dirty="0">
                        <a:solidFill>
                          <a:srgbClr val="0000FF"/>
                        </a:solidFill>
                        <a:effectLst/>
                        <a:latin typeface="+mn-lt"/>
                        <a:ea typeface="+mn-ea"/>
                        <a:cs typeface="+mn-cs"/>
                      </a:endParaRP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461419"/>
                  </a:ext>
                </a:extLst>
              </a:tr>
              <a:tr h="295497">
                <a:tc>
                  <a:txBody>
                    <a:bodyPr/>
                    <a:lstStyle/>
                    <a:p>
                      <a:pPr marL="0" marR="0" algn="ctr">
                        <a:lnSpc>
                          <a:spcPct val="100000"/>
                        </a:lnSpc>
                        <a:spcBef>
                          <a:spcPts val="0"/>
                        </a:spcBef>
                        <a:spcAft>
                          <a:spcPts val="0"/>
                        </a:spcAft>
                      </a:pPr>
                      <a:r>
                        <a:rPr lang="en-US" sz="1400" dirty="0">
                          <a:effectLst/>
                          <a:latin typeface="+mn-lt"/>
                        </a:rPr>
                        <a:t>F</a:t>
                      </a:r>
                      <a:endParaRPr lang="en-US" sz="1400" dirty="0">
                        <a:effectLst/>
                        <a:latin typeface="+mn-lt"/>
                        <a:ea typeface="Times New Roman" panose="02020603050405020304" pitchFamily="18" charset="0"/>
                        <a:cs typeface="Times New Roman" panose="02020603050405020304" pitchFamily="18" charset="0"/>
                      </a:endParaRP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400" dirty="0">
                          <a:effectLst/>
                          <a:latin typeface="+mn-lt"/>
                        </a:rPr>
                        <a:t>Total Cane Condensate Availability</a:t>
                      </a:r>
                      <a:endParaRPr lang="en-US" sz="1400" dirty="0">
                        <a:effectLst/>
                        <a:latin typeface="+mn-lt"/>
                        <a:ea typeface="Times New Roman" panose="02020603050405020304" pitchFamily="18" charset="0"/>
                        <a:cs typeface="Times New Roman" panose="02020603050405020304" pitchFamily="18" charset="0"/>
                      </a:endParaRP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844083" rtl="0" eaLnBrk="1" latinLnBrk="0" hangingPunct="1">
                        <a:lnSpc>
                          <a:spcPct val="115000"/>
                        </a:lnSpc>
                        <a:spcBef>
                          <a:spcPts val="0"/>
                        </a:spcBef>
                        <a:spcAft>
                          <a:spcPts val="0"/>
                        </a:spcAft>
                      </a:pPr>
                      <a:r>
                        <a:rPr lang="en-US" sz="1400" kern="1200" dirty="0">
                          <a:solidFill>
                            <a:srgbClr val="000000"/>
                          </a:solidFill>
                          <a:effectLst/>
                          <a:latin typeface="+mn-lt"/>
                          <a:ea typeface="Times New Roman" panose="02020603050405020304" pitchFamily="18" charset="0"/>
                          <a:cs typeface="Mangal" panose="02040503050203030202" pitchFamily="18" charset="0"/>
                        </a:rPr>
                        <a:t>3900</a:t>
                      </a: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114300" marR="0" indent="-114300" algn="just">
                        <a:lnSpc>
                          <a:spcPct val="100000"/>
                        </a:lnSpc>
                        <a:spcBef>
                          <a:spcPts val="0"/>
                        </a:spcBef>
                        <a:spcAft>
                          <a:spcPts val="0"/>
                        </a:spcAft>
                        <a:buFont typeface="Arial" panose="020B0604020202020204" pitchFamily="34" charset="0"/>
                        <a:buChar char="•"/>
                      </a:pPr>
                      <a:r>
                        <a:rPr lang="en-IN" sz="1400" b="0" kern="1200" dirty="0">
                          <a:solidFill>
                            <a:srgbClr val="0000FF"/>
                          </a:solidFill>
                          <a:effectLst/>
                          <a:latin typeface="+mn-lt"/>
                          <a:ea typeface="+mn-ea"/>
                          <a:cs typeface="+mn-cs"/>
                        </a:rPr>
                        <a:t>590 CMD Treated Effluent </a:t>
                      </a:r>
                      <a:r>
                        <a:rPr lang="en-US" sz="1400" b="0" kern="1200" dirty="0">
                          <a:solidFill>
                            <a:srgbClr val="0000FF"/>
                          </a:solidFill>
                          <a:effectLst/>
                          <a:latin typeface="+mn-lt"/>
                          <a:ea typeface="+mn-ea"/>
                          <a:cs typeface="+mn-cs"/>
                        </a:rPr>
                        <a:t>from Sugar Factory ETP &amp; Proposed STP to be used for Green Belt Purpose.</a:t>
                      </a:r>
                    </a:p>
                    <a:p>
                      <a:pPr marL="114300" marR="0" indent="-114300" algn="just">
                        <a:lnSpc>
                          <a:spcPct val="100000"/>
                        </a:lnSpc>
                        <a:spcBef>
                          <a:spcPts val="0"/>
                        </a:spcBef>
                        <a:spcAft>
                          <a:spcPts val="0"/>
                        </a:spcAft>
                        <a:buFont typeface="Arial" panose="020B0604020202020204" pitchFamily="34" charset="0"/>
                        <a:buChar char="•"/>
                      </a:pPr>
                      <a:r>
                        <a:rPr lang="en-US" sz="1400" b="0" kern="1200" dirty="0">
                          <a:solidFill>
                            <a:srgbClr val="0000FF"/>
                          </a:solidFill>
                          <a:effectLst/>
                          <a:latin typeface="+mn-lt"/>
                          <a:ea typeface="+mn-ea"/>
                          <a:cs typeface="+mn-cs"/>
                        </a:rPr>
                        <a:t>70 CMD Excess Cane Condensate to be reused</a:t>
                      </a:r>
                      <a:r>
                        <a:rPr lang="en-US" sz="1400" b="0" kern="1200" baseline="0" dirty="0">
                          <a:solidFill>
                            <a:srgbClr val="0000FF"/>
                          </a:solidFill>
                          <a:effectLst/>
                          <a:latin typeface="+mn-lt"/>
                          <a:ea typeface="+mn-ea"/>
                          <a:cs typeface="+mn-cs"/>
                        </a:rPr>
                        <a:t> in distillery during Crushing Season.</a:t>
                      </a:r>
                      <a:endParaRPr lang="en-US" sz="1400" b="0" kern="1200" dirty="0">
                        <a:solidFill>
                          <a:srgbClr val="0000FF"/>
                        </a:solidFill>
                        <a:effectLst/>
                        <a:latin typeface="+mn-lt"/>
                        <a:ea typeface="+mn-ea"/>
                        <a:cs typeface="+mn-cs"/>
                      </a:endParaRP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482725"/>
                  </a:ext>
                </a:extLst>
              </a:tr>
              <a:tr h="443245">
                <a:tc>
                  <a:txBody>
                    <a:bodyPr/>
                    <a:lstStyle/>
                    <a:p>
                      <a:pPr marL="0" marR="0" algn="ctr">
                        <a:lnSpc>
                          <a:spcPct val="100000"/>
                        </a:lnSpc>
                        <a:spcBef>
                          <a:spcPts val="0"/>
                        </a:spcBef>
                        <a:spcAft>
                          <a:spcPts val="0"/>
                        </a:spcAft>
                      </a:pPr>
                      <a:r>
                        <a:rPr lang="en-US" sz="1400" b="1" dirty="0">
                          <a:effectLst/>
                          <a:latin typeface="+mn-lt"/>
                        </a:rPr>
                        <a:t>G</a:t>
                      </a:r>
                      <a:endParaRPr lang="en-US" sz="1400" b="1" dirty="0">
                        <a:effectLst/>
                        <a:latin typeface="+mn-lt"/>
                        <a:ea typeface="Times New Roman" panose="02020603050405020304" pitchFamily="18" charset="0"/>
                        <a:cs typeface="Times New Roman" panose="02020603050405020304" pitchFamily="18" charset="0"/>
                      </a:endParaRP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US" sz="1400" b="1" dirty="0">
                          <a:effectLst/>
                          <a:latin typeface="+mn-lt"/>
                        </a:rPr>
                        <a:t>Condensate Remaining </a:t>
                      </a:r>
                    </a:p>
                    <a:p>
                      <a:pPr marL="0" marR="0" algn="just">
                        <a:lnSpc>
                          <a:spcPct val="100000"/>
                        </a:lnSpc>
                        <a:spcBef>
                          <a:spcPts val="0"/>
                        </a:spcBef>
                        <a:spcAft>
                          <a:spcPts val="0"/>
                        </a:spcAft>
                      </a:pPr>
                      <a:r>
                        <a:rPr lang="en-US" sz="1400" b="1" dirty="0">
                          <a:effectLst/>
                          <a:latin typeface="+mn-lt"/>
                        </a:rPr>
                        <a:t>(F-E)</a:t>
                      </a:r>
                    </a:p>
                    <a:p>
                      <a:pPr marL="0" marR="0" algn="just">
                        <a:lnSpc>
                          <a:spcPct val="100000"/>
                        </a:lnSpc>
                        <a:spcBef>
                          <a:spcPts val="0"/>
                        </a:spcBef>
                        <a:spcAft>
                          <a:spcPts val="0"/>
                        </a:spcAft>
                      </a:pPr>
                      <a:endParaRPr lang="en-US" sz="1400" b="1" dirty="0">
                        <a:effectLst/>
                        <a:latin typeface="+mn-lt"/>
                        <a:ea typeface="Times New Roman" panose="02020603050405020304" pitchFamily="18" charset="0"/>
                        <a:cs typeface="Times New Roman" panose="02020603050405020304" pitchFamily="18" charset="0"/>
                      </a:endParaRP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844083" rtl="0" eaLnBrk="1" latinLnBrk="0" hangingPunct="1">
                        <a:lnSpc>
                          <a:spcPct val="115000"/>
                        </a:lnSpc>
                        <a:spcBef>
                          <a:spcPts val="0"/>
                        </a:spcBef>
                        <a:spcAft>
                          <a:spcPts val="0"/>
                        </a:spcAft>
                      </a:pPr>
                      <a:r>
                        <a:rPr lang="en-US" sz="1400" b="1" kern="1200" dirty="0">
                          <a:solidFill>
                            <a:srgbClr val="000000"/>
                          </a:solidFill>
                          <a:effectLst/>
                          <a:latin typeface="+mn-lt"/>
                          <a:ea typeface="Times New Roman" panose="02020603050405020304" pitchFamily="18" charset="0"/>
                          <a:cs typeface="Mangal" panose="02040503050203030202" pitchFamily="18" charset="0"/>
                        </a:rPr>
                        <a:t>3900-3830 = 70</a:t>
                      </a: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400" b="1" dirty="0">
                        <a:solidFill>
                          <a:srgbClr val="C00000"/>
                        </a:solidFill>
                        <a:effectLst/>
                        <a:latin typeface="+mn-lt"/>
                        <a:ea typeface="Times New Roman" panose="02020603050405020304" pitchFamily="18" charset="0"/>
                        <a:cs typeface="Times New Roman" panose="02020603050405020304" pitchFamily="18" charset="0"/>
                      </a:endParaRPr>
                    </a:p>
                  </a:txBody>
                  <a:tcPr marL="44510" marR="445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just">
                        <a:lnSpc>
                          <a:spcPct val="100000"/>
                        </a:lnSpc>
                        <a:spcBef>
                          <a:spcPts val="0"/>
                        </a:spcBef>
                        <a:spcAft>
                          <a:spcPts val="0"/>
                        </a:spcAft>
                      </a:pPr>
                      <a:endParaRPr lang="en-US" sz="13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3" marR="52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8736022"/>
                  </a:ext>
                </a:extLst>
              </a:tr>
            </a:tbl>
          </a:graphicData>
        </a:graphic>
      </p:graphicFrame>
      <p:sp>
        <p:nvSpPr>
          <p:cNvPr id="8" name="Rectangle 5"/>
          <p:cNvSpPr>
            <a:spLocks noChangeArrowheads="1"/>
          </p:cNvSpPr>
          <p:nvPr/>
        </p:nvSpPr>
        <p:spPr bwMode="auto">
          <a:xfrm>
            <a:off x="762001" y="2438400"/>
            <a:ext cx="8270701" cy="338554"/>
          </a:xfrm>
          <a:prstGeom prst="rect">
            <a:avLst/>
          </a:prstGeom>
          <a:noFill/>
          <a:ln w="9525">
            <a:noFill/>
            <a:miter lim="800000"/>
            <a:headEnd/>
            <a:tailEnd/>
          </a:ln>
        </p:spPr>
        <p:txBody>
          <a:bodyPr wrap="square">
            <a:spAutoFit/>
          </a:bodyPr>
          <a:lstStyle/>
          <a:p>
            <a:pPr eaLnBrk="1" hangingPunct="1">
              <a:buClr>
                <a:schemeClr val="tx1"/>
              </a:buClr>
              <a:buSzPct val="80000"/>
              <a:defRPr/>
            </a:pPr>
            <a:r>
              <a:rPr lang="fi-FI" sz="1600" dirty="0">
                <a:solidFill>
                  <a:srgbClr val="CC0099"/>
                </a:solidFill>
                <a:latin typeface="+mn-lt"/>
                <a:cs typeface="Arial" charset="0"/>
              </a:rPr>
              <a:t>Water Consumption in Sugar Factory (7500 TCD) &amp; Cogen Plant (22 MW)  </a:t>
            </a:r>
            <a:r>
              <a:rPr lang="fi-FI" sz="1600" dirty="0">
                <a:solidFill>
                  <a:schemeClr val="tx1"/>
                </a:solidFill>
                <a:latin typeface="+mn-lt"/>
              </a:rPr>
              <a:t>(M</a:t>
            </a:r>
            <a:r>
              <a:rPr lang="fi-FI" sz="1600" baseline="30000" dirty="0">
                <a:solidFill>
                  <a:schemeClr val="tx1"/>
                </a:solidFill>
                <a:latin typeface="+mn-lt"/>
              </a:rPr>
              <a:t>3</a:t>
            </a:r>
            <a:r>
              <a:rPr lang="fi-FI" sz="1600" dirty="0">
                <a:solidFill>
                  <a:schemeClr val="tx1"/>
                </a:solidFill>
                <a:latin typeface="+mn-lt"/>
              </a:rPr>
              <a:t>/Day):</a:t>
            </a:r>
            <a:endParaRPr lang="en-US" sz="1600" dirty="0">
              <a:solidFill>
                <a:schemeClr val="tx1"/>
              </a:solidFill>
              <a:latin typeface="+mn-lt"/>
              <a:cs typeface="Arial" charset="0"/>
            </a:endParaRPr>
          </a:p>
        </p:txBody>
      </p:sp>
    </p:spTree>
    <p:extLst>
      <p:ext uri="{BB962C8B-B14F-4D97-AF65-F5344CB8AC3E}">
        <p14:creationId xmlns:p14="http://schemas.microsoft.com/office/powerpoint/2010/main" val="238900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2" name="Slide Number Placeholder 3"/>
          <p:cNvSpPr>
            <a:spLocks noGrp="1"/>
          </p:cNvSpPr>
          <p:nvPr>
            <p:ph type="sldNum" sz="quarter" idx="12"/>
          </p:nvPr>
        </p:nvSpPr>
        <p:spPr bwMode="auto">
          <a:xfrm>
            <a:off x="9618785" y="6520962"/>
            <a:ext cx="287216"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a:spcBef>
                <a:spcPct val="0"/>
              </a:spcBef>
              <a:buFontTx/>
              <a:buNone/>
            </a:pPr>
            <a:fld id="{03FA18BA-74AE-43E9-A769-C74A094596CA}" type="slidenum">
              <a:rPr lang="en-US" altLang="en-US" sz="1108">
                <a:solidFill>
                  <a:srgbClr val="898989"/>
                </a:solidFill>
                <a:latin typeface="Times New Roman" panose="02020603050405020304" pitchFamily="18" charset="0"/>
              </a:rPr>
              <a:pPr>
                <a:spcBef>
                  <a:spcPct val="0"/>
                </a:spcBef>
                <a:buFontTx/>
                <a:buNone/>
              </a:pPr>
              <a:t>2</a:t>
            </a:fld>
            <a:endParaRPr lang="en-US" altLang="en-US" sz="1108" dirty="0">
              <a:solidFill>
                <a:srgbClr val="898989"/>
              </a:solidFill>
              <a:latin typeface="Times New Roman" panose="02020603050405020304" pitchFamily="18" charset="0"/>
            </a:endParaRPr>
          </a:p>
        </p:txBody>
      </p:sp>
      <p:sp>
        <p:nvSpPr>
          <p:cNvPr id="3" name="Rectangle 2"/>
          <p:cNvSpPr/>
          <p:nvPr/>
        </p:nvSpPr>
        <p:spPr>
          <a:xfrm>
            <a:off x="0" y="42446"/>
            <a:ext cx="9829800" cy="338554"/>
          </a:xfrm>
          <a:prstGeom prst="rect">
            <a:avLst/>
          </a:prstGeom>
          <a:noFill/>
        </p:spPr>
        <p:txBody>
          <a:bodyPr wrap="square">
            <a:spAutoFit/>
          </a:bodyPr>
          <a:lstStyle/>
          <a:p>
            <a:pPr algn="ctr" eaLnBrk="1" hangingPunct="1">
              <a:spcBef>
                <a:spcPts val="0"/>
              </a:spcBef>
              <a:spcAft>
                <a:spcPts val="0"/>
              </a:spcAft>
              <a:defRPr/>
            </a:pPr>
            <a:r>
              <a:rPr lang="fi-FI" sz="1600" b="1" dirty="0">
                <a:solidFill>
                  <a:srgbClr val="A51575"/>
                </a:solidFill>
                <a:latin typeface="Calibri"/>
                <a:ea typeface="MS Mincho" pitchFamily="49" charset="-128"/>
              </a:rPr>
              <a:t>Vishwasrao Naik S.S.K.L.,</a:t>
            </a:r>
            <a:r>
              <a:rPr lang="en-US" sz="1477" dirty="0">
                <a:solidFill>
                  <a:prstClr val="black"/>
                </a:solidFill>
                <a:latin typeface="Calibri"/>
              </a:rPr>
              <a:t> </a:t>
            </a:r>
            <a:r>
              <a:rPr lang="en-GB" sz="1500" dirty="0" err="1">
                <a:solidFill>
                  <a:prstClr val="black"/>
                </a:solidFill>
                <a:latin typeface="Calibri"/>
              </a:rPr>
              <a:t>Yashwantnagar</a:t>
            </a:r>
            <a:r>
              <a:rPr lang="en-GB" sz="1500" dirty="0">
                <a:solidFill>
                  <a:prstClr val="black"/>
                </a:solidFill>
                <a:latin typeface="Calibri"/>
              </a:rPr>
              <a:t>, </a:t>
            </a:r>
            <a:r>
              <a:rPr lang="en-GB" sz="1500" dirty="0" err="1">
                <a:solidFill>
                  <a:prstClr val="black"/>
                </a:solidFill>
                <a:latin typeface="Calibri"/>
              </a:rPr>
              <a:t>Chikhali</a:t>
            </a:r>
            <a:r>
              <a:rPr lang="en-GB" sz="1500" dirty="0">
                <a:solidFill>
                  <a:prstClr val="black"/>
                </a:solidFill>
                <a:latin typeface="Calibri"/>
              </a:rPr>
              <a:t>, Tal.: </a:t>
            </a:r>
            <a:r>
              <a:rPr lang="en-GB" sz="1500" dirty="0" err="1">
                <a:solidFill>
                  <a:prstClr val="black"/>
                </a:solidFill>
                <a:latin typeface="Calibri"/>
              </a:rPr>
              <a:t>Shirala</a:t>
            </a:r>
            <a:r>
              <a:rPr lang="en-GB" sz="1500" dirty="0">
                <a:solidFill>
                  <a:prstClr val="black"/>
                </a:solidFill>
                <a:latin typeface="Calibri"/>
              </a:rPr>
              <a:t>, Dist.: </a:t>
            </a:r>
            <a:r>
              <a:rPr lang="en-GB" sz="1500" dirty="0" err="1">
                <a:solidFill>
                  <a:prstClr val="black"/>
                </a:solidFill>
                <a:latin typeface="Calibri"/>
              </a:rPr>
              <a:t>Sangli</a:t>
            </a:r>
            <a:r>
              <a:rPr lang="en-GB" sz="1500" dirty="0">
                <a:solidFill>
                  <a:prstClr val="black"/>
                </a:solidFill>
                <a:latin typeface="Calibri"/>
              </a:rPr>
              <a:t> </a:t>
            </a:r>
          </a:p>
        </p:txBody>
      </p:sp>
      <p:graphicFrame>
        <p:nvGraphicFramePr>
          <p:cNvPr id="8" name="Table 7">
            <a:extLst>
              <a:ext uri="{FF2B5EF4-FFF2-40B4-BE49-F238E27FC236}">
                <a16:creationId xmlns:a16="http://schemas.microsoft.com/office/drawing/2014/main" id="{B9A21CD0-530E-4C7C-BF21-0519CE88323B}"/>
              </a:ext>
            </a:extLst>
          </p:cNvPr>
          <p:cNvGraphicFramePr>
            <a:graphicFrameLocks noGrp="1"/>
          </p:cNvGraphicFramePr>
          <p:nvPr>
            <p:extLst>
              <p:ext uri="{D42A27DB-BD31-4B8C-83A1-F6EECF244321}">
                <p14:modId xmlns:p14="http://schemas.microsoft.com/office/powerpoint/2010/main" val="3857555159"/>
              </p:ext>
            </p:extLst>
          </p:nvPr>
        </p:nvGraphicFramePr>
        <p:xfrm>
          <a:off x="114300" y="405900"/>
          <a:ext cx="9677400" cy="4013700"/>
        </p:xfrm>
        <a:graphic>
          <a:graphicData uri="http://schemas.openxmlformats.org/drawingml/2006/table">
            <a:tbl>
              <a:tblPr firstRow="1" bandRow="1">
                <a:tableStyleId>{5C22544A-7EE6-4342-B048-85BDC9FD1C3A}</a:tableStyleId>
              </a:tblPr>
              <a:tblGrid>
                <a:gridCol w="473959">
                  <a:extLst>
                    <a:ext uri="{9D8B030D-6E8A-4147-A177-3AD203B41FA5}">
                      <a16:colId xmlns:a16="http://schemas.microsoft.com/office/drawing/2014/main" val="20000"/>
                    </a:ext>
                  </a:extLst>
                </a:gridCol>
                <a:gridCol w="3533089">
                  <a:extLst>
                    <a:ext uri="{9D8B030D-6E8A-4147-A177-3AD203B41FA5}">
                      <a16:colId xmlns:a16="http://schemas.microsoft.com/office/drawing/2014/main" val="20001"/>
                    </a:ext>
                  </a:extLst>
                </a:gridCol>
                <a:gridCol w="5670352">
                  <a:extLst>
                    <a:ext uri="{9D8B030D-6E8A-4147-A177-3AD203B41FA5}">
                      <a16:colId xmlns:a16="http://schemas.microsoft.com/office/drawing/2014/main" val="20002"/>
                    </a:ext>
                  </a:extLst>
                </a:gridCol>
              </a:tblGrid>
              <a:tr h="0">
                <a:tc>
                  <a:txBody>
                    <a:bodyPr/>
                    <a:lstStyle/>
                    <a:p>
                      <a:pPr algn="ctr"/>
                      <a:r>
                        <a:rPr lang="en-US" sz="1600" b="0" dirty="0">
                          <a:solidFill>
                            <a:schemeClr val="tx1"/>
                          </a:solidFill>
                        </a:rPr>
                        <a:t>1</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b="0" dirty="0">
                          <a:solidFill>
                            <a:schemeClr val="tx1"/>
                          </a:solidFill>
                        </a:rPr>
                        <a:t>New Project / Expansion Project</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b="1" dirty="0">
                          <a:solidFill>
                            <a:srgbClr val="C00000"/>
                          </a:solidFill>
                        </a:rPr>
                        <a:t>Expansion Project</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r>
                        <a:rPr lang="en-US" sz="1600" dirty="0"/>
                        <a:t>2</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b="0" dirty="0">
                          <a:solidFill>
                            <a:schemeClr val="tx1"/>
                          </a:solidFill>
                        </a:rPr>
                        <a:t>Project Capacity</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eaLnBrk="1" hangingPunct="1">
                        <a:spcBef>
                          <a:spcPts val="0"/>
                        </a:spcBef>
                        <a:spcAft>
                          <a:spcPts val="0"/>
                        </a:spcAft>
                        <a:defRPr/>
                      </a:pPr>
                      <a:r>
                        <a:rPr lang="en-US" sz="1600" dirty="0">
                          <a:solidFill>
                            <a:srgbClr val="003399"/>
                          </a:solidFill>
                          <a:latin typeface="+mn-lt"/>
                        </a:rPr>
                        <a:t>Expansion of </a:t>
                      </a:r>
                      <a:r>
                        <a:rPr lang="fi-FI" sz="1600" dirty="0">
                          <a:solidFill>
                            <a:srgbClr val="003399"/>
                          </a:solidFill>
                          <a:latin typeface="+mn-lt"/>
                        </a:rPr>
                        <a:t>Distillery (30 to 105 KLPD) by using Molasses / Cane Juice &amp; Expansion of Cane Crusshing (4,500 to 7,500 TCD) &amp; Co-genertion Plant (15 to 22 MW)</a:t>
                      </a:r>
                      <a:endParaRPr lang="en-US" sz="1600" dirty="0">
                        <a:solidFill>
                          <a:srgbClr val="FF0000"/>
                        </a:solidFill>
                        <a:latin typeface="+mn-lt"/>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r>
                        <a:rPr lang="en-US" sz="1600" dirty="0">
                          <a:solidFill>
                            <a:schemeClr val="tx1"/>
                          </a:solidFill>
                        </a:rPr>
                        <a:t>3</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b="0" dirty="0">
                          <a:solidFill>
                            <a:schemeClr val="tx1"/>
                          </a:solidFill>
                        </a:rPr>
                        <a:t>Forest Area/ Wildlife/</a:t>
                      </a:r>
                      <a:r>
                        <a:rPr lang="en-US" sz="1600" b="0" baseline="0" dirty="0">
                          <a:solidFill>
                            <a:schemeClr val="tx1"/>
                          </a:solidFill>
                        </a:rPr>
                        <a:t> ESZ if any</a:t>
                      </a:r>
                      <a:endParaRPr lang="en-US" sz="1600" b="0"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Not Applicable</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r>
                        <a:rPr lang="en-US" sz="1600" dirty="0">
                          <a:solidFill>
                            <a:schemeClr val="tx1"/>
                          </a:solidFill>
                        </a:rPr>
                        <a:t>4</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b="0" dirty="0">
                          <a:solidFill>
                            <a:schemeClr val="tx1"/>
                          </a:solidFill>
                        </a:rPr>
                        <a:t>Name of</a:t>
                      </a:r>
                      <a:r>
                        <a:rPr lang="en-US" sz="1600" b="0" baseline="0" dirty="0">
                          <a:solidFill>
                            <a:schemeClr val="tx1"/>
                          </a:solidFill>
                        </a:rPr>
                        <a:t> EIA Coordinator, </a:t>
                      </a:r>
                      <a:r>
                        <a:rPr lang="en-US" sz="1600" b="0" dirty="0">
                          <a:solidFill>
                            <a:schemeClr val="tx1"/>
                          </a:solidFill>
                        </a:rPr>
                        <a:t>Consultant, NABET Registration</a:t>
                      </a:r>
                      <a:r>
                        <a:rPr lang="en-US" sz="1600" b="0" baseline="0" dirty="0">
                          <a:solidFill>
                            <a:schemeClr val="tx1"/>
                          </a:solidFill>
                        </a:rPr>
                        <a:t> No. &amp; </a:t>
                      </a:r>
                      <a:r>
                        <a:rPr lang="en-US" sz="1600" b="0" dirty="0">
                          <a:solidFill>
                            <a:schemeClr val="tx1"/>
                          </a:solidFill>
                        </a:rPr>
                        <a:t>Validity</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IN" sz="1600" dirty="0"/>
                        <a:t>Dr. </a:t>
                      </a:r>
                      <a:r>
                        <a:rPr lang="en-IN" sz="1600" dirty="0" err="1"/>
                        <a:t>Sangram</a:t>
                      </a:r>
                      <a:r>
                        <a:rPr lang="en-IN" sz="1600" dirty="0"/>
                        <a:t> </a:t>
                      </a:r>
                      <a:r>
                        <a:rPr lang="en-IN" sz="1600" dirty="0" err="1"/>
                        <a:t>Ghugare</a:t>
                      </a:r>
                      <a:r>
                        <a:rPr lang="en-IN" sz="1600" dirty="0"/>
                        <a:t>, </a:t>
                      </a:r>
                      <a:r>
                        <a:rPr lang="en-US" sz="1600" dirty="0">
                          <a:solidFill>
                            <a:schemeClr val="tx1"/>
                          </a:solidFill>
                        </a:rPr>
                        <a:t>Equinox Environments (I) Pvt. Ltd., NABET/EIA/1821/RA 0135, 10.04.2022</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ctr"/>
                      <a:r>
                        <a:rPr lang="en-US" sz="1600" dirty="0">
                          <a:solidFill>
                            <a:schemeClr val="tx1"/>
                          </a:solidFill>
                        </a:rPr>
                        <a:t>5</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Arial" panose="020B0604020202020204" pitchFamily="34" charset="0"/>
                        <a:buNone/>
                      </a:pPr>
                      <a:r>
                        <a:rPr lang="en-US" sz="1600" b="0" dirty="0">
                          <a:solidFill>
                            <a:srgbClr val="C00000"/>
                          </a:solidFill>
                        </a:rPr>
                        <a:t>Monitoring Period</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lnSpc>
                          <a:spcPct val="115000"/>
                        </a:lnSpc>
                        <a:spcAft>
                          <a:spcPts val="1000"/>
                        </a:spcAft>
                      </a:pPr>
                      <a:r>
                        <a:rPr lang="en-US" sz="1600" kern="1200" dirty="0">
                          <a:solidFill>
                            <a:schemeClr val="tx1"/>
                          </a:solidFill>
                          <a:latin typeface="+mn-lt"/>
                          <a:ea typeface="+mn-ea"/>
                          <a:cs typeface="+mn-cs"/>
                        </a:rPr>
                        <a:t>Not Applicable. Project to be appraised as B2 as per Notification S.O. 980 (E)</a:t>
                      </a:r>
                      <a:r>
                        <a:rPr lang="en-IN" sz="1600" kern="1200" dirty="0">
                          <a:solidFill>
                            <a:schemeClr val="tx1"/>
                          </a:solidFill>
                          <a:latin typeface="+mn-lt"/>
                          <a:ea typeface="+mn-ea"/>
                          <a:cs typeface="+mn-cs"/>
                        </a:rPr>
                        <a:t> </a:t>
                      </a:r>
                      <a:r>
                        <a:rPr lang="en-US" sz="1600" kern="1200" dirty="0">
                          <a:solidFill>
                            <a:schemeClr val="tx1"/>
                          </a:solidFill>
                          <a:latin typeface="+mn-lt"/>
                          <a:ea typeface="+mn-ea"/>
                          <a:cs typeface="+mn-cs"/>
                        </a:rPr>
                        <a:t>02.03.2021 under EBP program</a:t>
                      </a:r>
                      <a:endParaRPr lang="en-IN" sz="1600"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ctr"/>
                      <a:r>
                        <a:rPr lang="en-US" sz="1600" dirty="0">
                          <a:solidFill>
                            <a:schemeClr val="tx1"/>
                          </a:solidFill>
                        </a:rPr>
                        <a:t>6</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C00000"/>
                          </a:solidFill>
                        </a:rPr>
                        <a:t>Date of Public Hearing </a:t>
                      </a:r>
                      <a:r>
                        <a:rPr lang="en-US" sz="1600" b="0" dirty="0">
                          <a:solidFill>
                            <a:schemeClr val="tx1"/>
                          </a:solidFill>
                        </a:rPr>
                        <a:t>(P.H.) conducted</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endParaRPr lang="en-US" sz="1500" dirty="0">
                        <a:solidFill>
                          <a:srgbClr val="C00000"/>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0">
                <a:tc>
                  <a:txBody>
                    <a:bodyPr/>
                    <a:lstStyle/>
                    <a:p>
                      <a:pPr algn="ctr"/>
                      <a:r>
                        <a:rPr lang="en-US" sz="1600" dirty="0">
                          <a:solidFill>
                            <a:schemeClr val="tx1"/>
                          </a:solidFill>
                        </a:rPr>
                        <a:t>7</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chemeClr val="tx1"/>
                          </a:solidFill>
                        </a:rPr>
                        <a:t>Status of FC;</a:t>
                      </a:r>
                      <a:r>
                        <a:rPr lang="en-US" sz="1600" b="0" baseline="0" dirty="0">
                          <a:solidFill>
                            <a:schemeClr val="tx1"/>
                          </a:solidFill>
                        </a:rPr>
                        <a:t> CRZ &amp; CPA</a:t>
                      </a:r>
                      <a:endParaRPr lang="en-US" sz="1600" b="0"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dirty="0">
                          <a:solidFill>
                            <a:schemeClr val="tx1"/>
                          </a:solidFill>
                        </a:rPr>
                        <a:t>Not Applicable </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0">
                <a:tc>
                  <a:txBody>
                    <a:bodyPr/>
                    <a:lstStyle/>
                    <a:p>
                      <a:pPr algn="ctr"/>
                      <a:r>
                        <a:rPr lang="en-US" sz="1600" dirty="0">
                          <a:solidFill>
                            <a:schemeClr val="tx1"/>
                          </a:solidFill>
                        </a:rPr>
                        <a:t>8</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chemeClr val="tx1"/>
                          </a:solidFill>
                        </a:rPr>
                        <a:t>Certified Compliance</a:t>
                      </a:r>
                      <a:r>
                        <a:rPr lang="en-US" sz="1600" b="0" baseline="0" dirty="0">
                          <a:solidFill>
                            <a:schemeClr val="tx1"/>
                          </a:solidFill>
                        </a:rPr>
                        <a:t> submitted</a:t>
                      </a:r>
                      <a:endParaRPr lang="en-US" sz="1600" b="0" dirty="0">
                        <a:solidFill>
                          <a:schemeClr val="tx1"/>
                        </a:solidFill>
                      </a:endParaRP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95" rtl="0" eaLnBrk="1" fontAlgn="auto" latinLnBrk="0" hangingPunct="1">
                        <a:lnSpc>
                          <a:spcPct val="100000"/>
                        </a:lnSpc>
                        <a:spcBef>
                          <a:spcPts val="0"/>
                        </a:spcBef>
                        <a:spcAft>
                          <a:spcPts val="0"/>
                        </a:spcAft>
                        <a:buClrTx/>
                        <a:buSzTx/>
                        <a:buFontTx/>
                        <a:buNone/>
                        <a:tabLst/>
                        <a:defRPr/>
                      </a:pPr>
                      <a:r>
                        <a:rPr lang="en-US" sz="1600" dirty="0">
                          <a:solidFill>
                            <a:schemeClr val="tx1"/>
                          </a:solidFill>
                        </a:rPr>
                        <a:t>For 30 KLPD Molasses Distillery (EC dt. 29.09.2003)</a:t>
                      </a:r>
                      <a:endParaRPr lang="en-US" sz="1600" b="0" dirty="0">
                        <a:solidFill>
                          <a:schemeClr val="tx1"/>
                        </a:solidFill>
                      </a:endParaRPr>
                    </a:p>
                  </a:txBody>
                  <a:tcPr marL="84417" marR="84417" marT="38963" marB="38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0">
                <a:tc>
                  <a:txBody>
                    <a:bodyPr/>
                    <a:lstStyle/>
                    <a:p>
                      <a:pPr algn="ctr"/>
                      <a:r>
                        <a:rPr lang="en-US" sz="1600" dirty="0">
                          <a:solidFill>
                            <a:schemeClr val="tx1"/>
                          </a:solidFill>
                        </a:rPr>
                        <a:t>9</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C00000"/>
                          </a:solidFill>
                        </a:rPr>
                        <a:t>Ro; MoEFCC, Nagpur Visit &amp; Report Dt.</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b="1" dirty="0">
                          <a:solidFill>
                            <a:srgbClr val="C00000"/>
                          </a:solidFill>
                        </a:rPr>
                        <a:t>23.11.2021 &amp; 17.02.2022</a:t>
                      </a:r>
                    </a:p>
                  </a:txBody>
                  <a:tcPr marL="84417" marR="84417" marT="38963" marB="38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0">
                <a:tc>
                  <a:txBody>
                    <a:bodyPr/>
                    <a:lstStyle/>
                    <a:p>
                      <a:pPr algn="ctr"/>
                      <a:r>
                        <a:rPr lang="en-US" sz="1600" dirty="0">
                          <a:solidFill>
                            <a:schemeClr val="tx1"/>
                          </a:solidFill>
                        </a:rPr>
                        <a:t>10</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chemeClr val="tx1"/>
                          </a:solidFill>
                        </a:rPr>
                        <a:t>Any Court Cases against the Project</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844083"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No</a:t>
                      </a:r>
                    </a:p>
                  </a:txBody>
                  <a:tcPr marL="91439" marR="91439" marT="42189" marB="42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graphicFrame>
        <p:nvGraphicFramePr>
          <p:cNvPr id="5" name="Table 4">
            <a:extLst>
              <a:ext uri="{FF2B5EF4-FFF2-40B4-BE49-F238E27FC236}">
                <a16:creationId xmlns:a16="http://schemas.microsoft.com/office/drawing/2014/main" id="{2E9AA122-BFE4-4504-A818-593300460CE1}"/>
              </a:ext>
            </a:extLst>
          </p:cNvPr>
          <p:cNvGraphicFramePr>
            <a:graphicFrameLocks noGrp="1"/>
          </p:cNvGraphicFramePr>
          <p:nvPr>
            <p:extLst>
              <p:ext uri="{D42A27DB-BD31-4B8C-83A1-F6EECF244321}">
                <p14:modId xmlns:p14="http://schemas.microsoft.com/office/powerpoint/2010/main" val="3133698878"/>
              </p:ext>
            </p:extLst>
          </p:nvPr>
        </p:nvGraphicFramePr>
        <p:xfrm>
          <a:off x="1295400" y="4842139"/>
          <a:ext cx="7427695" cy="1847342"/>
        </p:xfrm>
        <a:graphic>
          <a:graphicData uri="http://schemas.openxmlformats.org/drawingml/2006/table">
            <a:tbl>
              <a:tblPr firstRow="1" firstCol="1" bandRow="1">
                <a:tableStyleId>{5940675A-B579-460E-94D1-54222C63F5DA}</a:tableStyleId>
              </a:tblPr>
              <a:tblGrid>
                <a:gridCol w="568495">
                  <a:extLst>
                    <a:ext uri="{9D8B030D-6E8A-4147-A177-3AD203B41FA5}">
                      <a16:colId xmlns:a16="http://schemas.microsoft.com/office/drawing/2014/main" val="1258421577"/>
                    </a:ext>
                  </a:extLst>
                </a:gridCol>
                <a:gridCol w="4317101">
                  <a:extLst>
                    <a:ext uri="{9D8B030D-6E8A-4147-A177-3AD203B41FA5}">
                      <a16:colId xmlns:a16="http://schemas.microsoft.com/office/drawing/2014/main" val="456763636"/>
                    </a:ext>
                  </a:extLst>
                </a:gridCol>
                <a:gridCol w="2542099">
                  <a:extLst>
                    <a:ext uri="{9D8B030D-6E8A-4147-A177-3AD203B41FA5}">
                      <a16:colId xmlns:a16="http://schemas.microsoft.com/office/drawing/2014/main" val="983731375"/>
                    </a:ext>
                  </a:extLst>
                </a:gridCol>
              </a:tblGrid>
              <a:tr h="212085">
                <a:tc>
                  <a:txBody>
                    <a:bodyPr/>
                    <a:lstStyle/>
                    <a:p>
                      <a:pPr marL="0" indent="0" algn="ctr">
                        <a:lnSpc>
                          <a:spcPct val="115000"/>
                        </a:lnSpc>
                      </a:pPr>
                      <a:r>
                        <a:rPr lang="en-US" sz="1600" b="0" dirty="0">
                          <a:effectLst/>
                        </a:rPr>
                        <a:t>No.</a:t>
                      </a:r>
                      <a:endParaRPr lang="en-IN"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67" marR="58467" marT="0" marB="0" anchor="ctr"/>
                </a:tc>
                <a:tc>
                  <a:txBody>
                    <a:bodyPr/>
                    <a:lstStyle/>
                    <a:p>
                      <a:pPr marL="457200" algn="ctr">
                        <a:lnSpc>
                          <a:spcPct val="115000"/>
                        </a:lnSpc>
                      </a:pPr>
                      <a:r>
                        <a:rPr lang="en-US" sz="1600" b="1" dirty="0">
                          <a:effectLst/>
                        </a:rPr>
                        <a:t>Name</a:t>
                      </a:r>
                      <a:endParaRPr lang="en-IN"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67" marR="58467" marT="0" marB="0" anchor="ctr"/>
                </a:tc>
                <a:tc>
                  <a:txBody>
                    <a:bodyPr/>
                    <a:lstStyle/>
                    <a:p>
                      <a:pPr marL="53975" indent="0" algn="ctr">
                        <a:lnSpc>
                          <a:spcPct val="115000"/>
                        </a:lnSpc>
                        <a:spcAft>
                          <a:spcPts val="1000"/>
                        </a:spcAft>
                      </a:pPr>
                      <a:r>
                        <a:rPr lang="en-US" sz="1600" b="1" dirty="0">
                          <a:effectLst/>
                        </a:rPr>
                        <a:t>Designation</a:t>
                      </a:r>
                      <a:endParaRPr lang="en-IN"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67" marR="58467" marT="0" marB="0" anchor="ctr"/>
                </a:tc>
                <a:extLst>
                  <a:ext uri="{0D108BD9-81ED-4DB2-BD59-A6C34878D82A}">
                    <a16:rowId xmlns:a16="http://schemas.microsoft.com/office/drawing/2014/main" val="1791094552"/>
                  </a:ext>
                </a:extLst>
              </a:tr>
              <a:tr h="107950">
                <a:tc>
                  <a:txBody>
                    <a:bodyPr/>
                    <a:lstStyle/>
                    <a:p>
                      <a:pPr marL="0" indent="0" algn="ctr" defTabSz="844083" rtl="0" eaLnBrk="1" latinLnBrk="0" hangingPunct="1">
                        <a:lnSpc>
                          <a:spcPct val="115000"/>
                        </a:lnSpc>
                      </a:pPr>
                      <a:r>
                        <a:rPr lang="en-US" sz="1600" b="0" kern="1200" dirty="0">
                          <a:solidFill>
                            <a:schemeClr val="tx1"/>
                          </a:solidFill>
                          <a:effectLst/>
                          <a:latin typeface="+mn-lt"/>
                          <a:ea typeface="+mn-ea"/>
                          <a:cs typeface="+mn-cs"/>
                        </a:rPr>
                        <a:t>1</a:t>
                      </a:r>
                      <a:endParaRPr lang="en-IN" sz="1600" b="0" kern="1200" dirty="0">
                        <a:solidFill>
                          <a:schemeClr val="tx1"/>
                        </a:solidFill>
                        <a:effectLst/>
                        <a:latin typeface="+mn-lt"/>
                        <a:ea typeface="+mn-ea"/>
                        <a:cs typeface="+mn-cs"/>
                      </a:endParaRPr>
                    </a:p>
                  </a:txBody>
                  <a:tcPr marL="58467" marR="58467" marT="0" marB="0"/>
                </a:tc>
                <a:tc>
                  <a:txBody>
                    <a:bodyPr/>
                    <a:lstStyle/>
                    <a:p>
                      <a:pPr marL="0" marR="0" indent="0" algn="l" defTabSz="844083" rtl="0" eaLnBrk="1" latinLnBrk="0" hangingPunct="1">
                        <a:lnSpc>
                          <a:spcPct val="115000"/>
                        </a:lnSpc>
                        <a:spcBef>
                          <a:spcPts val="0"/>
                        </a:spcBef>
                        <a:spcAft>
                          <a:spcPts val="0"/>
                        </a:spcAft>
                      </a:pPr>
                      <a:r>
                        <a:rPr lang="en-GB" sz="1600" kern="1200" dirty="0">
                          <a:solidFill>
                            <a:schemeClr val="tx1"/>
                          </a:solidFill>
                          <a:effectLst/>
                          <a:latin typeface="+mn-lt"/>
                          <a:ea typeface="+mn-ea"/>
                          <a:cs typeface="+mn-cs"/>
                        </a:rPr>
                        <a:t>Shri </a:t>
                      </a:r>
                      <a:r>
                        <a:rPr lang="en-GB" sz="1600" kern="1200" dirty="0" err="1">
                          <a:solidFill>
                            <a:schemeClr val="tx1"/>
                          </a:solidFill>
                          <a:effectLst/>
                          <a:latin typeface="+mn-lt"/>
                          <a:ea typeface="+mn-ea"/>
                          <a:cs typeface="+mn-cs"/>
                        </a:rPr>
                        <a:t>Mansingrao</a:t>
                      </a:r>
                      <a:r>
                        <a:rPr lang="en-GB" sz="1600" kern="1200" dirty="0">
                          <a:solidFill>
                            <a:schemeClr val="tx1"/>
                          </a:solidFill>
                          <a:effectLst/>
                          <a:latin typeface="+mn-lt"/>
                          <a:ea typeface="+mn-ea"/>
                          <a:cs typeface="+mn-cs"/>
                        </a:rPr>
                        <a:t> </a:t>
                      </a:r>
                      <a:r>
                        <a:rPr lang="en-GB" sz="1600" kern="1200" dirty="0" err="1">
                          <a:solidFill>
                            <a:schemeClr val="tx1"/>
                          </a:solidFill>
                          <a:effectLst/>
                          <a:latin typeface="+mn-lt"/>
                          <a:ea typeface="+mn-ea"/>
                          <a:cs typeface="+mn-cs"/>
                        </a:rPr>
                        <a:t>Fattesingrao</a:t>
                      </a:r>
                      <a:r>
                        <a:rPr lang="en-GB" sz="1600" kern="1200" dirty="0">
                          <a:solidFill>
                            <a:schemeClr val="tx1"/>
                          </a:solidFill>
                          <a:effectLst/>
                          <a:latin typeface="+mn-lt"/>
                          <a:ea typeface="+mn-ea"/>
                          <a:cs typeface="+mn-cs"/>
                        </a:rPr>
                        <a:t> Naik </a:t>
                      </a:r>
                      <a:endParaRPr lang="en-US" sz="1600" kern="1200" dirty="0">
                        <a:solidFill>
                          <a:schemeClr val="tx1"/>
                        </a:solidFill>
                        <a:effectLst/>
                        <a:latin typeface="+mn-lt"/>
                        <a:ea typeface="+mn-ea"/>
                        <a:cs typeface="+mn-cs"/>
                      </a:endParaRPr>
                    </a:p>
                  </a:txBody>
                  <a:tcPr marL="68580" marR="68580" marT="0" marB="0"/>
                </a:tc>
                <a:tc>
                  <a:txBody>
                    <a:bodyPr/>
                    <a:lstStyle/>
                    <a:p>
                      <a:pPr marL="0" marR="0" algn="ctr">
                        <a:spcBef>
                          <a:spcPts val="0"/>
                        </a:spcBef>
                        <a:spcAft>
                          <a:spcPts val="0"/>
                        </a:spcAft>
                      </a:pPr>
                      <a:r>
                        <a:rPr lang="en-GB" sz="1600" kern="1200" dirty="0">
                          <a:solidFill>
                            <a:schemeClr val="tx1"/>
                          </a:solidFill>
                          <a:effectLst/>
                          <a:latin typeface="+mn-lt"/>
                          <a:ea typeface="+mn-ea"/>
                          <a:cs typeface="+mn-cs"/>
                        </a:rPr>
                        <a:t>Chairman</a:t>
                      </a: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082754056"/>
                  </a:ext>
                </a:extLst>
              </a:tr>
              <a:tr h="107950">
                <a:tc>
                  <a:txBody>
                    <a:bodyPr/>
                    <a:lstStyle/>
                    <a:p>
                      <a:pPr marL="0" indent="0" algn="ctr" defTabSz="844083" rtl="0" eaLnBrk="1" latinLnBrk="0" hangingPunct="1">
                        <a:lnSpc>
                          <a:spcPct val="115000"/>
                        </a:lnSpc>
                      </a:pPr>
                      <a:r>
                        <a:rPr lang="en-US" sz="1600" b="0" kern="1200" dirty="0">
                          <a:solidFill>
                            <a:schemeClr val="tx1"/>
                          </a:solidFill>
                          <a:effectLst/>
                          <a:latin typeface="+mn-lt"/>
                          <a:ea typeface="+mn-ea"/>
                          <a:cs typeface="+mn-cs"/>
                        </a:rPr>
                        <a:t>2</a:t>
                      </a:r>
                      <a:endParaRPr lang="en-IN" sz="1600" b="0" kern="1200" dirty="0">
                        <a:solidFill>
                          <a:schemeClr val="tx1"/>
                        </a:solidFill>
                        <a:effectLst/>
                        <a:latin typeface="+mn-lt"/>
                        <a:ea typeface="+mn-ea"/>
                        <a:cs typeface="+mn-cs"/>
                      </a:endParaRPr>
                    </a:p>
                  </a:txBody>
                  <a:tcPr marL="58467" marR="58467" marT="0" marB="0"/>
                </a:tc>
                <a:tc>
                  <a:txBody>
                    <a:bodyPr/>
                    <a:lstStyle/>
                    <a:p>
                      <a:pPr marL="0" marR="0" indent="0" algn="l" defTabSz="844083" rtl="0" eaLnBrk="1" latinLnBrk="0" hangingPunct="1">
                        <a:lnSpc>
                          <a:spcPct val="115000"/>
                        </a:lnSpc>
                        <a:spcBef>
                          <a:spcPts val="0"/>
                        </a:spcBef>
                        <a:spcAft>
                          <a:spcPts val="0"/>
                        </a:spcAft>
                      </a:pPr>
                      <a:r>
                        <a:rPr lang="en-US" sz="1600" kern="1200" dirty="0">
                          <a:solidFill>
                            <a:schemeClr val="tx1"/>
                          </a:solidFill>
                          <a:effectLst/>
                          <a:latin typeface="+mn-lt"/>
                          <a:ea typeface="+mn-ea"/>
                          <a:cs typeface="+mn-cs"/>
                        </a:rPr>
                        <a:t>Shri Babasaheb Yashwantrao Patil </a:t>
                      </a:r>
                    </a:p>
                  </a:txBody>
                  <a:tcPr marL="68580" marR="68580" marT="0" marB="0"/>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Vice Chairman</a:t>
                      </a: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591254089"/>
                  </a:ext>
                </a:extLst>
              </a:tr>
              <a:tr h="107950">
                <a:tc>
                  <a:txBody>
                    <a:bodyPr/>
                    <a:lstStyle/>
                    <a:p>
                      <a:pPr marL="0" indent="0" algn="ctr" defTabSz="844083" rtl="0" eaLnBrk="1" latinLnBrk="0" hangingPunct="1">
                        <a:lnSpc>
                          <a:spcPct val="115000"/>
                        </a:lnSpc>
                      </a:pPr>
                      <a:r>
                        <a:rPr lang="en-IN" sz="1600" b="0" kern="1200" dirty="0">
                          <a:solidFill>
                            <a:schemeClr val="tx1"/>
                          </a:solidFill>
                          <a:effectLst/>
                          <a:latin typeface="+mn-lt"/>
                          <a:ea typeface="+mn-ea"/>
                          <a:cs typeface="+mn-cs"/>
                        </a:rPr>
                        <a:t>3</a:t>
                      </a:r>
                    </a:p>
                  </a:txBody>
                  <a:tcPr marL="58467" marR="58467" marT="0" marB="0"/>
                </a:tc>
                <a:tc>
                  <a:txBody>
                    <a:bodyPr/>
                    <a:lstStyle/>
                    <a:p>
                      <a:pPr marL="0" marR="0" indent="0" algn="l" defTabSz="844083" rtl="0" eaLnBrk="1" latinLnBrk="0" hangingPunct="1">
                        <a:lnSpc>
                          <a:spcPct val="115000"/>
                        </a:lnSpc>
                        <a:spcBef>
                          <a:spcPts val="0"/>
                        </a:spcBef>
                        <a:spcAft>
                          <a:spcPts val="0"/>
                        </a:spcAft>
                      </a:pPr>
                      <a:r>
                        <a:rPr lang="en-US" sz="1600" kern="1200" dirty="0">
                          <a:solidFill>
                            <a:schemeClr val="tx1"/>
                          </a:solidFill>
                          <a:effectLst/>
                          <a:latin typeface="+mn-lt"/>
                          <a:ea typeface="+mn-ea"/>
                          <a:cs typeface="+mn-cs"/>
                        </a:rPr>
                        <a:t>Shri </a:t>
                      </a:r>
                      <a:r>
                        <a:rPr lang="en-US" sz="1600" kern="1200" dirty="0" err="1">
                          <a:solidFill>
                            <a:schemeClr val="tx1"/>
                          </a:solidFill>
                          <a:effectLst/>
                          <a:latin typeface="+mn-lt"/>
                          <a:ea typeface="+mn-ea"/>
                          <a:cs typeface="+mn-cs"/>
                        </a:rPr>
                        <a:t>Mansingrao</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Hambirrao</a:t>
                      </a:r>
                      <a:r>
                        <a:rPr lang="en-US" sz="1600" kern="1200" dirty="0">
                          <a:solidFill>
                            <a:schemeClr val="tx1"/>
                          </a:solidFill>
                          <a:effectLst/>
                          <a:latin typeface="+mn-lt"/>
                          <a:ea typeface="+mn-ea"/>
                          <a:cs typeface="+mn-cs"/>
                        </a:rPr>
                        <a:t> Patil </a:t>
                      </a:r>
                    </a:p>
                  </a:txBody>
                  <a:tcPr marL="68580" marR="68580" marT="0" marB="0"/>
                </a:tc>
                <a:tc>
                  <a:txBody>
                    <a:bodyPr/>
                    <a:lstStyle/>
                    <a:p>
                      <a:pPr marL="0" marR="0" algn="ctr">
                        <a:spcBef>
                          <a:spcPts val="0"/>
                        </a:spcBef>
                        <a:spcAft>
                          <a:spcPts val="0"/>
                        </a:spcAft>
                      </a:pPr>
                      <a:r>
                        <a:rPr lang="en-US" sz="1600" kern="1200" dirty="0">
                          <a:solidFill>
                            <a:schemeClr val="tx1"/>
                          </a:solidFill>
                          <a:effectLst/>
                          <a:latin typeface="+mn-lt"/>
                          <a:ea typeface="+mn-ea"/>
                          <a:cs typeface="+mn-cs"/>
                        </a:rPr>
                        <a:t>Director</a:t>
                      </a:r>
                    </a:p>
                  </a:txBody>
                  <a:tcPr marL="68580" marR="68580" marT="0" marB="0"/>
                </a:tc>
                <a:extLst>
                  <a:ext uri="{0D108BD9-81ED-4DB2-BD59-A6C34878D82A}">
                    <a16:rowId xmlns:a16="http://schemas.microsoft.com/office/drawing/2014/main" val="271759678"/>
                  </a:ext>
                </a:extLst>
              </a:tr>
              <a:tr h="107950">
                <a:tc>
                  <a:txBody>
                    <a:bodyPr/>
                    <a:lstStyle/>
                    <a:p>
                      <a:pPr marL="0" indent="0" algn="ctr" defTabSz="844083" rtl="0" eaLnBrk="1" latinLnBrk="0" hangingPunct="1">
                        <a:lnSpc>
                          <a:spcPct val="115000"/>
                        </a:lnSpc>
                      </a:pPr>
                      <a:r>
                        <a:rPr lang="en-IN" sz="1600" b="0" kern="1200" dirty="0">
                          <a:solidFill>
                            <a:schemeClr val="tx1"/>
                          </a:solidFill>
                          <a:effectLst/>
                          <a:latin typeface="+mn-lt"/>
                          <a:ea typeface="+mn-ea"/>
                          <a:cs typeface="+mn-cs"/>
                        </a:rPr>
                        <a:t>4</a:t>
                      </a:r>
                    </a:p>
                  </a:txBody>
                  <a:tcPr marL="58467" marR="58467" marT="0" marB="0"/>
                </a:tc>
                <a:tc>
                  <a:txBody>
                    <a:bodyPr/>
                    <a:lstStyle/>
                    <a:p>
                      <a:pPr marL="0" marR="0" indent="0" algn="l" defTabSz="844083" rtl="0" eaLnBrk="1" latinLnBrk="0" hangingPunct="1">
                        <a:lnSpc>
                          <a:spcPct val="115000"/>
                        </a:lnSpc>
                        <a:spcBef>
                          <a:spcPts val="0"/>
                        </a:spcBef>
                        <a:spcAft>
                          <a:spcPts val="0"/>
                        </a:spcAft>
                      </a:pPr>
                      <a:r>
                        <a:rPr lang="en-US" sz="1600" kern="1200" dirty="0">
                          <a:solidFill>
                            <a:schemeClr val="tx1"/>
                          </a:solidFill>
                          <a:effectLst/>
                          <a:latin typeface="+mn-lt"/>
                          <a:ea typeface="+mn-ea"/>
                          <a:cs typeface="+mn-cs"/>
                        </a:rPr>
                        <a:t>Shri </a:t>
                      </a:r>
                      <a:r>
                        <a:rPr lang="en-US" sz="1600" kern="1200" dirty="0" err="1">
                          <a:solidFill>
                            <a:schemeClr val="tx1"/>
                          </a:solidFill>
                          <a:effectLst/>
                          <a:latin typeface="+mn-lt"/>
                          <a:ea typeface="+mn-ea"/>
                          <a:cs typeface="+mn-cs"/>
                        </a:rPr>
                        <a:t>Dinkarrao</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Daulu</a:t>
                      </a:r>
                      <a:r>
                        <a:rPr lang="en-US" sz="1600" kern="1200" dirty="0">
                          <a:solidFill>
                            <a:schemeClr val="tx1"/>
                          </a:solidFill>
                          <a:effectLst/>
                          <a:latin typeface="+mn-lt"/>
                          <a:ea typeface="+mn-ea"/>
                          <a:cs typeface="+mn-cs"/>
                        </a:rPr>
                        <a:t> Patil </a:t>
                      </a:r>
                    </a:p>
                  </a:txBody>
                  <a:tcPr marL="68580" marR="68580" marT="0" marB="0"/>
                </a:tc>
                <a:tc>
                  <a:txBody>
                    <a:bodyPr/>
                    <a:lstStyle/>
                    <a:p>
                      <a:pPr marL="0" marR="0" algn="ctr">
                        <a:spcBef>
                          <a:spcPts val="0"/>
                        </a:spcBef>
                        <a:spcAft>
                          <a:spcPts val="0"/>
                        </a:spcAft>
                      </a:pPr>
                      <a:r>
                        <a:rPr lang="en-US" sz="1600" kern="1200" dirty="0">
                          <a:solidFill>
                            <a:schemeClr val="tx1"/>
                          </a:solidFill>
                          <a:effectLst/>
                          <a:latin typeface="+mn-lt"/>
                          <a:ea typeface="+mn-ea"/>
                          <a:cs typeface="+mn-cs"/>
                        </a:rPr>
                        <a:t>Director</a:t>
                      </a:r>
                    </a:p>
                  </a:txBody>
                  <a:tcPr marL="68580" marR="68580" marT="0" marB="0"/>
                </a:tc>
                <a:extLst>
                  <a:ext uri="{0D108BD9-81ED-4DB2-BD59-A6C34878D82A}">
                    <a16:rowId xmlns:a16="http://schemas.microsoft.com/office/drawing/2014/main" val="1000042906"/>
                  </a:ext>
                </a:extLst>
              </a:tr>
              <a:tr h="107950">
                <a:tc>
                  <a:txBody>
                    <a:bodyPr/>
                    <a:lstStyle/>
                    <a:p>
                      <a:pPr marL="0" indent="0" algn="ctr" defTabSz="844083" rtl="0" eaLnBrk="1" latinLnBrk="0" hangingPunct="1">
                        <a:lnSpc>
                          <a:spcPct val="115000"/>
                        </a:lnSpc>
                      </a:pPr>
                      <a:r>
                        <a:rPr lang="en-IN" sz="1600" b="0" kern="1200" dirty="0">
                          <a:solidFill>
                            <a:schemeClr val="tx1"/>
                          </a:solidFill>
                          <a:effectLst/>
                          <a:latin typeface="+mn-lt"/>
                          <a:ea typeface="+mn-ea"/>
                          <a:cs typeface="+mn-cs"/>
                        </a:rPr>
                        <a:t>5</a:t>
                      </a:r>
                    </a:p>
                  </a:txBody>
                  <a:tcPr marL="58467" marR="58467" marT="0" marB="0"/>
                </a:tc>
                <a:tc>
                  <a:txBody>
                    <a:bodyPr/>
                    <a:lstStyle/>
                    <a:p>
                      <a:pPr marL="0" marR="0" indent="0" algn="l" defTabSz="844083" rtl="0" eaLnBrk="1" latinLnBrk="0" hangingPunct="1">
                        <a:lnSpc>
                          <a:spcPct val="115000"/>
                        </a:lnSpc>
                        <a:spcBef>
                          <a:spcPts val="0"/>
                        </a:spcBef>
                        <a:spcAft>
                          <a:spcPts val="0"/>
                        </a:spcAft>
                      </a:pPr>
                      <a:r>
                        <a:rPr lang="en-GB" sz="1600" kern="1200" dirty="0">
                          <a:solidFill>
                            <a:schemeClr val="tx1"/>
                          </a:solidFill>
                          <a:effectLst/>
                          <a:latin typeface="+mn-lt"/>
                          <a:ea typeface="+mn-ea"/>
                          <a:cs typeface="+mn-cs"/>
                        </a:rPr>
                        <a:t>Shri Suresh Pandurang Patil </a:t>
                      </a:r>
                      <a:endParaRPr lang="en-US" sz="1600" kern="1200" dirty="0">
                        <a:solidFill>
                          <a:schemeClr val="tx1"/>
                        </a:solidFill>
                        <a:effectLst/>
                        <a:latin typeface="+mn-lt"/>
                        <a:ea typeface="+mn-ea"/>
                        <a:cs typeface="+mn-cs"/>
                      </a:endParaRPr>
                    </a:p>
                  </a:txBody>
                  <a:tcPr marL="68580" marR="68580" marT="0" marB="0"/>
                </a:tc>
                <a:tc>
                  <a:txBody>
                    <a:bodyPr/>
                    <a:lstStyle/>
                    <a:p>
                      <a:pPr marL="0" marR="0" algn="ctr">
                        <a:spcBef>
                          <a:spcPts val="0"/>
                        </a:spcBef>
                        <a:spcAft>
                          <a:spcPts val="0"/>
                        </a:spcAft>
                      </a:pPr>
                      <a:r>
                        <a:rPr lang="en-US" sz="1600" kern="1200" dirty="0">
                          <a:solidFill>
                            <a:schemeClr val="tx1"/>
                          </a:solidFill>
                          <a:effectLst/>
                          <a:latin typeface="+mn-lt"/>
                          <a:ea typeface="+mn-ea"/>
                          <a:cs typeface="+mn-cs"/>
                        </a:rPr>
                        <a:t>Director</a:t>
                      </a:r>
                    </a:p>
                  </a:txBody>
                  <a:tcPr marL="68580" marR="68580" marT="0" marB="0"/>
                </a:tc>
                <a:extLst>
                  <a:ext uri="{0D108BD9-81ED-4DB2-BD59-A6C34878D82A}">
                    <a16:rowId xmlns:a16="http://schemas.microsoft.com/office/drawing/2014/main" val="3322182826"/>
                  </a:ext>
                </a:extLst>
              </a:tr>
              <a:tr h="107950">
                <a:tc>
                  <a:txBody>
                    <a:bodyPr/>
                    <a:lstStyle/>
                    <a:p>
                      <a:pPr marL="0" indent="0" algn="ctr" defTabSz="844083" rtl="0" eaLnBrk="1" latinLnBrk="0" hangingPunct="1">
                        <a:lnSpc>
                          <a:spcPct val="115000"/>
                        </a:lnSpc>
                      </a:pPr>
                      <a:r>
                        <a:rPr lang="en-IN" sz="1600" b="0" kern="1200" dirty="0">
                          <a:solidFill>
                            <a:schemeClr val="tx1"/>
                          </a:solidFill>
                          <a:effectLst/>
                          <a:latin typeface="+mn-lt"/>
                          <a:ea typeface="+mn-ea"/>
                          <a:cs typeface="+mn-cs"/>
                        </a:rPr>
                        <a:t>6</a:t>
                      </a:r>
                    </a:p>
                  </a:txBody>
                  <a:tcPr marL="58467" marR="58467" marT="0" marB="0"/>
                </a:tc>
                <a:tc>
                  <a:txBody>
                    <a:bodyPr/>
                    <a:lstStyle/>
                    <a:p>
                      <a:pPr marL="0" marR="0" indent="0" algn="l" defTabSz="844083" rtl="0" eaLnBrk="1" latinLnBrk="0" hangingPunct="1">
                        <a:lnSpc>
                          <a:spcPct val="115000"/>
                        </a:lnSpc>
                        <a:spcBef>
                          <a:spcPts val="0"/>
                        </a:spcBef>
                        <a:spcAft>
                          <a:spcPts val="0"/>
                        </a:spcAft>
                      </a:pPr>
                      <a:r>
                        <a:rPr lang="en-GB" sz="1600" kern="1200" dirty="0">
                          <a:solidFill>
                            <a:schemeClr val="tx1"/>
                          </a:solidFill>
                          <a:effectLst/>
                          <a:latin typeface="+mn-lt"/>
                          <a:ea typeface="+mn-ea"/>
                          <a:cs typeface="+mn-cs"/>
                        </a:rPr>
                        <a:t>Shri Babasaheb </a:t>
                      </a:r>
                      <a:r>
                        <a:rPr lang="en-GB" sz="1600" kern="1200" dirty="0" err="1">
                          <a:solidFill>
                            <a:schemeClr val="tx1"/>
                          </a:solidFill>
                          <a:effectLst/>
                          <a:latin typeface="+mn-lt"/>
                          <a:ea typeface="+mn-ea"/>
                          <a:cs typeface="+mn-cs"/>
                        </a:rPr>
                        <a:t>Dattajirao</a:t>
                      </a:r>
                      <a:r>
                        <a:rPr lang="en-GB" sz="1600" kern="1200" dirty="0">
                          <a:solidFill>
                            <a:schemeClr val="tx1"/>
                          </a:solidFill>
                          <a:effectLst/>
                          <a:latin typeface="+mn-lt"/>
                          <a:ea typeface="+mn-ea"/>
                          <a:cs typeface="+mn-cs"/>
                        </a:rPr>
                        <a:t> Pawar </a:t>
                      </a:r>
                      <a:endParaRPr lang="en-US" sz="1600" kern="1200" dirty="0">
                        <a:solidFill>
                          <a:schemeClr val="tx1"/>
                        </a:solidFill>
                        <a:effectLst/>
                        <a:latin typeface="+mn-lt"/>
                        <a:ea typeface="+mn-ea"/>
                        <a:cs typeface="+mn-cs"/>
                      </a:endParaRPr>
                    </a:p>
                  </a:txBody>
                  <a:tcPr marL="68580" marR="68580" marT="0" marB="0"/>
                </a:tc>
                <a:tc>
                  <a:txBody>
                    <a:bodyPr/>
                    <a:lstStyle/>
                    <a:p>
                      <a:pPr marL="0" marR="0" algn="ctr">
                        <a:spcBef>
                          <a:spcPts val="0"/>
                        </a:spcBef>
                        <a:spcAft>
                          <a:spcPts val="0"/>
                        </a:spcAft>
                      </a:pPr>
                      <a:r>
                        <a:rPr lang="en-GB" sz="1600" kern="1200" dirty="0">
                          <a:solidFill>
                            <a:schemeClr val="tx1"/>
                          </a:solidFill>
                          <a:effectLst/>
                          <a:latin typeface="+mn-lt"/>
                          <a:ea typeface="+mn-ea"/>
                          <a:cs typeface="+mn-cs"/>
                        </a:rPr>
                        <a:t>Managing Director</a:t>
                      </a: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66514507"/>
                  </a:ext>
                </a:extLst>
              </a:tr>
            </a:tbl>
          </a:graphicData>
        </a:graphic>
      </p:graphicFrame>
      <p:sp>
        <p:nvSpPr>
          <p:cNvPr id="6" name="TextBox 5">
            <a:extLst>
              <a:ext uri="{FF2B5EF4-FFF2-40B4-BE49-F238E27FC236}">
                <a16:creationId xmlns:a16="http://schemas.microsoft.com/office/drawing/2014/main" id="{DFCE4AE0-E34E-488C-A206-D2C2EA862728}"/>
              </a:ext>
            </a:extLst>
          </p:cNvPr>
          <p:cNvSpPr txBox="1"/>
          <p:nvPr/>
        </p:nvSpPr>
        <p:spPr>
          <a:xfrm>
            <a:off x="4267200" y="4473808"/>
            <a:ext cx="1787092" cy="338554"/>
          </a:xfrm>
          <a:prstGeom prst="rect">
            <a:avLst/>
          </a:prstGeom>
          <a:noFill/>
        </p:spPr>
        <p:txBody>
          <a:bodyPr wrap="none" rtlCol="0">
            <a:spAutoFit/>
          </a:bodyPr>
          <a:lstStyle/>
          <a:p>
            <a:r>
              <a:rPr lang="en-US" sz="1600" dirty="0">
                <a:solidFill>
                  <a:srgbClr val="CC0099"/>
                </a:solidFill>
                <a:latin typeface="+mj-lt"/>
                <a:cs typeface="Arial" charset="0"/>
              </a:rPr>
              <a:t>Project Proponents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7"/>
          <p:cNvSpPr>
            <a:spLocks noGrp="1" noChangeArrowheads="1"/>
          </p:cNvSpPr>
          <p:nvPr>
            <p:ph type="sldNum" sz="quarter" idx="12"/>
          </p:nvPr>
        </p:nvSpPr>
        <p:spPr bwMode="auto">
          <a:xfrm>
            <a:off x="9559737" y="6492875"/>
            <a:ext cx="3462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52E140-FCD6-4BA5-B38E-C8A299F1FC53}"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54" name="Rectangle 92"/>
          <p:cNvSpPr>
            <a:spLocks noChangeArrowheads="1"/>
          </p:cNvSpPr>
          <p:nvPr/>
        </p:nvSpPr>
        <p:spPr bwMode="auto">
          <a:xfrm>
            <a:off x="2003987" y="100883"/>
            <a:ext cx="6456606" cy="33855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Existing Sugar Factory </a:t>
            </a:r>
            <a:r>
              <a:rPr kumimoji="0" lang="en-US" sz="16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ETP (Capacity</a:t>
            </a:r>
            <a:r>
              <a:rPr kumimoji="0" lang="it-IT" altLang="en-US" sz="16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 750 M3/Day)</a:t>
            </a:r>
            <a:endParaRPr kumimoji="0" lang="en-US" altLang="en-US" sz="16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endParaRPr>
          </a:p>
        </p:txBody>
      </p:sp>
      <p:graphicFrame>
        <p:nvGraphicFramePr>
          <p:cNvPr id="55" name="Table 54">
            <a:extLst>
              <a:ext uri="{FF2B5EF4-FFF2-40B4-BE49-F238E27FC236}">
                <a16:creationId xmlns:a16="http://schemas.microsoft.com/office/drawing/2014/main" id="{A2C66D46-5DD0-46FB-B567-CCD71607AC06}"/>
              </a:ext>
            </a:extLst>
          </p:cNvPr>
          <p:cNvGraphicFramePr>
            <a:graphicFrameLocks noGrp="1"/>
          </p:cNvGraphicFramePr>
          <p:nvPr/>
        </p:nvGraphicFramePr>
        <p:xfrm>
          <a:off x="5941435" y="5911850"/>
          <a:ext cx="3124200" cy="813955"/>
        </p:xfrm>
        <a:graphic>
          <a:graphicData uri="http://schemas.openxmlformats.org/drawingml/2006/table">
            <a:tbl>
              <a:tblPr/>
              <a:tblGrid>
                <a:gridCol w="452426">
                  <a:extLst>
                    <a:ext uri="{9D8B030D-6E8A-4147-A177-3AD203B41FA5}">
                      <a16:colId xmlns:a16="http://schemas.microsoft.com/office/drawing/2014/main" val="20000"/>
                    </a:ext>
                  </a:extLst>
                </a:gridCol>
                <a:gridCol w="614374">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204355">
                <a:tc>
                  <a:txBody>
                    <a:bodyPr/>
                    <a:lstStyle/>
                    <a:p>
                      <a:pPr marL="0" indent="0" algn="l" rtl="0" eaLnBrk="1" latinLnBrk="0" hangingPunct="1">
                        <a:lnSpc>
                          <a:spcPct val="100000"/>
                        </a:lnSpc>
                        <a:spcBef>
                          <a:spcPts val="0"/>
                        </a:spcBef>
                        <a:spcAft>
                          <a:spcPts val="0"/>
                        </a:spcAft>
                      </a:pPr>
                      <a:r>
                        <a:rPr kumimoji="0" lang="en-US" sz="1000" b="1" i="0" u="none" strike="noStrike" kern="1200" cap="none" normalizeH="0" baseline="0" dirty="0">
                          <a:ln>
                            <a:noFill/>
                          </a:ln>
                          <a:solidFill>
                            <a:schemeClr val="tx1"/>
                          </a:solidFill>
                          <a:effectLst/>
                          <a:latin typeface="Arial" pitchFamily="34" charset="0"/>
                          <a:ea typeface="+mn-ea"/>
                          <a:cs typeface="Arial" pitchFamily="34" charset="0"/>
                        </a:rPr>
                        <a:t>No</a:t>
                      </a:r>
                      <a:endParaRPr kumimoji="0" lang="en-IN" sz="10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00000"/>
                        </a:lnSpc>
                        <a:spcBef>
                          <a:spcPts val="0"/>
                        </a:spcBef>
                        <a:spcAft>
                          <a:spcPts val="0"/>
                        </a:spcAft>
                      </a:pPr>
                      <a:r>
                        <a:rPr kumimoji="0" lang="en-US" sz="1000" b="1" i="0" u="none" strike="noStrike" kern="1200" cap="none" normalizeH="0" baseline="0" dirty="0" err="1">
                          <a:ln>
                            <a:noFill/>
                          </a:ln>
                          <a:solidFill>
                            <a:schemeClr val="tx1"/>
                          </a:solidFill>
                          <a:effectLst/>
                          <a:latin typeface="Arial" pitchFamily="34" charset="0"/>
                          <a:ea typeface="+mn-ea"/>
                          <a:cs typeface="Arial" pitchFamily="34" charset="0"/>
                        </a:rPr>
                        <a:t>Param</a:t>
                      </a:r>
                      <a:endParaRPr kumimoji="0" lang="en-IN" sz="10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00000"/>
                        </a:lnSpc>
                        <a:spcBef>
                          <a:spcPts val="0"/>
                        </a:spcBef>
                        <a:spcAft>
                          <a:spcPts val="0"/>
                        </a:spcAft>
                      </a:pPr>
                      <a:r>
                        <a:rPr kumimoji="0" lang="en-US" sz="1000" b="1" i="0" u="none" strike="noStrike" kern="1200" cap="none" normalizeH="0" baseline="0" dirty="0">
                          <a:ln>
                            <a:noFill/>
                          </a:ln>
                          <a:solidFill>
                            <a:schemeClr val="tx1"/>
                          </a:solidFill>
                          <a:effectLst/>
                          <a:latin typeface="Arial" pitchFamily="34" charset="0"/>
                          <a:ea typeface="+mn-ea"/>
                          <a:cs typeface="Arial" pitchFamily="34" charset="0"/>
                        </a:rPr>
                        <a:t>Unit</a:t>
                      </a:r>
                      <a:endParaRPr kumimoji="0" lang="en-IN" sz="10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00000"/>
                        </a:lnSpc>
                        <a:spcBef>
                          <a:spcPts val="0"/>
                        </a:spcBef>
                        <a:spcAft>
                          <a:spcPts val="0"/>
                        </a:spcAft>
                      </a:pPr>
                      <a:r>
                        <a:rPr kumimoji="0" lang="en-IN" sz="1000" b="1" i="0" u="none" strike="noStrike" kern="1200" cap="none" normalizeH="0" baseline="0" dirty="0">
                          <a:ln>
                            <a:noFill/>
                          </a:ln>
                          <a:solidFill>
                            <a:schemeClr val="tx1"/>
                          </a:solidFill>
                          <a:effectLst/>
                          <a:latin typeface="Arial" pitchFamily="34" charset="0"/>
                          <a:ea typeface="+mn-ea"/>
                          <a:cs typeface="Arial" pitchFamily="34" charset="0"/>
                        </a:rPr>
                        <a:t>Inlet</a:t>
                      </a: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rtl="0" eaLnBrk="1" latinLnBrk="0" hangingPunct="1">
                        <a:lnSpc>
                          <a:spcPct val="100000"/>
                        </a:lnSpc>
                        <a:spcBef>
                          <a:spcPts val="0"/>
                        </a:spcBef>
                        <a:spcAft>
                          <a:spcPts val="0"/>
                        </a:spcAft>
                      </a:pPr>
                      <a:r>
                        <a:rPr kumimoji="0" lang="en-IN" sz="1000" b="1" i="0" u="none" strike="noStrike" kern="1200" cap="none" normalizeH="0" baseline="0" dirty="0">
                          <a:ln>
                            <a:noFill/>
                          </a:ln>
                          <a:solidFill>
                            <a:schemeClr val="tx1"/>
                          </a:solidFill>
                          <a:effectLst/>
                          <a:latin typeface="Arial" pitchFamily="34" charset="0"/>
                          <a:ea typeface="+mn-ea"/>
                          <a:cs typeface="Arial" pitchFamily="34" charset="0"/>
                        </a:rPr>
                        <a:t>Outlet</a:t>
                      </a:r>
                    </a:p>
                  </a:txBody>
                  <a:tcPr marL="68571" marR="68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36236">
                <a:tc>
                  <a:txBody>
                    <a:bodyPr/>
                    <a:lstStyle/>
                    <a:p>
                      <a:pPr marL="0" algn="ctr" rtl="0" eaLnBrk="1" latinLnBrk="0" hangingPunct="1">
                        <a:lnSpc>
                          <a:spcPct val="100000"/>
                        </a:lnSpc>
                        <a:spcBef>
                          <a:spcPts val="0"/>
                        </a:spcBef>
                        <a:spcAft>
                          <a:spcPts val="0"/>
                        </a:spcAft>
                      </a:pPr>
                      <a:r>
                        <a:rPr kumimoji="0" lang="en-US" sz="1000" b="0" i="0" u="none" strike="noStrike" kern="1200" cap="none" normalizeH="0" baseline="0" dirty="0">
                          <a:ln>
                            <a:noFill/>
                          </a:ln>
                          <a:solidFill>
                            <a:schemeClr val="tx1"/>
                          </a:solidFill>
                          <a:effectLst/>
                          <a:latin typeface="Arial" pitchFamily="34" charset="0"/>
                          <a:ea typeface="+mn-ea"/>
                          <a:cs typeface="Arial" pitchFamily="34" charset="0"/>
                        </a:rPr>
                        <a:t>1</a:t>
                      </a:r>
                      <a:endParaRPr kumimoji="0" lang="en-IN" sz="1000" b="0" i="0" u="none" strike="noStrike" kern="1200" cap="none" normalizeH="0" baseline="0" dirty="0">
                        <a:ln>
                          <a:noFill/>
                        </a:ln>
                        <a:solidFill>
                          <a:schemeClr val="tx1"/>
                        </a:solidFill>
                        <a:effectLst/>
                        <a:latin typeface="Arial" pitchFamily="34" charset="0"/>
                        <a:ea typeface="+mn-ea"/>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00000"/>
                        </a:lnSpc>
                        <a:spcBef>
                          <a:spcPts val="0"/>
                        </a:spcBef>
                        <a:spcAft>
                          <a:spcPts val="0"/>
                        </a:spcAft>
                      </a:pPr>
                      <a:r>
                        <a:rPr kumimoji="0" lang="en-US" sz="1000" b="0" i="0" u="none" strike="noStrike" kern="1200" cap="none" normalizeH="0" baseline="0" dirty="0">
                          <a:ln>
                            <a:noFill/>
                          </a:ln>
                          <a:solidFill>
                            <a:schemeClr val="tx1"/>
                          </a:solidFill>
                          <a:effectLst/>
                          <a:latin typeface="Arial" pitchFamily="34" charset="0"/>
                          <a:ea typeface="+mn-ea"/>
                          <a:cs typeface="Arial" pitchFamily="34" charset="0"/>
                        </a:rPr>
                        <a:t>pH</a:t>
                      </a:r>
                      <a:endParaRPr kumimoji="0" lang="en-IN" sz="1000" b="0" i="0" u="none" strike="noStrike" kern="1200" cap="none" normalizeH="0" baseline="0" dirty="0">
                        <a:ln>
                          <a:noFill/>
                        </a:ln>
                        <a:solidFill>
                          <a:schemeClr val="tx1"/>
                        </a:solidFill>
                        <a:effectLst/>
                        <a:latin typeface="Arial" pitchFamily="34" charset="0"/>
                        <a:ea typeface="+mn-ea"/>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pPr>
                      <a:r>
                        <a:rPr kumimoji="0" lang="en-US" sz="1000" b="0" i="0" u="none" strike="noStrike" kern="1200" cap="none" normalizeH="0" baseline="0" dirty="0">
                          <a:ln>
                            <a:noFill/>
                          </a:ln>
                          <a:solidFill>
                            <a:schemeClr val="tx1"/>
                          </a:solidFill>
                          <a:effectLst/>
                          <a:latin typeface="Arial" pitchFamily="34" charset="0"/>
                          <a:ea typeface="+mn-ea"/>
                          <a:cs typeface="Arial" pitchFamily="34" charset="0"/>
                        </a:rPr>
                        <a:t>---</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Bef>
                          <a:spcPts val="0"/>
                        </a:spcBef>
                        <a:spcAft>
                          <a:spcPts val="0"/>
                        </a:spcAft>
                      </a:pPr>
                      <a:r>
                        <a:rPr kumimoji="0" lang="en-IN" sz="1000" b="0" i="0" u="none" strike="noStrike" kern="1200" cap="none" normalizeH="0" baseline="0" dirty="0">
                          <a:ln>
                            <a:noFill/>
                          </a:ln>
                          <a:solidFill>
                            <a:schemeClr val="tx1"/>
                          </a:solidFill>
                          <a:effectLst/>
                          <a:latin typeface="Arial" pitchFamily="34" charset="0"/>
                          <a:ea typeface="+mn-ea"/>
                          <a:cs typeface="Arial" pitchFamily="34" charset="0"/>
                        </a:rPr>
                        <a:t>5-6</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0"/>
                        </a:spcBef>
                        <a:spcAft>
                          <a:spcPts val="0"/>
                        </a:spcAft>
                      </a:pPr>
                      <a:r>
                        <a:rPr kumimoji="0" lang="en-IN" sz="1000" b="0" i="0" u="none" strike="noStrike" kern="1200" cap="none" normalizeH="0" baseline="0" dirty="0">
                          <a:ln>
                            <a:noFill/>
                          </a:ln>
                          <a:solidFill>
                            <a:schemeClr val="tx1"/>
                          </a:solidFill>
                          <a:effectLst/>
                          <a:latin typeface="Arial" pitchFamily="34" charset="0"/>
                          <a:ea typeface="+mn-ea"/>
                          <a:cs typeface="Arial" pitchFamily="34" charset="0"/>
                        </a:rPr>
                        <a:t>7-8</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36236">
                <a:tc>
                  <a:txBody>
                    <a:bodyPr/>
                    <a:lstStyle/>
                    <a:p>
                      <a:pPr marL="0" algn="ctr" rtl="0" eaLnBrk="1" latinLnBrk="0" hangingPunct="1">
                        <a:lnSpc>
                          <a:spcPct val="100000"/>
                        </a:lnSpc>
                        <a:spcBef>
                          <a:spcPts val="0"/>
                        </a:spcBef>
                        <a:spcAft>
                          <a:spcPts val="0"/>
                        </a:spcAft>
                      </a:pPr>
                      <a:r>
                        <a:rPr kumimoji="0" lang="en-US" sz="1000" b="0" i="0" u="none" strike="noStrike" kern="1200" cap="none" normalizeH="0" baseline="0" dirty="0">
                          <a:ln>
                            <a:noFill/>
                          </a:ln>
                          <a:solidFill>
                            <a:schemeClr val="tx1"/>
                          </a:solidFill>
                          <a:effectLst/>
                          <a:latin typeface="Arial" pitchFamily="34" charset="0"/>
                          <a:ea typeface="+mn-ea"/>
                          <a:cs typeface="Arial" pitchFamily="34" charset="0"/>
                        </a:rPr>
                        <a:t>2</a:t>
                      </a:r>
                      <a:endParaRPr kumimoji="0" lang="en-IN" sz="1000" b="0" i="0" u="none" strike="noStrike" kern="1200" cap="none" normalizeH="0" baseline="0" dirty="0">
                        <a:ln>
                          <a:noFill/>
                        </a:ln>
                        <a:solidFill>
                          <a:schemeClr val="tx1"/>
                        </a:solidFill>
                        <a:effectLst/>
                        <a:latin typeface="Arial" pitchFamily="34" charset="0"/>
                        <a:ea typeface="+mn-ea"/>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00000"/>
                        </a:lnSpc>
                        <a:spcBef>
                          <a:spcPts val="0"/>
                        </a:spcBef>
                        <a:spcAft>
                          <a:spcPts val="0"/>
                        </a:spcAft>
                      </a:pPr>
                      <a:r>
                        <a:rPr kumimoji="0" lang="en-US" sz="1000" b="0" i="0" u="none" strike="noStrike" kern="1200" cap="none" normalizeH="0" baseline="0" dirty="0">
                          <a:ln>
                            <a:noFill/>
                          </a:ln>
                          <a:solidFill>
                            <a:schemeClr val="tx1"/>
                          </a:solidFill>
                          <a:effectLst/>
                          <a:latin typeface="Arial" pitchFamily="34" charset="0"/>
                          <a:ea typeface="+mn-ea"/>
                          <a:cs typeface="Arial" pitchFamily="34" charset="0"/>
                        </a:rPr>
                        <a:t>COD</a:t>
                      </a:r>
                      <a:endParaRPr kumimoji="0" lang="en-IN" sz="1000" b="0" i="0" u="none" strike="noStrike" kern="1200" cap="none" normalizeH="0" baseline="0" dirty="0">
                        <a:ln>
                          <a:noFill/>
                        </a:ln>
                        <a:solidFill>
                          <a:schemeClr val="tx1"/>
                        </a:solidFill>
                        <a:effectLst/>
                        <a:latin typeface="Arial" pitchFamily="34" charset="0"/>
                        <a:ea typeface="+mn-ea"/>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pPr>
                      <a:r>
                        <a:rPr kumimoji="0" lang="en-US" sz="1000" b="0" i="0" u="none" strike="noStrike" kern="1200" cap="none" normalizeH="0" baseline="0" dirty="0">
                          <a:ln>
                            <a:noFill/>
                          </a:ln>
                          <a:solidFill>
                            <a:schemeClr val="tx1"/>
                          </a:solidFill>
                          <a:effectLst/>
                          <a:latin typeface="Arial" pitchFamily="34" charset="0"/>
                          <a:ea typeface="+mn-ea"/>
                          <a:cs typeface="Arial" pitchFamily="34" charset="0"/>
                        </a:rPr>
                        <a:t>mg/lit</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normalizeH="0" baseline="0" dirty="0">
                          <a:ln>
                            <a:noFill/>
                          </a:ln>
                          <a:solidFill>
                            <a:schemeClr val="tx1"/>
                          </a:solidFill>
                          <a:effectLst/>
                          <a:latin typeface="Arial" pitchFamily="34" charset="0"/>
                          <a:ea typeface="+mn-ea"/>
                          <a:cs typeface="Arial" pitchFamily="34" charset="0"/>
                        </a:rPr>
                        <a:t>2000-3000</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normalizeH="0" baseline="0" dirty="0">
                          <a:ln>
                            <a:noFill/>
                          </a:ln>
                          <a:solidFill>
                            <a:schemeClr val="tx1"/>
                          </a:solidFill>
                          <a:effectLst/>
                          <a:latin typeface="Arial" pitchFamily="34" charset="0"/>
                          <a:ea typeface="+mn-ea"/>
                          <a:cs typeface="Arial" pitchFamily="34" charset="0"/>
                        </a:rPr>
                        <a:t>120-150</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6236">
                <a:tc>
                  <a:txBody>
                    <a:bodyPr/>
                    <a:lstStyle/>
                    <a:p>
                      <a:pPr marL="0" algn="ctr" rtl="0" eaLnBrk="1" latinLnBrk="0" hangingPunct="1">
                        <a:lnSpc>
                          <a:spcPct val="100000"/>
                        </a:lnSpc>
                        <a:spcBef>
                          <a:spcPts val="0"/>
                        </a:spcBef>
                        <a:spcAft>
                          <a:spcPts val="0"/>
                        </a:spcAft>
                      </a:pPr>
                      <a:r>
                        <a:rPr kumimoji="0" lang="en-US" sz="1000" b="0" i="0" u="none" strike="noStrike" kern="1200" cap="none" normalizeH="0" baseline="0" dirty="0">
                          <a:ln>
                            <a:noFill/>
                          </a:ln>
                          <a:solidFill>
                            <a:schemeClr val="tx1"/>
                          </a:solidFill>
                          <a:effectLst/>
                          <a:latin typeface="Arial" pitchFamily="34" charset="0"/>
                          <a:ea typeface="+mn-ea"/>
                          <a:cs typeface="Arial" pitchFamily="34" charset="0"/>
                        </a:rPr>
                        <a:t>3</a:t>
                      </a:r>
                      <a:endParaRPr kumimoji="0" lang="en-IN" sz="1000" b="0" i="0" u="none" strike="noStrike" kern="1200" cap="none" normalizeH="0" baseline="0" dirty="0">
                        <a:ln>
                          <a:noFill/>
                        </a:ln>
                        <a:solidFill>
                          <a:schemeClr val="tx1"/>
                        </a:solidFill>
                        <a:effectLst/>
                        <a:latin typeface="Arial" pitchFamily="34" charset="0"/>
                        <a:ea typeface="+mn-ea"/>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00000"/>
                        </a:lnSpc>
                        <a:spcBef>
                          <a:spcPts val="0"/>
                        </a:spcBef>
                        <a:spcAft>
                          <a:spcPts val="0"/>
                        </a:spcAft>
                      </a:pPr>
                      <a:r>
                        <a:rPr kumimoji="0" lang="en-US" sz="1000" b="0" i="0" u="none" strike="noStrike" kern="1200" cap="none" normalizeH="0" baseline="0" dirty="0">
                          <a:ln>
                            <a:noFill/>
                          </a:ln>
                          <a:solidFill>
                            <a:schemeClr val="tx1"/>
                          </a:solidFill>
                          <a:effectLst/>
                          <a:latin typeface="Arial" pitchFamily="34" charset="0"/>
                          <a:ea typeface="+mn-ea"/>
                          <a:cs typeface="Arial" pitchFamily="34" charset="0"/>
                        </a:rPr>
                        <a:t>BOD</a:t>
                      </a:r>
                      <a:endParaRPr kumimoji="0" lang="en-IN" sz="1000" b="0" i="0" u="none" strike="noStrike" kern="1200" cap="none" normalizeH="0" baseline="0" dirty="0">
                        <a:ln>
                          <a:noFill/>
                        </a:ln>
                        <a:solidFill>
                          <a:schemeClr val="tx1"/>
                        </a:solidFill>
                        <a:effectLst/>
                        <a:latin typeface="Arial" pitchFamily="34" charset="0"/>
                        <a:ea typeface="+mn-ea"/>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normalizeH="0" baseline="0" dirty="0">
                          <a:ln>
                            <a:noFill/>
                          </a:ln>
                          <a:solidFill>
                            <a:schemeClr val="tx1"/>
                          </a:solidFill>
                          <a:effectLst/>
                          <a:latin typeface="Arial" pitchFamily="34" charset="0"/>
                          <a:ea typeface="+mn-ea"/>
                          <a:cs typeface="Arial" pitchFamily="34" charset="0"/>
                        </a:rPr>
                        <a:t>mg/lit</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normalizeH="0" baseline="0" dirty="0">
                          <a:ln>
                            <a:noFill/>
                          </a:ln>
                          <a:solidFill>
                            <a:schemeClr val="tx1"/>
                          </a:solidFill>
                          <a:effectLst/>
                          <a:latin typeface="Arial" pitchFamily="34" charset="0"/>
                          <a:ea typeface="+mn-ea"/>
                          <a:cs typeface="Arial" pitchFamily="34" charset="0"/>
                        </a:rPr>
                        <a:t>1200-1500</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normalizeH="0" baseline="0" dirty="0">
                          <a:ln>
                            <a:noFill/>
                          </a:ln>
                          <a:solidFill>
                            <a:schemeClr val="tx1"/>
                          </a:solidFill>
                          <a:effectLst/>
                          <a:latin typeface="Arial" pitchFamily="34" charset="0"/>
                          <a:ea typeface="+mn-ea"/>
                          <a:cs typeface="Arial" pitchFamily="34" charset="0"/>
                        </a:rPr>
                        <a:t>45-60</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36236">
                <a:tc>
                  <a:txBody>
                    <a:bodyPr/>
                    <a:lstStyle/>
                    <a:p>
                      <a:pPr marL="0" algn="ctr" rtl="0" eaLnBrk="1" latinLnBrk="0" hangingPunct="1">
                        <a:lnSpc>
                          <a:spcPct val="100000"/>
                        </a:lnSpc>
                        <a:spcBef>
                          <a:spcPts val="0"/>
                        </a:spcBef>
                        <a:spcAft>
                          <a:spcPts val="0"/>
                        </a:spcAft>
                      </a:pPr>
                      <a:r>
                        <a:rPr kumimoji="0" lang="en-US" sz="1000" b="0" i="0" u="none" strike="noStrike" kern="1200" cap="none" normalizeH="0" baseline="0" dirty="0">
                          <a:ln>
                            <a:noFill/>
                          </a:ln>
                          <a:solidFill>
                            <a:schemeClr val="tx1"/>
                          </a:solidFill>
                          <a:effectLst/>
                          <a:latin typeface="Arial" pitchFamily="34" charset="0"/>
                          <a:ea typeface="+mn-ea"/>
                          <a:cs typeface="Arial" pitchFamily="34" charset="0"/>
                        </a:rPr>
                        <a:t>4</a:t>
                      </a:r>
                      <a:endParaRPr kumimoji="0" lang="en-IN" sz="1000" b="0" i="0" u="none" strike="noStrike" kern="1200" cap="none" normalizeH="0" baseline="0" dirty="0">
                        <a:ln>
                          <a:noFill/>
                        </a:ln>
                        <a:solidFill>
                          <a:schemeClr val="tx1"/>
                        </a:solidFill>
                        <a:effectLst/>
                        <a:latin typeface="Arial" pitchFamily="34" charset="0"/>
                        <a:ea typeface="+mn-ea"/>
                        <a:cs typeface="Arial" pitchFamily="34"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00000"/>
                        </a:lnSpc>
                        <a:spcBef>
                          <a:spcPts val="0"/>
                        </a:spcBef>
                        <a:spcAft>
                          <a:spcPts val="0"/>
                        </a:spcAft>
                      </a:pPr>
                      <a:r>
                        <a:rPr kumimoji="0" lang="en-IN" sz="1000" b="0" i="0" u="none" strike="noStrike" kern="1200" cap="none" normalizeH="0" baseline="0" dirty="0">
                          <a:ln>
                            <a:noFill/>
                          </a:ln>
                          <a:solidFill>
                            <a:schemeClr val="tx1"/>
                          </a:solidFill>
                          <a:effectLst/>
                          <a:latin typeface="Arial" pitchFamily="34" charset="0"/>
                          <a:ea typeface="+mn-ea"/>
                          <a:cs typeface="Arial" pitchFamily="34" charset="0"/>
                        </a:rPr>
                        <a:t>SS</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normalizeH="0" baseline="0" dirty="0">
                          <a:ln>
                            <a:noFill/>
                          </a:ln>
                          <a:solidFill>
                            <a:schemeClr val="tx1"/>
                          </a:solidFill>
                          <a:effectLst/>
                          <a:latin typeface="Arial" pitchFamily="34" charset="0"/>
                          <a:ea typeface="+mn-ea"/>
                          <a:cs typeface="Arial" pitchFamily="34" charset="0"/>
                        </a:rPr>
                        <a:t>mg/lit</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Bef>
                          <a:spcPts val="0"/>
                        </a:spcBef>
                        <a:spcAft>
                          <a:spcPts val="0"/>
                        </a:spcAft>
                      </a:pPr>
                      <a:r>
                        <a:rPr kumimoji="0" lang="en-IN" sz="1000" b="0" i="0" u="none" strike="noStrike" kern="1200" cap="none" normalizeH="0" baseline="0" dirty="0">
                          <a:ln>
                            <a:noFill/>
                          </a:ln>
                          <a:solidFill>
                            <a:schemeClr val="tx1"/>
                          </a:solidFill>
                          <a:effectLst/>
                          <a:latin typeface="Arial" pitchFamily="34" charset="0"/>
                          <a:ea typeface="+mn-ea"/>
                          <a:cs typeface="Arial" pitchFamily="34" charset="0"/>
                        </a:rPr>
                        <a:t>400-500</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Bef>
                          <a:spcPts val="0"/>
                        </a:spcBef>
                        <a:spcAft>
                          <a:spcPts val="0"/>
                        </a:spcAft>
                      </a:pPr>
                      <a:r>
                        <a:rPr kumimoji="0" lang="en-IN" sz="1000" b="0" i="0" u="none" strike="noStrike" kern="1200" cap="none" normalizeH="0" baseline="0" dirty="0">
                          <a:ln>
                            <a:noFill/>
                          </a:ln>
                          <a:solidFill>
                            <a:schemeClr val="tx1"/>
                          </a:solidFill>
                          <a:effectLst/>
                          <a:latin typeface="Arial" pitchFamily="34" charset="0"/>
                          <a:ea typeface="+mn-ea"/>
                          <a:cs typeface="Arial" pitchFamily="34" charset="0"/>
                        </a:rPr>
                        <a:t>80-90</a:t>
                      </a: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6" name="Text Box 66">
            <a:extLst>
              <a:ext uri="{FF2B5EF4-FFF2-40B4-BE49-F238E27FC236}">
                <a16:creationId xmlns:a16="http://schemas.microsoft.com/office/drawing/2014/main" id="{CC3576F8-422B-4D4D-B0BA-730396ED1496}"/>
              </a:ext>
            </a:extLst>
          </p:cNvPr>
          <p:cNvSpPr txBox="1">
            <a:spLocks noChangeArrowheads="1"/>
          </p:cNvSpPr>
          <p:nvPr/>
        </p:nvSpPr>
        <p:spPr bwMode="auto">
          <a:xfrm>
            <a:off x="3954463" y="5938838"/>
            <a:ext cx="21669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Note: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PSF : Pressure Sand Filter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ACF : Activated Carbon Filter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RAS : Returned Activated Sludge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SDB : Sludge Drying Bed</a:t>
            </a:r>
            <a:endPar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57" name="Straight Arrow Connector 56">
            <a:extLst>
              <a:ext uri="{FF2B5EF4-FFF2-40B4-BE49-F238E27FC236}">
                <a16:creationId xmlns:a16="http://schemas.microsoft.com/office/drawing/2014/main" id="{8983CCED-434A-401B-9DCC-E97A08633A2B}"/>
              </a:ext>
            </a:extLst>
          </p:cNvPr>
          <p:cNvCxnSpPr/>
          <p:nvPr/>
        </p:nvCxnSpPr>
        <p:spPr bwMode="auto">
          <a:xfrm>
            <a:off x="8428038" y="1808163"/>
            <a:ext cx="0" cy="452437"/>
          </a:xfrm>
          <a:prstGeom prst="straightConnector1">
            <a:avLst/>
          </a:prstGeom>
          <a:ln w="19050">
            <a:solidFill>
              <a:srgbClr val="FF0000"/>
            </a:solidFill>
            <a:prstDash val="dash"/>
            <a:tailEnd type="arrow"/>
          </a:ln>
        </p:spPr>
        <p:style>
          <a:lnRef idx="2">
            <a:schemeClr val="dk1"/>
          </a:lnRef>
          <a:fillRef idx="0">
            <a:schemeClr val="dk1"/>
          </a:fillRef>
          <a:effectRef idx="1">
            <a:schemeClr val="dk1"/>
          </a:effectRef>
          <a:fontRef idx="minor">
            <a:schemeClr val="tx1"/>
          </a:fontRef>
        </p:style>
      </p:cxnSp>
      <p:sp>
        <p:nvSpPr>
          <p:cNvPr id="58" name="Rectangle 57">
            <a:extLst>
              <a:ext uri="{FF2B5EF4-FFF2-40B4-BE49-F238E27FC236}">
                <a16:creationId xmlns:a16="http://schemas.microsoft.com/office/drawing/2014/main" id="{6CF438C5-0E96-4DBA-9114-7FCA0B267065}"/>
              </a:ext>
            </a:extLst>
          </p:cNvPr>
          <p:cNvSpPr/>
          <p:nvPr/>
        </p:nvSpPr>
        <p:spPr bwMode="auto">
          <a:xfrm>
            <a:off x="6572512" y="1110564"/>
            <a:ext cx="1000121" cy="685948"/>
          </a:xfrm>
          <a:prstGeom prst="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785E3A8C-43D7-4A30-B618-473F96385D8A}"/>
              </a:ext>
            </a:extLst>
          </p:cNvPr>
          <p:cNvSpPr/>
          <p:nvPr/>
        </p:nvSpPr>
        <p:spPr bwMode="auto">
          <a:xfrm>
            <a:off x="609113" y="1243944"/>
            <a:ext cx="396874" cy="363615"/>
          </a:xfrm>
          <a:prstGeom prst="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60" name="Rectangle 271">
            <a:extLst>
              <a:ext uri="{FF2B5EF4-FFF2-40B4-BE49-F238E27FC236}">
                <a16:creationId xmlns:a16="http://schemas.microsoft.com/office/drawing/2014/main" id="{DBE662D3-F905-4730-B76D-4084AFCBBE99}"/>
              </a:ext>
            </a:extLst>
          </p:cNvPr>
          <p:cNvSpPr>
            <a:spLocks noChangeArrowheads="1"/>
          </p:cNvSpPr>
          <p:nvPr/>
        </p:nvSpPr>
        <p:spPr bwMode="auto">
          <a:xfrm>
            <a:off x="347663" y="1620838"/>
            <a:ext cx="9794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Oil &amp; Grease Tank</a:t>
            </a:r>
          </a:p>
        </p:txBody>
      </p:sp>
      <p:sp>
        <p:nvSpPr>
          <p:cNvPr id="61" name="Rectangle 60">
            <a:extLst>
              <a:ext uri="{FF2B5EF4-FFF2-40B4-BE49-F238E27FC236}">
                <a16:creationId xmlns:a16="http://schemas.microsoft.com/office/drawing/2014/main" id="{11042DF9-95FB-49A4-9C02-E7F0BDB586B1}"/>
              </a:ext>
            </a:extLst>
          </p:cNvPr>
          <p:cNvSpPr/>
          <p:nvPr/>
        </p:nvSpPr>
        <p:spPr bwMode="auto">
          <a:xfrm>
            <a:off x="1275833" y="862775"/>
            <a:ext cx="1676394" cy="1103550"/>
          </a:xfrm>
          <a:prstGeom prst="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Equalization Tank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(21.5  X 15 X 3.5 M) </a:t>
            </a:r>
          </a:p>
        </p:txBody>
      </p:sp>
      <p:sp>
        <p:nvSpPr>
          <p:cNvPr id="62" name="Rectangle 4">
            <a:extLst>
              <a:ext uri="{FF2B5EF4-FFF2-40B4-BE49-F238E27FC236}">
                <a16:creationId xmlns:a16="http://schemas.microsoft.com/office/drawing/2014/main" id="{9FAA2395-EBE0-48E2-A638-BC49CF05F755}"/>
              </a:ext>
            </a:extLst>
          </p:cNvPr>
          <p:cNvSpPr/>
          <p:nvPr/>
        </p:nvSpPr>
        <p:spPr bwMode="auto">
          <a:xfrm>
            <a:off x="3163521" y="1229653"/>
            <a:ext cx="761997" cy="350913"/>
          </a:xfrm>
          <a:prstGeom prst="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15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Oval 62">
            <a:extLst>
              <a:ext uri="{FF2B5EF4-FFF2-40B4-BE49-F238E27FC236}">
                <a16:creationId xmlns:a16="http://schemas.microsoft.com/office/drawing/2014/main" id="{BB372732-DD54-4732-B5F2-98887CEA9A2C}"/>
              </a:ext>
            </a:extLst>
          </p:cNvPr>
          <p:cNvSpPr/>
          <p:nvPr/>
        </p:nvSpPr>
        <p:spPr bwMode="auto">
          <a:xfrm>
            <a:off x="4966915" y="782638"/>
            <a:ext cx="1219195" cy="1176201"/>
          </a:xfrm>
          <a:prstGeom prst="ellipse">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948BAC33-2CCF-4F44-A2DF-F79A0CA5366D}"/>
              </a:ext>
            </a:extLst>
          </p:cNvPr>
          <p:cNvSpPr/>
          <p:nvPr/>
        </p:nvSpPr>
        <p:spPr bwMode="auto">
          <a:xfrm>
            <a:off x="4167511" y="1251734"/>
            <a:ext cx="428623" cy="276284"/>
          </a:xfrm>
          <a:prstGeom prst="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CF0DF61C-951F-4087-80BA-399BC05C0105}"/>
              </a:ext>
            </a:extLst>
          </p:cNvPr>
          <p:cNvSpPr/>
          <p:nvPr/>
        </p:nvSpPr>
        <p:spPr bwMode="auto">
          <a:xfrm>
            <a:off x="7959035" y="1110688"/>
            <a:ext cx="990596" cy="690711"/>
          </a:xfrm>
          <a:prstGeom prst="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Rectangle 4">
            <a:extLst>
              <a:ext uri="{FF2B5EF4-FFF2-40B4-BE49-F238E27FC236}">
                <a16:creationId xmlns:a16="http://schemas.microsoft.com/office/drawing/2014/main" id="{FBC41977-C1E4-4DF3-8D5E-F63C28051C72}"/>
              </a:ext>
            </a:extLst>
          </p:cNvPr>
          <p:cNvSpPr/>
          <p:nvPr/>
        </p:nvSpPr>
        <p:spPr bwMode="auto">
          <a:xfrm>
            <a:off x="7881080" y="3055788"/>
            <a:ext cx="1557332" cy="952705"/>
          </a:xfrm>
          <a:prstGeom prst="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Aeration Tank – 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(18 X 10 X 2.5 M)</a:t>
            </a:r>
          </a:p>
        </p:txBody>
      </p:sp>
      <p:sp>
        <p:nvSpPr>
          <p:cNvPr id="67" name="Oval 66">
            <a:extLst>
              <a:ext uri="{FF2B5EF4-FFF2-40B4-BE49-F238E27FC236}">
                <a16:creationId xmlns:a16="http://schemas.microsoft.com/office/drawing/2014/main" id="{2102A926-F756-4D17-A802-7DC74170246F}"/>
              </a:ext>
            </a:extLst>
          </p:cNvPr>
          <p:cNvSpPr/>
          <p:nvPr/>
        </p:nvSpPr>
        <p:spPr bwMode="auto">
          <a:xfrm>
            <a:off x="6317676" y="2944813"/>
            <a:ext cx="1185859" cy="1108375"/>
          </a:xfrm>
          <a:prstGeom prst="ellipse">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68" name="Rectangle 4">
            <a:extLst>
              <a:ext uri="{FF2B5EF4-FFF2-40B4-BE49-F238E27FC236}">
                <a16:creationId xmlns:a16="http://schemas.microsoft.com/office/drawing/2014/main" id="{608736F0-EF0B-4157-980F-3D79E52557BD}"/>
              </a:ext>
            </a:extLst>
          </p:cNvPr>
          <p:cNvSpPr/>
          <p:nvPr/>
        </p:nvSpPr>
        <p:spPr bwMode="auto">
          <a:xfrm>
            <a:off x="4387283" y="3051966"/>
            <a:ext cx="1562094" cy="1024157"/>
          </a:xfrm>
          <a:prstGeom prst="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Aeration Tank – II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(18 X 17 X 4 M)</a:t>
            </a:r>
          </a:p>
        </p:txBody>
      </p:sp>
      <p:sp>
        <p:nvSpPr>
          <p:cNvPr id="69" name="Oval 68">
            <a:extLst>
              <a:ext uri="{FF2B5EF4-FFF2-40B4-BE49-F238E27FC236}">
                <a16:creationId xmlns:a16="http://schemas.microsoft.com/office/drawing/2014/main" id="{DFD13D36-B5FD-4038-A472-6BFE2C34D541}"/>
              </a:ext>
            </a:extLst>
          </p:cNvPr>
          <p:cNvSpPr/>
          <p:nvPr/>
        </p:nvSpPr>
        <p:spPr bwMode="auto">
          <a:xfrm>
            <a:off x="2751461" y="2946400"/>
            <a:ext cx="1171571" cy="1108314"/>
          </a:xfrm>
          <a:prstGeom prst="ellipse">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70" name="Rectangle 69">
            <a:extLst>
              <a:ext uri="{FF2B5EF4-FFF2-40B4-BE49-F238E27FC236}">
                <a16:creationId xmlns:a16="http://schemas.microsoft.com/office/drawing/2014/main" id="{3461E281-FCB6-4590-970D-2077DCD171B3}"/>
              </a:ext>
            </a:extLst>
          </p:cNvPr>
          <p:cNvSpPr/>
          <p:nvPr/>
        </p:nvSpPr>
        <p:spPr bwMode="auto">
          <a:xfrm>
            <a:off x="1123396" y="3090073"/>
            <a:ext cx="1081084" cy="690711"/>
          </a:xfrm>
          <a:prstGeom prst="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TextBox 106">
            <a:extLst>
              <a:ext uri="{FF2B5EF4-FFF2-40B4-BE49-F238E27FC236}">
                <a16:creationId xmlns:a16="http://schemas.microsoft.com/office/drawing/2014/main" id="{6C6AC203-782C-40B8-B715-43799D559F80}"/>
              </a:ext>
            </a:extLst>
          </p:cNvPr>
          <p:cNvSpPr txBox="1">
            <a:spLocks noChangeArrowheads="1"/>
          </p:cNvSpPr>
          <p:nvPr/>
        </p:nvSpPr>
        <p:spPr bwMode="auto">
          <a:xfrm>
            <a:off x="2897188" y="833438"/>
            <a:ext cx="130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Neutralization Tank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 X 1.2 X 2.5 M)</a:t>
            </a:r>
          </a:p>
        </p:txBody>
      </p:sp>
      <p:sp>
        <p:nvSpPr>
          <p:cNvPr id="72" name="TextBox 106">
            <a:extLst>
              <a:ext uri="{FF2B5EF4-FFF2-40B4-BE49-F238E27FC236}">
                <a16:creationId xmlns:a16="http://schemas.microsoft.com/office/drawing/2014/main" id="{DE460CF9-2CFB-484F-ACD9-FD2B83818FF9}"/>
              </a:ext>
            </a:extLst>
          </p:cNvPr>
          <p:cNvSpPr txBox="1">
            <a:spLocks noChangeArrowheads="1"/>
          </p:cNvSpPr>
          <p:nvPr/>
        </p:nvSpPr>
        <p:spPr bwMode="auto">
          <a:xfrm>
            <a:off x="6437313" y="1808163"/>
            <a:ext cx="127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Buffer Tank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(7.5 X 6.5 X 2.5 M)</a:t>
            </a:r>
          </a:p>
        </p:txBody>
      </p:sp>
      <p:sp>
        <p:nvSpPr>
          <p:cNvPr id="73" name="TextBox 69">
            <a:extLst>
              <a:ext uri="{FF2B5EF4-FFF2-40B4-BE49-F238E27FC236}">
                <a16:creationId xmlns:a16="http://schemas.microsoft.com/office/drawing/2014/main" id="{F77B4EAC-3682-4B5C-B975-2BEAE2812B2D}"/>
              </a:ext>
            </a:extLst>
          </p:cNvPr>
          <p:cNvSpPr txBox="1">
            <a:spLocks noChangeArrowheads="1"/>
          </p:cNvSpPr>
          <p:nvPr/>
        </p:nvSpPr>
        <p:spPr bwMode="auto">
          <a:xfrm>
            <a:off x="5030788" y="1989138"/>
            <a:ext cx="98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Bio- Digester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 Ø  X 13 M)</a:t>
            </a:r>
          </a:p>
        </p:txBody>
      </p:sp>
      <p:sp>
        <p:nvSpPr>
          <p:cNvPr id="74" name="TextBox 106">
            <a:extLst>
              <a:ext uri="{FF2B5EF4-FFF2-40B4-BE49-F238E27FC236}">
                <a16:creationId xmlns:a16="http://schemas.microsoft.com/office/drawing/2014/main" id="{3F115B2C-B880-472E-AA41-28AF008C3E37}"/>
              </a:ext>
            </a:extLst>
          </p:cNvPr>
          <p:cNvSpPr txBox="1">
            <a:spLocks noChangeArrowheads="1"/>
          </p:cNvSpPr>
          <p:nvPr/>
        </p:nvSpPr>
        <p:spPr bwMode="auto">
          <a:xfrm>
            <a:off x="7793038" y="714375"/>
            <a:ext cx="127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Pri. Tube Settler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 X 6.5 X 2.35 M)</a:t>
            </a:r>
          </a:p>
        </p:txBody>
      </p:sp>
      <p:sp>
        <p:nvSpPr>
          <p:cNvPr id="75" name="TextBox 69">
            <a:extLst>
              <a:ext uri="{FF2B5EF4-FFF2-40B4-BE49-F238E27FC236}">
                <a16:creationId xmlns:a16="http://schemas.microsoft.com/office/drawing/2014/main" id="{B6B62922-44A5-44E0-B01C-6B2783B39140}"/>
              </a:ext>
            </a:extLst>
          </p:cNvPr>
          <p:cNvSpPr txBox="1">
            <a:spLocks noChangeArrowheads="1"/>
          </p:cNvSpPr>
          <p:nvPr/>
        </p:nvSpPr>
        <p:spPr bwMode="auto">
          <a:xfrm>
            <a:off x="6481763" y="3281363"/>
            <a:ext cx="94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Sec. Clarifier  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(8.5 Ø  X 3 M)</a:t>
            </a:r>
          </a:p>
        </p:txBody>
      </p:sp>
      <p:sp>
        <p:nvSpPr>
          <p:cNvPr id="76" name="TextBox 69">
            <a:extLst>
              <a:ext uri="{FF2B5EF4-FFF2-40B4-BE49-F238E27FC236}">
                <a16:creationId xmlns:a16="http://schemas.microsoft.com/office/drawing/2014/main" id="{783619AE-2FDA-447D-831D-13C281AF0B16}"/>
              </a:ext>
            </a:extLst>
          </p:cNvPr>
          <p:cNvSpPr txBox="1">
            <a:spLocks noChangeArrowheads="1"/>
          </p:cNvSpPr>
          <p:nvPr/>
        </p:nvSpPr>
        <p:spPr bwMode="auto">
          <a:xfrm>
            <a:off x="2819400" y="3300413"/>
            <a:ext cx="1011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Sec. Clarifier  II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(8.5 Ø  X 3 M)</a:t>
            </a:r>
          </a:p>
        </p:txBody>
      </p:sp>
      <p:cxnSp>
        <p:nvCxnSpPr>
          <p:cNvPr id="77" name="Straight Arrow Connector 76">
            <a:extLst>
              <a:ext uri="{FF2B5EF4-FFF2-40B4-BE49-F238E27FC236}">
                <a16:creationId xmlns:a16="http://schemas.microsoft.com/office/drawing/2014/main" id="{448A31B5-2FCE-4D48-843B-C36F1536516E}"/>
              </a:ext>
            </a:extLst>
          </p:cNvPr>
          <p:cNvCxnSpPr/>
          <p:nvPr/>
        </p:nvCxnSpPr>
        <p:spPr bwMode="auto">
          <a:xfrm>
            <a:off x="993775" y="1406525"/>
            <a:ext cx="250825"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78" name="Straight Arrow Connector 77">
            <a:extLst>
              <a:ext uri="{FF2B5EF4-FFF2-40B4-BE49-F238E27FC236}">
                <a16:creationId xmlns:a16="http://schemas.microsoft.com/office/drawing/2014/main" id="{A96FEB81-B23B-4017-BBAB-5E9026658516}"/>
              </a:ext>
            </a:extLst>
          </p:cNvPr>
          <p:cNvCxnSpPr/>
          <p:nvPr/>
        </p:nvCxnSpPr>
        <p:spPr bwMode="auto">
          <a:xfrm flipV="1">
            <a:off x="2946400" y="1384300"/>
            <a:ext cx="204788"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79" name="Straight Arrow Connector 78">
            <a:extLst>
              <a:ext uri="{FF2B5EF4-FFF2-40B4-BE49-F238E27FC236}">
                <a16:creationId xmlns:a16="http://schemas.microsoft.com/office/drawing/2014/main" id="{9F2DC011-1408-4870-ABF2-B6EF0932E591}"/>
              </a:ext>
            </a:extLst>
          </p:cNvPr>
          <p:cNvCxnSpPr/>
          <p:nvPr/>
        </p:nvCxnSpPr>
        <p:spPr bwMode="auto">
          <a:xfrm>
            <a:off x="4594225" y="1384300"/>
            <a:ext cx="365125"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80" name="Straight Arrow Connector 79">
            <a:extLst>
              <a:ext uri="{FF2B5EF4-FFF2-40B4-BE49-F238E27FC236}">
                <a16:creationId xmlns:a16="http://schemas.microsoft.com/office/drawing/2014/main" id="{6164F98B-4B44-42DB-9878-61FE87DBA33A}"/>
              </a:ext>
            </a:extLst>
          </p:cNvPr>
          <p:cNvCxnSpPr/>
          <p:nvPr/>
        </p:nvCxnSpPr>
        <p:spPr bwMode="auto">
          <a:xfrm>
            <a:off x="6186488" y="1425575"/>
            <a:ext cx="365125"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81" name="Straight Arrow Connector 80">
            <a:extLst>
              <a:ext uri="{FF2B5EF4-FFF2-40B4-BE49-F238E27FC236}">
                <a16:creationId xmlns:a16="http://schemas.microsoft.com/office/drawing/2014/main" id="{2172C0D9-4B4D-4BAA-B8AB-ED739905DC41}"/>
              </a:ext>
            </a:extLst>
          </p:cNvPr>
          <p:cNvCxnSpPr/>
          <p:nvPr/>
        </p:nvCxnSpPr>
        <p:spPr bwMode="auto">
          <a:xfrm>
            <a:off x="7572375" y="1447800"/>
            <a:ext cx="365125"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a:extLst>
              <a:ext uri="{FF2B5EF4-FFF2-40B4-BE49-F238E27FC236}">
                <a16:creationId xmlns:a16="http://schemas.microsoft.com/office/drawing/2014/main" id="{47EBD63E-8C0C-4060-B23A-41398BCFA74F}"/>
              </a:ext>
            </a:extLst>
          </p:cNvPr>
          <p:cNvCxnSpPr>
            <a:cxnSpLocks/>
          </p:cNvCxnSpPr>
          <p:nvPr/>
        </p:nvCxnSpPr>
        <p:spPr bwMode="auto">
          <a:xfrm flipH="1">
            <a:off x="9769475" y="1414463"/>
            <a:ext cx="0" cy="2085975"/>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83" name="TextBox 106">
            <a:extLst>
              <a:ext uri="{FF2B5EF4-FFF2-40B4-BE49-F238E27FC236}">
                <a16:creationId xmlns:a16="http://schemas.microsoft.com/office/drawing/2014/main" id="{C849143D-E26D-4B45-B7D4-90FE343C3245}"/>
              </a:ext>
            </a:extLst>
          </p:cNvPr>
          <p:cNvSpPr txBox="1">
            <a:spLocks noChangeArrowheads="1"/>
          </p:cNvSpPr>
          <p:nvPr/>
        </p:nvSpPr>
        <p:spPr bwMode="auto">
          <a:xfrm>
            <a:off x="3825875" y="1589088"/>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Flash Mixer Tank</a:t>
            </a:r>
            <a:endParaRPr kumimoji="0" lang="en-US" altLang="en-US" sz="1000" b="0"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(2.2 X 2 X 1 M)</a:t>
            </a:r>
          </a:p>
        </p:txBody>
      </p:sp>
      <p:cxnSp>
        <p:nvCxnSpPr>
          <p:cNvPr id="84" name="Straight Arrow Connector 83">
            <a:extLst>
              <a:ext uri="{FF2B5EF4-FFF2-40B4-BE49-F238E27FC236}">
                <a16:creationId xmlns:a16="http://schemas.microsoft.com/office/drawing/2014/main" id="{65A99A1B-7CF8-4F74-B62F-0AEF136AFBC1}"/>
              </a:ext>
            </a:extLst>
          </p:cNvPr>
          <p:cNvCxnSpPr/>
          <p:nvPr/>
        </p:nvCxnSpPr>
        <p:spPr bwMode="auto">
          <a:xfrm rot="10800000">
            <a:off x="7489825" y="3533775"/>
            <a:ext cx="365125" cy="1588"/>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a:extLst>
              <a:ext uri="{FF2B5EF4-FFF2-40B4-BE49-F238E27FC236}">
                <a16:creationId xmlns:a16="http://schemas.microsoft.com/office/drawing/2014/main" id="{CB55CC0E-E636-4204-AAE7-1F4B68E97870}"/>
              </a:ext>
            </a:extLst>
          </p:cNvPr>
          <p:cNvCxnSpPr/>
          <p:nvPr/>
        </p:nvCxnSpPr>
        <p:spPr bwMode="auto">
          <a:xfrm rot="10800000">
            <a:off x="5940425" y="3521075"/>
            <a:ext cx="365125" cy="1588"/>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a:extLst>
              <a:ext uri="{FF2B5EF4-FFF2-40B4-BE49-F238E27FC236}">
                <a16:creationId xmlns:a16="http://schemas.microsoft.com/office/drawing/2014/main" id="{C45F2EF3-D9B7-449E-8464-CE14C01CBBD9}"/>
              </a:ext>
            </a:extLst>
          </p:cNvPr>
          <p:cNvCxnSpPr/>
          <p:nvPr/>
        </p:nvCxnSpPr>
        <p:spPr bwMode="auto">
          <a:xfrm rot="10800000">
            <a:off x="3917950" y="3482975"/>
            <a:ext cx="457200" cy="1588"/>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a:extLst>
              <a:ext uri="{FF2B5EF4-FFF2-40B4-BE49-F238E27FC236}">
                <a16:creationId xmlns:a16="http://schemas.microsoft.com/office/drawing/2014/main" id="{DF3D21FA-D286-4954-AE4F-BC4417F091E5}"/>
              </a:ext>
            </a:extLst>
          </p:cNvPr>
          <p:cNvCxnSpPr/>
          <p:nvPr/>
        </p:nvCxnSpPr>
        <p:spPr bwMode="auto">
          <a:xfrm flipH="1" flipV="1">
            <a:off x="2205038" y="3435350"/>
            <a:ext cx="503237"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88" name="TextBox 106">
            <a:extLst>
              <a:ext uri="{FF2B5EF4-FFF2-40B4-BE49-F238E27FC236}">
                <a16:creationId xmlns:a16="http://schemas.microsoft.com/office/drawing/2014/main" id="{025BF47C-FEE0-4E44-8530-300E5E87D9D0}"/>
              </a:ext>
            </a:extLst>
          </p:cNvPr>
          <p:cNvSpPr txBox="1">
            <a:spLocks noChangeArrowheads="1"/>
          </p:cNvSpPr>
          <p:nvPr/>
        </p:nvSpPr>
        <p:spPr bwMode="auto">
          <a:xfrm>
            <a:off x="977900" y="3779838"/>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Intermediate Tank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 X 5 X 2.5 M)</a:t>
            </a:r>
          </a:p>
        </p:txBody>
      </p:sp>
      <p:cxnSp>
        <p:nvCxnSpPr>
          <p:cNvPr id="89" name="Straight Arrow Connector 88">
            <a:extLst>
              <a:ext uri="{FF2B5EF4-FFF2-40B4-BE49-F238E27FC236}">
                <a16:creationId xmlns:a16="http://schemas.microsoft.com/office/drawing/2014/main" id="{32FD613B-8F68-44B0-86B9-40C58F5343DA}"/>
              </a:ext>
            </a:extLst>
          </p:cNvPr>
          <p:cNvCxnSpPr>
            <a:cxnSpLocks/>
          </p:cNvCxnSpPr>
          <p:nvPr/>
        </p:nvCxnSpPr>
        <p:spPr bwMode="auto">
          <a:xfrm>
            <a:off x="331788" y="3409950"/>
            <a:ext cx="15875" cy="2238375"/>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90" name="Oval 89">
            <a:extLst>
              <a:ext uri="{FF2B5EF4-FFF2-40B4-BE49-F238E27FC236}">
                <a16:creationId xmlns:a16="http://schemas.microsoft.com/office/drawing/2014/main" id="{18B0DCA2-700C-4D27-B995-1C903F10C683}"/>
              </a:ext>
            </a:extLst>
          </p:cNvPr>
          <p:cNvSpPr/>
          <p:nvPr/>
        </p:nvSpPr>
        <p:spPr bwMode="auto">
          <a:xfrm>
            <a:off x="583389" y="5368142"/>
            <a:ext cx="514348" cy="519224"/>
          </a:xfrm>
          <a:prstGeom prst="ellipse">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91" name="Oval 90">
            <a:extLst>
              <a:ext uri="{FF2B5EF4-FFF2-40B4-BE49-F238E27FC236}">
                <a16:creationId xmlns:a16="http://schemas.microsoft.com/office/drawing/2014/main" id="{AE778083-8C82-4B19-9876-C434EF84D673}"/>
              </a:ext>
            </a:extLst>
          </p:cNvPr>
          <p:cNvSpPr/>
          <p:nvPr/>
        </p:nvSpPr>
        <p:spPr bwMode="auto">
          <a:xfrm>
            <a:off x="1369285" y="5369521"/>
            <a:ext cx="514348" cy="519225"/>
          </a:xfrm>
          <a:prstGeom prst="ellipse">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92" name="Rectangle 91">
            <a:extLst>
              <a:ext uri="{FF2B5EF4-FFF2-40B4-BE49-F238E27FC236}">
                <a16:creationId xmlns:a16="http://schemas.microsoft.com/office/drawing/2014/main" id="{74D800AA-5C63-40D4-9E6E-39C337A28D2E}"/>
              </a:ext>
            </a:extLst>
          </p:cNvPr>
          <p:cNvSpPr/>
          <p:nvPr/>
        </p:nvSpPr>
        <p:spPr bwMode="auto">
          <a:xfrm>
            <a:off x="2158264" y="5248116"/>
            <a:ext cx="1323991" cy="728197"/>
          </a:xfrm>
          <a:prstGeom prst="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TextBox 106">
            <a:extLst>
              <a:ext uri="{FF2B5EF4-FFF2-40B4-BE49-F238E27FC236}">
                <a16:creationId xmlns:a16="http://schemas.microsoft.com/office/drawing/2014/main" id="{6E853BE9-4CD0-4489-9942-FFCEC3F697A7}"/>
              </a:ext>
            </a:extLst>
          </p:cNvPr>
          <p:cNvSpPr txBox="1">
            <a:spLocks noChangeArrowheads="1"/>
          </p:cNvSpPr>
          <p:nvPr/>
        </p:nvSpPr>
        <p:spPr bwMode="auto">
          <a:xfrm>
            <a:off x="2062163" y="595947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Treated Water Tank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 X 5 X 3.5 M)</a:t>
            </a:r>
          </a:p>
        </p:txBody>
      </p:sp>
      <p:sp>
        <p:nvSpPr>
          <p:cNvPr id="99" name="TextBox 69">
            <a:extLst>
              <a:ext uri="{FF2B5EF4-FFF2-40B4-BE49-F238E27FC236}">
                <a16:creationId xmlns:a16="http://schemas.microsoft.com/office/drawing/2014/main" id="{D0A0CD29-C13F-48B8-9A48-8CC6A926F6F3}"/>
              </a:ext>
            </a:extLst>
          </p:cNvPr>
          <p:cNvSpPr txBox="1">
            <a:spLocks noChangeArrowheads="1"/>
          </p:cNvSpPr>
          <p:nvPr/>
        </p:nvSpPr>
        <p:spPr bwMode="auto">
          <a:xfrm>
            <a:off x="590550" y="5929313"/>
            <a:ext cx="4111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PSF  </a:t>
            </a:r>
          </a:p>
        </p:txBody>
      </p:sp>
      <p:cxnSp>
        <p:nvCxnSpPr>
          <p:cNvPr id="101" name="Straight Arrow Connector 100">
            <a:extLst>
              <a:ext uri="{FF2B5EF4-FFF2-40B4-BE49-F238E27FC236}">
                <a16:creationId xmlns:a16="http://schemas.microsoft.com/office/drawing/2014/main" id="{4A2E213E-A29C-4B0E-9C02-CD79D602B7E7}"/>
              </a:ext>
            </a:extLst>
          </p:cNvPr>
          <p:cNvCxnSpPr/>
          <p:nvPr/>
        </p:nvCxnSpPr>
        <p:spPr bwMode="auto">
          <a:xfrm flipV="1">
            <a:off x="8950325" y="1425575"/>
            <a:ext cx="830263" cy="9525"/>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05" name="Straight Arrow Connector 104">
            <a:extLst>
              <a:ext uri="{FF2B5EF4-FFF2-40B4-BE49-F238E27FC236}">
                <a16:creationId xmlns:a16="http://schemas.microsoft.com/office/drawing/2014/main" id="{EB495939-C88E-4892-A3D4-FDFC2E9F5951}"/>
              </a:ext>
            </a:extLst>
          </p:cNvPr>
          <p:cNvCxnSpPr/>
          <p:nvPr/>
        </p:nvCxnSpPr>
        <p:spPr bwMode="auto">
          <a:xfrm>
            <a:off x="331788" y="1406525"/>
            <a:ext cx="274637"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07" name="Straight Arrow Connector 106">
            <a:extLst>
              <a:ext uri="{FF2B5EF4-FFF2-40B4-BE49-F238E27FC236}">
                <a16:creationId xmlns:a16="http://schemas.microsoft.com/office/drawing/2014/main" id="{97F4988F-C16E-4EC6-8B69-290F952591DB}"/>
              </a:ext>
            </a:extLst>
          </p:cNvPr>
          <p:cNvCxnSpPr/>
          <p:nvPr/>
        </p:nvCxnSpPr>
        <p:spPr bwMode="auto">
          <a:xfrm rot="10800000">
            <a:off x="9426575" y="3513138"/>
            <a:ext cx="365125" cy="1587"/>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10" name="TextBox 69">
            <a:extLst>
              <a:ext uri="{FF2B5EF4-FFF2-40B4-BE49-F238E27FC236}">
                <a16:creationId xmlns:a16="http://schemas.microsoft.com/office/drawing/2014/main" id="{399E47AC-B89D-48F9-A6DC-1B79D0326DDA}"/>
              </a:ext>
            </a:extLst>
          </p:cNvPr>
          <p:cNvSpPr txBox="1">
            <a:spLocks noChangeArrowheads="1"/>
          </p:cNvSpPr>
          <p:nvPr/>
        </p:nvSpPr>
        <p:spPr bwMode="auto">
          <a:xfrm>
            <a:off x="0" y="636588"/>
            <a:ext cx="809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Inlet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 </a:t>
            </a:r>
            <a:r>
              <a:rPr lang="en-US" altLang="en-US" sz="1200" b="1" dirty="0">
                <a:solidFill>
                  <a:srgbClr val="FF0000"/>
                </a:solidFill>
              </a:rPr>
              <a:t>577</a:t>
            </a:r>
            <a:r>
              <a:rPr kumimoji="0" lang="en-US" altLang="en-US"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 CMD</a:t>
            </a:r>
          </a:p>
        </p:txBody>
      </p:sp>
      <p:cxnSp>
        <p:nvCxnSpPr>
          <p:cNvPr id="111" name="Straight Arrow Connector 110">
            <a:extLst>
              <a:ext uri="{FF2B5EF4-FFF2-40B4-BE49-F238E27FC236}">
                <a16:creationId xmlns:a16="http://schemas.microsoft.com/office/drawing/2014/main" id="{F0D6056C-11B8-46AD-BA3D-F9A84C55A9C0}"/>
              </a:ext>
            </a:extLst>
          </p:cNvPr>
          <p:cNvCxnSpPr/>
          <p:nvPr/>
        </p:nvCxnSpPr>
        <p:spPr bwMode="auto">
          <a:xfrm rot="16200000" flipH="1">
            <a:off x="195263" y="1235075"/>
            <a:ext cx="274638" cy="1587"/>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12" name="Straight Arrow Connector 111">
            <a:extLst>
              <a:ext uri="{FF2B5EF4-FFF2-40B4-BE49-F238E27FC236}">
                <a16:creationId xmlns:a16="http://schemas.microsoft.com/office/drawing/2014/main" id="{AC49AEC2-D3A9-4B11-947F-76B7A377737F}"/>
              </a:ext>
            </a:extLst>
          </p:cNvPr>
          <p:cNvCxnSpPr>
            <a:cxnSpLocks/>
          </p:cNvCxnSpPr>
          <p:nvPr/>
        </p:nvCxnSpPr>
        <p:spPr bwMode="auto">
          <a:xfrm>
            <a:off x="3338513" y="4049713"/>
            <a:ext cx="0" cy="746125"/>
          </a:xfrm>
          <a:prstGeom prst="straightConnector1">
            <a:avLst/>
          </a:prstGeom>
          <a:ln w="19050">
            <a:solidFill>
              <a:srgbClr val="FF0000"/>
            </a:solidFill>
            <a:prstDash val="dash"/>
            <a:tailEnd type="arrow"/>
          </a:ln>
        </p:spPr>
        <p:style>
          <a:lnRef idx="2">
            <a:schemeClr val="dk1"/>
          </a:lnRef>
          <a:fillRef idx="0">
            <a:schemeClr val="dk1"/>
          </a:fillRef>
          <a:effectRef idx="1">
            <a:schemeClr val="dk1"/>
          </a:effectRef>
          <a:fontRef idx="minor">
            <a:schemeClr val="tx1"/>
          </a:fontRef>
        </p:style>
      </p:cxnSp>
      <p:cxnSp>
        <p:nvCxnSpPr>
          <p:cNvPr id="114" name="Straight Arrow Connector 113">
            <a:extLst>
              <a:ext uri="{FF2B5EF4-FFF2-40B4-BE49-F238E27FC236}">
                <a16:creationId xmlns:a16="http://schemas.microsoft.com/office/drawing/2014/main" id="{07D0B276-FF96-4E4E-A58B-07C42411DDED}"/>
              </a:ext>
            </a:extLst>
          </p:cNvPr>
          <p:cNvCxnSpPr>
            <a:cxnSpLocks/>
          </p:cNvCxnSpPr>
          <p:nvPr/>
        </p:nvCxnSpPr>
        <p:spPr bwMode="auto">
          <a:xfrm flipV="1">
            <a:off x="9780588" y="3781425"/>
            <a:ext cx="0" cy="377825"/>
          </a:xfrm>
          <a:prstGeom prst="straightConnector1">
            <a:avLst/>
          </a:prstGeom>
          <a:ln w="19050">
            <a:solidFill>
              <a:srgbClr val="FF00FF"/>
            </a:solidFill>
            <a:prstDash val="dash"/>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a:extLst>
              <a:ext uri="{FF2B5EF4-FFF2-40B4-BE49-F238E27FC236}">
                <a16:creationId xmlns:a16="http://schemas.microsoft.com/office/drawing/2014/main" id="{F8F919F7-BE2F-415A-9E33-B70071E36C99}"/>
              </a:ext>
            </a:extLst>
          </p:cNvPr>
          <p:cNvCxnSpPr>
            <a:endCxn id="136" idx="0"/>
          </p:cNvCxnSpPr>
          <p:nvPr/>
        </p:nvCxnSpPr>
        <p:spPr bwMode="auto">
          <a:xfrm>
            <a:off x="6884988" y="4033838"/>
            <a:ext cx="0" cy="681037"/>
          </a:xfrm>
          <a:prstGeom prst="straightConnector1">
            <a:avLst/>
          </a:prstGeom>
          <a:ln w="19050">
            <a:solidFill>
              <a:srgbClr val="FF0000"/>
            </a:solidFill>
            <a:prstDash val="dash"/>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a:extLst>
              <a:ext uri="{FF2B5EF4-FFF2-40B4-BE49-F238E27FC236}">
                <a16:creationId xmlns:a16="http://schemas.microsoft.com/office/drawing/2014/main" id="{EFE7124C-0699-477C-BFE0-A33891379B5E}"/>
              </a:ext>
            </a:extLst>
          </p:cNvPr>
          <p:cNvCxnSpPr>
            <a:cxnSpLocks/>
          </p:cNvCxnSpPr>
          <p:nvPr/>
        </p:nvCxnSpPr>
        <p:spPr bwMode="auto">
          <a:xfrm flipH="1">
            <a:off x="9437688" y="3781425"/>
            <a:ext cx="331787" cy="0"/>
          </a:xfrm>
          <a:prstGeom prst="straightConnector1">
            <a:avLst/>
          </a:prstGeom>
          <a:ln w="19050">
            <a:solidFill>
              <a:srgbClr val="FF00FF"/>
            </a:solidFill>
            <a:prstDash val="dash"/>
            <a:tailEnd type="arrow"/>
          </a:ln>
        </p:spPr>
        <p:style>
          <a:lnRef idx="2">
            <a:schemeClr val="dk1"/>
          </a:lnRef>
          <a:fillRef idx="0">
            <a:schemeClr val="dk1"/>
          </a:fillRef>
          <a:effectRef idx="1">
            <a:schemeClr val="dk1"/>
          </a:effectRef>
          <a:fontRef idx="minor">
            <a:schemeClr val="tx1"/>
          </a:fontRef>
        </p:style>
      </p:cxnSp>
      <p:sp>
        <p:nvSpPr>
          <p:cNvPr id="119" name="TextBox 69">
            <a:extLst>
              <a:ext uri="{FF2B5EF4-FFF2-40B4-BE49-F238E27FC236}">
                <a16:creationId xmlns:a16="http://schemas.microsoft.com/office/drawing/2014/main" id="{6225F63B-8D9C-455F-8E1E-2E264FCE989F}"/>
              </a:ext>
            </a:extLst>
          </p:cNvPr>
          <p:cNvSpPr txBox="1">
            <a:spLocks noChangeArrowheads="1"/>
          </p:cNvSpPr>
          <p:nvPr/>
        </p:nvSpPr>
        <p:spPr bwMode="auto">
          <a:xfrm>
            <a:off x="5984875" y="4443413"/>
            <a:ext cx="968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Excess Sludge</a:t>
            </a:r>
          </a:p>
        </p:txBody>
      </p:sp>
      <p:sp>
        <p:nvSpPr>
          <p:cNvPr id="121" name="TextBox 69">
            <a:extLst>
              <a:ext uri="{FF2B5EF4-FFF2-40B4-BE49-F238E27FC236}">
                <a16:creationId xmlns:a16="http://schemas.microsoft.com/office/drawing/2014/main" id="{9DE7D311-A518-4829-BB39-A3511F542603}"/>
              </a:ext>
            </a:extLst>
          </p:cNvPr>
          <p:cNvSpPr txBox="1">
            <a:spLocks noChangeArrowheads="1"/>
          </p:cNvSpPr>
          <p:nvPr/>
        </p:nvSpPr>
        <p:spPr bwMode="auto">
          <a:xfrm>
            <a:off x="8275638" y="4064000"/>
            <a:ext cx="581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RAS</a:t>
            </a:r>
          </a:p>
        </p:txBody>
      </p:sp>
      <p:sp>
        <p:nvSpPr>
          <p:cNvPr id="122" name="TextBox 106">
            <a:extLst>
              <a:ext uri="{FF2B5EF4-FFF2-40B4-BE49-F238E27FC236}">
                <a16:creationId xmlns:a16="http://schemas.microsoft.com/office/drawing/2014/main" id="{23801E4D-14FB-461D-94F4-E6A6B1636ABE}"/>
              </a:ext>
            </a:extLst>
          </p:cNvPr>
          <p:cNvSpPr txBox="1">
            <a:spLocks noChangeArrowheads="1"/>
          </p:cNvSpPr>
          <p:nvPr/>
        </p:nvSpPr>
        <p:spPr bwMode="auto">
          <a:xfrm>
            <a:off x="6315075" y="522605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SDB (2 Nos.)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(7.5 X 5 X 1.75 M) </a:t>
            </a:r>
          </a:p>
        </p:txBody>
      </p:sp>
      <p:cxnSp>
        <p:nvCxnSpPr>
          <p:cNvPr id="125" name="Straight Arrow Connector 124">
            <a:extLst>
              <a:ext uri="{FF2B5EF4-FFF2-40B4-BE49-F238E27FC236}">
                <a16:creationId xmlns:a16="http://schemas.microsoft.com/office/drawing/2014/main" id="{613D2D51-4EE4-49A4-8FF1-A19C69A6739E}"/>
              </a:ext>
            </a:extLst>
          </p:cNvPr>
          <p:cNvCxnSpPr/>
          <p:nvPr/>
        </p:nvCxnSpPr>
        <p:spPr bwMode="auto">
          <a:xfrm flipV="1">
            <a:off x="3913188" y="1374775"/>
            <a:ext cx="203200"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26" name="TextBox 69">
            <a:extLst>
              <a:ext uri="{FF2B5EF4-FFF2-40B4-BE49-F238E27FC236}">
                <a16:creationId xmlns:a16="http://schemas.microsoft.com/office/drawing/2014/main" id="{5A777B36-7940-44F7-A754-E2A851CC72B7}"/>
              </a:ext>
            </a:extLst>
          </p:cNvPr>
          <p:cNvSpPr txBox="1">
            <a:spLocks noChangeArrowheads="1"/>
          </p:cNvSpPr>
          <p:nvPr/>
        </p:nvSpPr>
        <p:spPr bwMode="auto">
          <a:xfrm>
            <a:off x="8164513" y="2260600"/>
            <a:ext cx="581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To SDB</a:t>
            </a:r>
          </a:p>
        </p:txBody>
      </p:sp>
      <p:cxnSp>
        <p:nvCxnSpPr>
          <p:cNvPr id="130" name="Straight Arrow Connector 129">
            <a:extLst>
              <a:ext uri="{FF2B5EF4-FFF2-40B4-BE49-F238E27FC236}">
                <a16:creationId xmlns:a16="http://schemas.microsoft.com/office/drawing/2014/main" id="{701EC22E-58CB-4E93-8A1C-D4EB5AE2A0C7}"/>
              </a:ext>
            </a:extLst>
          </p:cNvPr>
          <p:cNvCxnSpPr>
            <a:cxnSpLocks/>
          </p:cNvCxnSpPr>
          <p:nvPr/>
        </p:nvCxnSpPr>
        <p:spPr bwMode="auto">
          <a:xfrm flipV="1">
            <a:off x="6934200" y="4306888"/>
            <a:ext cx="2857500" cy="30162"/>
          </a:xfrm>
          <a:prstGeom prst="straightConnector1">
            <a:avLst/>
          </a:prstGeom>
          <a:ln w="19050">
            <a:solidFill>
              <a:srgbClr val="FF00FF"/>
            </a:solidFill>
            <a:prstDash val="dash"/>
            <a:tailEnd type="arrow"/>
          </a:ln>
        </p:spPr>
        <p:style>
          <a:lnRef idx="2">
            <a:schemeClr val="dk1"/>
          </a:lnRef>
          <a:fillRef idx="0">
            <a:schemeClr val="dk1"/>
          </a:fillRef>
          <a:effectRef idx="1">
            <a:schemeClr val="dk1"/>
          </a:effectRef>
          <a:fontRef idx="minor">
            <a:schemeClr val="tx1"/>
          </a:fontRef>
        </p:style>
      </p:cxnSp>
      <p:cxnSp>
        <p:nvCxnSpPr>
          <p:cNvPr id="133" name="Straight Arrow Connector 132">
            <a:extLst>
              <a:ext uri="{FF2B5EF4-FFF2-40B4-BE49-F238E27FC236}">
                <a16:creationId xmlns:a16="http://schemas.microsoft.com/office/drawing/2014/main" id="{C37C828A-2380-4E65-9FD5-F7907D9B3EFC}"/>
              </a:ext>
            </a:extLst>
          </p:cNvPr>
          <p:cNvCxnSpPr/>
          <p:nvPr/>
        </p:nvCxnSpPr>
        <p:spPr bwMode="auto">
          <a:xfrm flipH="1">
            <a:off x="276225" y="3409950"/>
            <a:ext cx="820738"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grpSp>
        <p:nvGrpSpPr>
          <p:cNvPr id="135" name="Group 35">
            <a:extLst>
              <a:ext uri="{FF2B5EF4-FFF2-40B4-BE49-F238E27FC236}">
                <a16:creationId xmlns:a16="http://schemas.microsoft.com/office/drawing/2014/main" id="{1C7D91EB-0347-4175-BEC2-F452833063E1}"/>
              </a:ext>
            </a:extLst>
          </p:cNvPr>
          <p:cNvGrpSpPr/>
          <p:nvPr/>
        </p:nvGrpSpPr>
        <p:grpSpPr bwMode="auto">
          <a:xfrm>
            <a:off x="6433225" y="4714439"/>
            <a:ext cx="1038896" cy="531637"/>
            <a:chOff x="6581100" y="5327840"/>
            <a:chExt cx="1038900" cy="531523"/>
          </a:xfr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100000" b="100000"/>
            </a:path>
            <a:tileRect t="-100000" r="-100000"/>
          </a:gradFill>
        </p:grpSpPr>
        <p:sp>
          <p:nvSpPr>
            <p:cNvPr id="136" name="Rectangle 135">
              <a:extLst>
                <a:ext uri="{FF2B5EF4-FFF2-40B4-BE49-F238E27FC236}">
                  <a16:creationId xmlns:a16="http://schemas.microsoft.com/office/drawing/2014/main" id="{263AE705-3430-4DD7-B024-C4AE29D24D37}"/>
                </a:ext>
              </a:extLst>
            </p:cNvPr>
            <p:cNvSpPr/>
            <p:nvPr/>
          </p:nvSpPr>
          <p:spPr bwMode="auto">
            <a:xfrm>
              <a:off x="6581100" y="5327840"/>
              <a:ext cx="1038900" cy="531523"/>
            </a:xfrm>
            <a:prstGeom prst="rect">
              <a:avLst/>
            </a:prstGeom>
            <a:grp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7" name="Rectangle 136">
              <a:extLst>
                <a:ext uri="{FF2B5EF4-FFF2-40B4-BE49-F238E27FC236}">
                  <a16:creationId xmlns:a16="http://schemas.microsoft.com/office/drawing/2014/main" id="{CBEE496E-2A63-439F-9BDD-180CDB598C1A}"/>
                </a:ext>
              </a:extLst>
            </p:cNvPr>
            <p:cNvSpPr/>
            <p:nvPr/>
          </p:nvSpPr>
          <p:spPr bwMode="auto">
            <a:xfrm>
              <a:off x="7151228" y="5366589"/>
              <a:ext cx="395795" cy="449163"/>
            </a:xfrm>
            <a:prstGeom prst="rect">
              <a:avLst/>
            </a:prstGeom>
            <a:grp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8" name="Rectangle 137">
              <a:extLst>
                <a:ext uri="{FF2B5EF4-FFF2-40B4-BE49-F238E27FC236}">
                  <a16:creationId xmlns:a16="http://schemas.microsoft.com/office/drawing/2014/main" id="{72399BC5-AF6E-401F-9D77-53FF7B537108}"/>
                </a:ext>
              </a:extLst>
            </p:cNvPr>
            <p:cNvSpPr/>
            <p:nvPr/>
          </p:nvSpPr>
          <p:spPr bwMode="auto">
            <a:xfrm>
              <a:off x="6650170" y="5366589"/>
              <a:ext cx="395795" cy="449163"/>
            </a:xfrm>
            <a:prstGeom prst="rect">
              <a:avLst/>
            </a:prstGeom>
            <a:grpFill/>
            <a:ln w="19050">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Calibri"/>
                <a:ea typeface="+mn-ea"/>
                <a:cs typeface="+mn-cs"/>
              </a:endParaRPr>
            </a:p>
          </p:txBody>
        </p:sp>
      </p:grpSp>
      <p:cxnSp>
        <p:nvCxnSpPr>
          <p:cNvPr id="139" name="Straight Arrow Connector 138">
            <a:extLst>
              <a:ext uri="{FF2B5EF4-FFF2-40B4-BE49-F238E27FC236}">
                <a16:creationId xmlns:a16="http://schemas.microsoft.com/office/drawing/2014/main" id="{4B26A57C-1731-493A-BA99-58F9FDEA1856}"/>
              </a:ext>
            </a:extLst>
          </p:cNvPr>
          <p:cNvCxnSpPr/>
          <p:nvPr/>
        </p:nvCxnSpPr>
        <p:spPr bwMode="auto">
          <a:xfrm>
            <a:off x="331788" y="5627688"/>
            <a:ext cx="258762"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a:extLst>
              <a:ext uri="{FF2B5EF4-FFF2-40B4-BE49-F238E27FC236}">
                <a16:creationId xmlns:a16="http://schemas.microsoft.com/office/drawing/2014/main" id="{1A7C639A-341D-426E-8D62-47DC05CB4035}"/>
              </a:ext>
            </a:extLst>
          </p:cNvPr>
          <p:cNvCxnSpPr/>
          <p:nvPr/>
        </p:nvCxnSpPr>
        <p:spPr bwMode="auto">
          <a:xfrm>
            <a:off x="1096963" y="5627688"/>
            <a:ext cx="260350"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a:extLst>
              <a:ext uri="{FF2B5EF4-FFF2-40B4-BE49-F238E27FC236}">
                <a16:creationId xmlns:a16="http://schemas.microsoft.com/office/drawing/2014/main" id="{BB53EA11-9401-46CA-9576-3B40F2CDAF4C}"/>
              </a:ext>
            </a:extLst>
          </p:cNvPr>
          <p:cNvCxnSpPr/>
          <p:nvPr/>
        </p:nvCxnSpPr>
        <p:spPr bwMode="auto">
          <a:xfrm>
            <a:off x="1890713" y="5610225"/>
            <a:ext cx="258762"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44" name="TextBox 69">
            <a:extLst>
              <a:ext uri="{FF2B5EF4-FFF2-40B4-BE49-F238E27FC236}">
                <a16:creationId xmlns:a16="http://schemas.microsoft.com/office/drawing/2014/main" id="{05F9B5CC-E12B-4AE2-BC76-F7ACDBA46D3F}"/>
              </a:ext>
            </a:extLst>
          </p:cNvPr>
          <p:cNvSpPr txBox="1">
            <a:spLocks noChangeArrowheads="1"/>
          </p:cNvSpPr>
          <p:nvPr/>
        </p:nvSpPr>
        <p:spPr bwMode="auto">
          <a:xfrm>
            <a:off x="1397000" y="5911850"/>
            <a:ext cx="414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ACF</a:t>
            </a:r>
          </a:p>
        </p:txBody>
      </p:sp>
      <p:cxnSp>
        <p:nvCxnSpPr>
          <p:cNvPr id="146" name="Straight Arrow Connector 145">
            <a:extLst>
              <a:ext uri="{FF2B5EF4-FFF2-40B4-BE49-F238E27FC236}">
                <a16:creationId xmlns:a16="http://schemas.microsoft.com/office/drawing/2014/main" id="{FEA8BB83-096A-4BBF-A22A-866E3A928E1C}"/>
              </a:ext>
            </a:extLst>
          </p:cNvPr>
          <p:cNvCxnSpPr>
            <a:cxnSpLocks/>
          </p:cNvCxnSpPr>
          <p:nvPr/>
        </p:nvCxnSpPr>
        <p:spPr bwMode="auto">
          <a:xfrm flipV="1">
            <a:off x="3314700" y="4367213"/>
            <a:ext cx="3054350" cy="0"/>
          </a:xfrm>
          <a:prstGeom prst="straightConnector1">
            <a:avLst/>
          </a:prstGeom>
          <a:ln w="19050">
            <a:solidFill>
              <a:srgbClr val="FF00FF"/>
            </a:solidFill>
            <a:prstDash val="dash"/>
            <a:tailEnd type="arrow"/>
          </a:ln>
        </p:spPr>
        <p:style>
          <a:lnRef idx="2">
            <a:schemeClr val="dk1"/>
          </a:lnRef>
          <a:fillRef idx="0">
            <a:schemeClr val="dk1"/>
          </a:fillRef>
          <a:effectRef idx="1">
            <a:schemeClr val="dk1"/>
          </a:effectRef>
          <a:fontRef idx="minor">
            <a:schemeClr val="tx1"/>
          </a:fontRef>
        </p:style>
      </p:cxnSp>
      <p:sp>
        <p:nvSpPr>
          <p:cNvPr id="151" name="TextBox 69">
            <a:extLst>
              <a:ext uri="{FF2B5EF4-FFF2-40B4-BE49-F238E27FC236}">
                <a16:creationId xmlns:a16="http://schemas.microsoft.com/office/drawing/2014/main" id="{069D1CE1-5A84-4064-AC81-39577D118F9E}"/>
              </a:ext>
            </a:extLst>
          </p:cNvPr>
          <p:cNvSpPr txBox="1">
            <a:spLocks noChangeArrowheads="1"/>
          </p:cNvSpPr>
          <p:nvPr/>
        </p:nvSpPr>
        <p:spPr bwMode="auto">
          <a:xfrm>
            <a:off x="2420938" y="4367213"/>
            <a:ext cx="9699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Excess Sludge</a:t>
            </a:r>
          </a:p>
        </p:txBody>
      </p:sp>
      <p:cxnSp>
        <p:nvCxnSpPr>
          <p:cNvPr id="160" name="Straight Arrow Connector 159">
            <a:extLst>
              <a:ext uri="{FF2B5EF4-FFF2-40B4-BE49-F238E27FC236}">
                <a16:creationId xmlns:a16="http://schemas.microsoft.com/office/drawing/2014/main" id="{7B6958E4-F247-4479-9F44-F8360295BD9B}"/>
              </a:ext>
            </a:extLst>
          </p:cNvPr>
          <p:cNvCxnSpPr/>
          <p:nvPr/>
        </p:nvCxnSpPr>
        <p:spPr bwMode="auto">
          <a:xfrm>
            <a:off x="3482975" y="5610225"/>
            <a:ext cx="258763" cy="0"/>
          </a:xfrm>
          <a:prstGeom prst="straightConnector1">
            <a:avLst/>
          </a:prstGeom>
          <a:ln w="952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63" name="TextBox 91">
            <a:extLst>
              <a:ext uri="{FF2B5EF4-FFF2-40B4-BE49-F238E27FC236}">
                <a16:creationId xmlns:a16="http://schemas.microsoft.com/office/drawing/2014/main" id="{92E19E7E-0279-4373-BA1F-CA86BEF5C161}"/>
              </a:ext>
            </a:extLst>
          </p:cNvPr>
          <p:cNvSpPr txBox="1">
            <a:spLocks noChangeArrowheads="1"/>
          </p:cNvSpPr>
          <p:nvPr/>
        </p:nvSpPr>
        <p:spPr bwMode="auto">
          <a:xfrm>
            <a:off x="3694113" y="5416550"/>
            <a:ext cx="1249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3333FF"/>
                </a:solidFill>
                <a:effectLst/>
                <a:uLnTx/>
                <a:uFillTx/>
                <a:latin typeface="Calibri" panose="020F0502020204030204" pitchFamily="34" charset="0"/>
                <a:ea typeface="Angsana New" panose="02020603050405020304" pitchFamily="18" charset="-34"/>
                <a:cs typeface="Arial" panose="020B0604020202020204" pitchFamily="34" charset="0"/>
              </a:rPr>
              <a:t>To Greenbelt of Industry </a:t>
            </a:r>
          </a:p>
        </p:txBody>
      </p:sp>
      <p:sp>
        <p:nvSpPr>
          <p:cNvPr id="167" name="TextBox 69">
            <a:extLst>
              <a:ext uri="{FF2B5EF4-FFF2-40B4-BE49-F238E27FC236}">
                <a16:creationId xmlns:a16="http://schemas.microsoft.com/office/drawing/2014/main" id="{E441FC38-AE1E-4B57-B11C-DE55E0BB3B3D}"/>
              </a:ext>
            </a:extLst>
          </p:cNvPr>
          <p:cNvSpPr txBox="1">
            <a:spLocks noChangeArrowheads="1"/>
          </p:cNvSpPr>
          <p:nvPr/>
        </p:nvSpPr>
        <p:spPr bwMode="auto">
          <a:xfrm>
            <a:off x="4471988" y="4148138"/>
            <a:ext cx="581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RAS</a:t>
            </a:r>
          </a:p>
        </p:txBody>
      </p:sp>
      <p:cxnSp>
        <p:nvCxnSpPr>
          <p:cNvPr id="171" name="Straight Arrow Connector 170">
            <a:extLst>
              <a:ext uri="{FF2B5EF4-FFF2-40B4-BE49-F238E27FC236}">
                <a16:creationId xmlns:a16="http://schemas.microsoft.com/office/drawing/2014/main" id="{70866953-2F64-4304-BD85-1156A02A41F8}"/>
              </a:ext>
            </a:extLst>
          </p:cNvPr>
          <p:cNvCxnSpPr>
            <a:cxnSpLocks/>
          </p:cNvCxnSpPr>
          <p:nvPr/>
        </p:nvCxnSpPr>
        <p:spPr bwMode="auto">
          <a:xfrm flipV="1">
            <a:off x="6311900" y="3814763"/>
            <a:ext cx="0" cy="527050"/>
          </a:xfrm>
          <a:prstGeom prst="straightConnector1">
            <a:avLst/>
          </a:prstGeom>
          <a:ln w="19050">
            <a:solidFill>
              <a:srgbClr val="FF00FF"/>
            </a:solidFill>
            <a:prstDash val="dash"/>
            <a:tailEnd type="arrow"/>
          </a:ln>
        </p:spPr>
        <p:style>
          <a:lnRef idx="2">
            <a:schemeClr val="dk1"/>
          </a:lnRef>
          <a:fillRef idx="0">
            <a:schemeClr val="dk1"/>
          </a:fillRef>
          <a:effectRef idx="1">
            <a:schemeClr val="dk1"/>
          </a:effectRef>
          <a:fontRef idx="minor">
            <a:schemeClr val="tx1"/>
          </a:fontRef>
        </p:style>
      </p:cxnSp>
      <p:cxnSp>
        <p:nvCxnSpPr>
          <p:cNvPr id="172" name="Straight Arrow Connector 171">
            <a:extLst>
              <a:ext uri="{FF2B5EF4-FFF2-40B4-BE49-F238E27FC236}">
                <a16:creationId xmlns:a16="http://schemas.microsoft.com/office/drawing/2014/main" id="{0CE24233-D2BC-4A45-B2C6-A9166C9E4E2D}"/>
              </a:ext>
            </a:extLst>
          </p:cNvPr>
          <p:cNvCxnSpPr>
            <a:cxnSpLocks/>
          </p:cNvCxnSpPr>
          <p:nvPr/>
        </p:nvCxnSpPr>
        <p:spPr bwMode="auto">
          <a:xfrm flipH="1">
            <a:off x="5930900" y="3832225"/>
            <a:ext cx="381000" cy="0"/>
          </a:xfrm>
          <a:prstGeom prst="straightConnector1">
            <a:avLst/>
          </a:prstGeom>
          <a:ln w="19050">
            <a:solidFill>
              <a:srgbClr val="FF00FF"/>
            </a:solidFill>
            <a:prstDash val="dash"/>
            <a:tailEnd type="arrow"/>
          </a:ln>
        </p:spPr>
        <p:style>
          <a:lnRef idx="2">
            <a:schemeClr val="dk1"/>
          </a:lnRef>
          <a:fillRef idx="0">
            <a:schemeClr val="dk1"/>
          </a:fillRef>
          <a:effectRef idx="1">
            <a:schemeClr val="dk1"/>
          </a:effectRef>
          <a:fontRef idx="minor">
            <a:schemeClr val="tx1"/>
          </a:fontRef>
        </p:style>
      </p:cxnSp>
      <p:sp>
        <p:nvSpPr>
          <p:cNvPr id="173" name="TextBox 106">
            <a:extLst>
              <a:ext uri="{FF2B5EF4-FFF2-40B4-BE49-F238E27FC236}">
                <a16:creationId xmlns:a16="http://schemas.microsoft.com/office/drawing/2014/main" id="{D00B55D9-E946-48BB-93B2-EC2A6203C56A}"/>
              </a:ext>
            </a:extLst>
          </p:cNvPr>
          <p:cNvSpPr txBox="1">
            <a:spLocks noChangeArrowheads="1"/>
          </p:cNvSpPr>
          <p:nvPr/>
        </p:nvSpPr>
        <p:spPr bwMode="auto">
          <a:xfrm>
            <a:off x="3005138" y="4795838"/>
            <a:ext cx="76993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To SDB</a:t>
            </a:r>
          </a:p>
        </p:txBody>
      </p:sp>
    </p:spTree>
    <p:extLst>
      <p:ext uri="{BB962C8B-B14F-4D97-AF65-F5344CB8AC3E}">
        <p14:creationId xmlns:p14="http://schemas.microsoft.com/office/powerpoint/2010/main" val="41063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58F6F08B-FF1E-42C8-A58C-C4F5E38C523C}"/>
              </a:ext>
            </a:extLst>
          </p:cNvPr>
          <p:cNvSpPr>
            <a:spLocks noGrp="1" noChangeArrowheads="1"/>
          </p:cNvSpPr>
          <p:nvPr>
            <p:ph type="sldNum" sz="quarter" idx="12"/>
          </p:nvPr>
        </p:nvSpPr>
        <p:spPr bwMode="auto">
          <a:xfrm>
            <a:off x="9563100" y="6537325"/>
            <a:ext cx="342900" cy="32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91E9D8-D4F3-4F34-BAE1-C573AC3A6CA3}"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pic>
        <p:nvPicPr>
          <p:cNvPr id="17411" name="Picture 2">
            <a:extLst>
              <a:ext uri="{FF2B5EF4-FFF2-40B4-BE49-F238E27FC236}">
                <a16:creationId xmlns:a16="http://schemas.microsoft.com/office/drawing/2014/main" id="{5E98E343-789B-4B2E-86D2-5B874B8724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800" y="431800"/>
            <a:ext cx="4714875" cy="3756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3">
            <a:extLst>
              <a:ext uri="{FF2B5EF4-FFF2-40B4-BE49-F238E27FC236}">
                <a16:creationId xmlns:a16="http://schemas.microsoft.com/office/drawing/2014/main" id="{5C693121-AC34-465E-856F-B3773C4DD4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427038"/>
            <a:ext cx="4714875" cy="37607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4">
            <a:extLst>
              <a:ext uri="{FF2B5EF4-FFF2-40B4-BE49-F238E27FC236}">
                <a16:creationId xmlns:a16="http://schemas.microsoft.com/office/drawing/2014/main" id="{8A1596DB-2728-4484-A8B2-50FE3C60E2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400" y="4318000"/>
            <a:ext cx="3162300" cy="1981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5">
            <a:extLst>
              <a:ext uri="{FF2B5EF4-FFF2-40B4-BE49-F238E27FC236}">
                <a16:creationId xmlns:a16="http://schemas.microsoft.com/office/drawing/2014/main" id="{E2216289-477D-4BC5-94E0-F4967ED5BAE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67500" y="4356100"/>
            <a:ext cx="2971800" cy="1905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6">
            <a:extLst>
              <a:ext uri="{FF2B5EF4-FFF2-40B4-BE49-F238E27FC236}">
                <a16:creationId xmlns:a16="http://schemas.microsoft.com/office/drawing/2014/main" id="{C460C993-D0F7-46D9-8BAA-C20F11A0DD6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60800" y="4343400"/>
            <a:ext cx="2413000" cy="1981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509E812-441C-42F2-A4C6-ECBFA9425F8D}"/>
              </a:ext>
            </a:extLst>
          </p:cNvPr>
          <p:cNvSpPr/>
          <p:nvPr/>
        </p:nvSpPr>
        <p:spPr>
          <a:xfrm>
            <a:off x="3663950" y="459204"/>
            <a:ext cx="1289050" cy="3238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Aeration Tank</a:t>
            </a:r>
            <a:endParaRPr kumimoji="0" lang="en-IN" sz="1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29C15036-110D-4447-855F-4B272F49C5FE}"/>
              </a:ext>
            </a:extLst>
          </p:cNvPr>
          <p:cNvSpPr/>
          <p:nvPr/>
        </p:nvSpPr>
        <p:spPr>
          <a:xfrm>
            <a:off x="8086725" y="462559"/>
            <a:ext cx="1733550" cy="3238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Secondary Clarifier </a:t>
            </a:r>
            <a:endParaRPr kumimoji="0" lang="en-IN" sz="1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0" name="Rectangle 9">
            <a:extLst>
              <a:ext uri="{FF2B5EF4-FFF2-40B4-BE49-F238E27FC236}">
                <a16:creationId xmlns:a16="http://schemas.microsoft.com/office/drawing/2014/main" id="{595DBF27-40CE-4562-9DDE-48BE8F7D5020}"/>
              </a:ext>
            </a:extLst>
          </p:cNvPr>
          <p:cNvSpPr/>
          <p:nvPr/>
        </p:nvSpPr>
        <p:spPr>
          <a:xfrm>
            <a:off x="3398838" y="6381750"/>
            <a:ext cx="3525837" cy="3238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Flow Meters &amp; Online Monitoring System </a:t>
            </a:r>
            <a:endParaRPr kumimoji="0" lang="en-IN" sz="1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2" name="Rectangle 92">
            <a:extLst>
              <a:ext uri="{FF2B5EF4-FFF2-40B4-BE49-F238E27FC236}">
                <a16:creationId xmlns:a16="http://schemas.microsoft.com/office/drawing/2014/main" id="{C78DEEE4-2D42-4FAB-9B00-DFDD1C95509A}"/>
              </a:ext>
            </a:extLst>
          </p:cNvPr>
          <p:cNvSpPr>
            <a:spLocks noChangeArrowheads="1"/>
          </p:cNvSpPr>
          <p:nvPr/>
        </p:nvSpPr>
        <p:spPr bwMode="auto">
          <a:xfrm>
            <a:off x="1974849" y="41275"/>
            <a:ext cx="6508749" cy="33855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eaLnBrk="1" hangingPunct="1">
              <a:spcBef>
                <a:spcPct val="0"/>
              </a:spcBef>
              <a:buNone/>
              <a:defRPr/>
            </a:pPr>
            <a:r>
              <a:rPr lang="en-US" altLang="en-US" sz="1600" dirty="0">
                <a:solidFill>
                  <a:srgbClr val="CC0099"/>
                </a:solidFill>
                <a:latin typeface="+mj-lt"/>
              </a:rPr>
              <a:t>Existing Sugar Factory ETP</a:t>
            </a:r>
            <a:endParaRPr lang="en-US" altLang="en-US" sz="1600" b="1" dirty="0">
              <a:solidFill>
                <a:srgbClr val="CC0099"/>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3300467" y="66273"/>
            <a:ext cx="3305071" cy="33855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Flow Chart of Proposed Distillery CPU</a:t>
            </a:r>
          </a:p>
        </p:txBody>
      </p:sp>
      <p:sp>
        <p:nvSpPr>
          <p:cNvPr id="86" name="Rectangle 85">
            <a:extLst>
              <a:ext uri="{FF2B5EF4-FFF2-40B4-BE49-F238E27FC236}">
                <a16:creationId xmlns:a16="http://schemas.microsoft.com/office/drawing/2014/main" id="{70053138-AC1F-4905-BF9D-FAC7DDEAC262}"/>
              </a:ext>
            </a:extLst>
          </p:cNvPr>
          <p:cNvSpPr/>
          <p:nvPr/>
        </p:nvSpPr>
        <p:spPr bwMode="auto">
          <a:xfrm>
            <a:off x="1128713" y="4316413"/>
            <a:ext cx="693737" cy="768350"/>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90" name="TextBox 88">
            <a:extLst>
              <a:ext uri="{FF2B5EF4-FFF2-40B4-BE49-F238E27FC236}">
                <a16:creationId xmlns:a16="http://schemas.microsoft.com/office/drawing/2014/main" id="{6A4C182C-BECE-4C78-98BE-985FB083B4F1}"/>
              </a:ext>
            </a:extLst>
          </p:cNvPr>
          <p:cNvSpPr txBox="1">
            <a:spLocks noChangeArrowheads="1"/>
          </p:cNvSpPr>
          <p:nvPr/>
        </p:nvSpPr>
        <p:spPr bwMode="auto">
          <a:xfrm>
            <a:off x="2719388" y="5724525"/>
            <a:ext cx="3278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Note: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PSF: Pressure Sand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ACF : Activated carbon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SST: Secondary Settling Tank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SDB: Sludge Drying Beds</a:t>
            </a:r>
          </a:p>
        </p:txBody>
      </p:sp>
      <p:cxnSp>
        <p:nvCxnSpPr>
          <p:cNvPr id="91" name="Straight Connector 90">
            <a:extLst>
              <a:ext uri="{FF2B5EF4-FFF2-40B4-BE49-F238E27FC236}">
                <a16:creationId xmlns:a16="http://schemas.microsoft.com/office/drawing/2014/main" id="{F8D0C0A6-3608-40F3-9576-F00EE6EA01CA}"/>
              </a:ext>
            </a:extLst>
          </p:cNvPr>
          <p:cNvCxnSpPr/>
          <p:nvPr/>
        </p:nvCxnSpPr>
        <p:spPr bwMode="auto">
          <a:xfrm flipH="1">
            <a:off x="8534400" y="3757613"/>
            <a:ext cx="0" cy="296862"/>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92" name="Group 88">
            <a:extLst>
              <a:ext uri="{FF2B5EF4-FFF2-40B4-BE49-F238E27FC236}">
                <a16:creationId xmlns:a16="http://schemas.microsoft.com/office/drawing/2014/main" id="{EDF762A0-3E52-435F-8420-F98E834A188B}"/>
              </a:ext>
            </a:extLst>
          </p:cNvPr>
          <p:cNvGrpSpPr>
            <a:grpSpLocks/>
          </p:cNvGrpSpPr>
          <p:nvPr/>
        </p:nvGrpSpPr>
        <p:grpSpPr bwMode="auto">
          <a:xfrm>
            <a:off x="-225425" y="528638"/>
            <a:ext cx="10013950" cy="5613400"/>
            <a:chOff x="-302126" y="414338"/>
            <a:chExt cx="10014451" cy="5613818"/>
          </a:xfrm>
        </p:grpSpPr>
        <p:grpSp>
          <p:nvGrpSpPr>
            <p:cNvPr id="94" name="Group 73">
              <a:extLst>
                <a:ext uri="{FF2B5EF4-FFF2-40B4-BE49-F238E27FC236}">
                  <a16:creationId xmlns:a16="http://schemas.microsoft.com/office/drawing/2014/main" id="{54848213-6CCF-4779-8ED0-A31E50C546F6}"/>
                </a:ext>
              </a:extLst>
            </p:cNvPr>
            <p:cNvGrpSpPr>
              <a:grpSpLocks/>
            </p:cNvGrpSpPr>
            <p:nvPr/>
          </p:nvGrpSpPr>
          <p:grpSpPr bwMode="auto">
            <a:xfrm>
              <a:off x="-302126" y="414338"/>
              <a:ext cx="10014451" cy="5613818"/>
              <a:chOff x="-830671" y="868299"/>
              <a:chExt cx="9891228" cy="5406722"/>
            </a:xfrm>
          </p:grpSpPr>
          <p:sp>
            <p:nvSpPr>
              <p:cNvPr id="105" name="TextBox 137">
                <a:extLst>
                  <a:ext uri="{FF2B5EF4-FFF2-40B4-BE49-F238E27FC236}">
                    <a16:creationId xmlns:a16="http://schemas.microsoft.com/office/drawing/2014/main" id="{8F236FF5-306E-4142-AA37-CDC181E991C6}"/>
                  </a:ext>
                </a:extLst>
              </p:cNvPr>
              <p:cNvSpPr txBox="1">
                <a:spLocks noChangeArrowheads="1"/>
              </p:cNvSpPr>
              <p:nvPr/>
            </p:nvSpPr>
            <p:spPr bwMode="auto">
              <a:xfrm>
                <a:off x="5711253" y="3733502"/>
                <a:ext cx="960437" cy="3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Flocculator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6" name="TextBox 138">
                <a:extLst>
                  <a:ext uri="{FF2B5EF4-FFF2-40B4-BE49-F238E27FC236}">
                    <a16:creationId xmlns:a16="http://schemas.microsoft.com/office/drawing/2014/main" id="{57F30D25-EF63-458B-82AF-2674D28D84CA}"/>
                  </a:ext>
                </a:extLst>
              </p:cNvPr>
              <p:cNvSpPr txBox="1">
                <a:spLocks noChangeArrowheads="1"/>
              </p:cNvSpPr>
              <p:nvPr/>
            </p:nvSpPr>
            <p:spPr bwMode="auto">
              <a:xfrm>
                <a:off x="6507396" y="3687632"/>
                <a:ext cx="742949" cy="3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Flash Mixer</a:t>
                </a:r>
              </a:p>
            </p:txBody>
          </p:sp>
          <p:grpSp>
            <p:nvGrpSpPr>
              <p:cNvPr id="107" name="Group 77">
                <a:extLst>
                  <a:ext uri="{FF2B5EF4-FFF2-40B4-BE49-F238E27FC236}">
                    <a16:creationId xmlns:a16="http://schemas.microsoft.com/office/drawing/2014/main" id="{6BF829F1-A5F2-4266-B915-378CEA4427A8}"/>
                  </a:ext>
                </a:extLst>
              </p:cNvPr>
              <p:cNvGrpSpPr>
                <a:grpSpLocks/>
              </p:cNvGrpSpPr>
              <p:nvPr/>
            </p:nvGrpSpPr>
            <p:grpSpPr bwMode="auto">
              <a:xfrm>
                <a:off x="-830671" y="868299"/>
                <a:ext cx="9891228" cy="5406722"/>
                <a:chOff x="-759233" y="830171"/>
                <a:chExt cx="9891228" cy="5406722"/>
              </a:xfrm>
            </p:grpSpPr>
            <p:cxnSp>
              <p:nvCxnSpPr>
                <p:cNvPr id="108" name="Straight Arrow Connector 107">
                  <a:extLst>
                    <a:ext uri="{FF2B5EF4-FFF2-40B4-BE49-F238E27FC236}">
                      <a16:creationId xmlns:a16="http://schemas.microsoft.com/office/drawing/2014/main" id="{06B84A33-811A-47F1-A395-9C6D80421837}"/>
                    </a:ext>
                  </a:extLst>
                </p:cNvPr>
                <p:cNvCxnSpPr>
                  <a:cxnSpLocks/>
                </p:cNvCxnSpPr>
                <p:nvPr/>
              </p:nvCxnSpPr>
              <p:spPr bwMode="auto">
                <a:xfrm>
                  <a:off x="7893239" y="4201727"/>
                  <a:ext cx="1197986" cy="0"/>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9" name="TextBox 245">
                  <a:extLst>
                    <a:ext uri="{FF2B5EF4-FFF2-40B4-BE49-F238E27FC236}">
                      <a16:creationId xmlns:a16="http://schemas.microsoft.com/office/drawing/2014/main" id="{5F1C0FA4-66F2-4110-9DD1-EECD4E800FA0}"/>
                    </a:ext>
                  </a:extLst>
                </p:cNvPr>
                <p:cNvSpPr txBox="1">
                  <a:spLocks noChangeArrowheads="1"/>
                </p:cNvSpPr>
                <p:nvPr/>
              </p:nvSpPr>
              <p:spPr bwMode="auto">
                <a:xfrm>
                  <a:off x="4955053" y="2416155"/>
                  <a:ext cx="1056983" cy="41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Sludge to SDB</a:t>
                  </a:r>
                </a:p>
              </p:txBody>
            </p:sp>
            <p:grpSp>
              <p:nvGrpSpPr>
                <p:cNvPr id="110" name="Group 81">
                  <a:extLst>
                    <a:ext uri="{FF2B5EF4-FFF2-40B4-BE49-F238E27FC236}">
                      <a16:creationId xmlns:a16="http://schemas.microsoft.com/office/drawing/2014/main" id="{4C9A35C0-09C2-401E-8909-45AA39B4DB36}"/>
                    </a:ext>
                  </a:extLst>
                </p:cNvPr>
                <p:cNvGrpSpPr>
                  <a:grpSpLocks/>
                </p:cNvGrpSpPr>
                <p:nvPr/>
              </p:nvGrpSpPr>
              <p:grpSpPr bwMode="auto">
                <a:xfrm>
                  <a:off x="-759233" y="830171"/>
                  <a:ext cx="9891228" cy="5406722"/>
                  <a:chOff x="-697287" y="844473"/>
                  <a:chExt cx="9891228" cy="5406722"/>
                </a:xfrm>
              </p:grpSpPr>
              <p:sp>
                <p:nvSpPr>
                  <p:cNvPr id="111" name="TextBox 141">
                    <a:extLst>
                      <a:ext uri="{FF2B5EF4-FFF2-40B4-BE49-F238E27FC236}">
                        <a16:creationId xmlns:a16="http://schemas.microsoft.com/office/drawing/2014/main" id="{1455A3D6-D561-4BFC-816A-9078BE1A113B}"/>
                      </a:ext>
                    </a:extLst>
                  </p:cNvPr>
                  <p:cNvSpPr txBox="1">
                    <a:spLocks noChangeArrowheads="1"/>
                  </p:cNvSpPr>
                  <p:nvPr/>
                </p:nvSpPr>
                <p:spPr bwMode="auto">
                  <a:xfrm>
                    <a:off x="6216224" y="4566182"/>
                    <a:ext cx="741685" cy="24464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rPr>
                      <a:t>Sludge</a:t>
                    </a:r>
                  </a:p>
                </p:txBody>
              </p:sp>
              <p:cxnSp>
                <p:nvCxnSpPr>
                  <p:cNvPr id="112" name="Straight Arrow Connector 111">
                    <a:extLst>
                      <a:ext uri="{FF2B5EF4-FFF2-40B4-BE49-F238E27FC236}">
                        <a16:creationId xmlns:a16="http://schemas.microsoft.com/office/drawing/2014/main" id="{1C40FE6F-2FE0-45C0-A058-9DFD6CB2E562}"/>
                      </a:ext>
                    </a:extLst>
                  </p:cNvPr>
                  <p:cNvCxnSpPr/>
                  <p:nvPr/>
                </p:nvCxnSpPr>
                <p:spPr bwMode="auto">
                  <a:xfrm rot="10800000">
                    <a:off x="7113146" y="3524898"/>
                    <a:ext cx="346537" cy="153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13" name="Straight Arrow Connector 112">
                    <a:extLst>
                      <a:ext uri="{FF2B5EF4-FFF2-40B4-BE49-F238E27FC236}">
                        <a16:creationId xmlns:a16="http://schemas.microsoft.com/office/drawing/2014/main" id="{5BB0DEB0-C8F2-47F1-9E6F-DC8939C7A430}"/>
                      </a:ext>
                    </a:extLst>
                  </p:cNvPr>
                  <p:cNvCxnSpPr/>
                  <p:nvPr/>
                </p:nvCxnSpPr>
                <p:spPr bwMode="auto">
                  <a:xfrm rot="10800000">
                    <a:off x="3283980" y="3524898"/>
                    <a:ext cx="362218" cy="153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14" name="Straight Arrow Connector 113">
                    <a:extLst>
                      <a:ext uri="{FF2B5EF4-FFF2-40B4-BE49-F238E27FC236}">
                        <a16:creationId xmlns:a16="http://schemas.microsoft.com/office/drawing/2014/main" id="{217448B5-5BE7-48C4-99E1-35472224A930}"/>
                      </a:ext>
                    </a:extLst>
                  </p:cNvPr>
                  <p:cNvCxnSpPr>
                    <a:cxnSpLocks/>
                  </p:cNvCxnSpPr>
                  <p:nvPr/>
                </p:nvCxnSpPr>
                <p:spPr bwMode="auto">
                  <a:xfrm flipH="1" flipV="1">
                    <a:off x="2506229" y="3506549"/>
                    <a:ext cx="291656"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15" name="Straight Arrow Connector 114">
                    <a:extLst>
                      <a:ext uri="{FF2B5EF4-FFF2-40B4-BE49-F238E27FC236}">
                        <a16:creationId xmlns:a16="http://schemas.microsoft.com/office/drawing/2014/main" id="{A744647F-4A5C-48F5-9F19-1234CBDC3600}"/>
                      </a:ext>
                    </a:extLst>
                  </p:cNvPr>
                  <p:cNvCxnSpPr/>
                  <p:nvPr/>
                </p:nvCxnSpPr>
                <p:spPr bwMode="auto">
                  <a:xfrm rot="10800000">
                    <a:off x="4538416" y="3524898"/>
                    <a:ext cx="437484" cy="153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a:extLst>
                      <a:ext uri="{FF2B5EF4-FFF2-40B4-BE49-F238E27FC236}">
                        <a16:creationId xmlns:a16="http://schemas.microsoft.com/office/drawing/2014/main" id="{8A567FDD-FD93-44EC-93D0-9186F85AABA7}"/>
                      </a:ext>
                    </a:extLst>
                  </p:cNvPr>
                  <p:cNvCxnSpPr/>
                  <p:nvPr/>
                </p:nvCxnSpPr>
                <p:spPr bwMode="auto">
                  <a:xfrm rot="10800000">
                    <a:off x="6456134" y="3532543"/>
                    <a:ext cx="359083" cy="1529"/>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a:extLst>
                      <a:ext uri="{FF2B5EF4-FFF2-40B4-BE49-F238E27FC236}">
                        <a16:creationId xmlns:a16="http://schemas.microsoft.com/office/drawing/2014/main" id="{DC22ECFD-9584-4529-8935-381054F71B4A}"/>
                      </a:ext>
                    </a:extLst>
                  </p:cNvPr>
                  <p:cNvCxnSpPr>
                    <a:cxnSpLocks/>
                  </p:cNvCxnSpPr>
                  <p:nvPr/>
                </p:nvCxnSpPr>
                <p:spPr bwMode="auto">
                  <a:xfrm flipH="1">
                    <a:off x="5181314" y="4823062"/>
                    <a:ext cx="4012627" cy="0"/>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8" name="TextBox 101">
                    <a:extLst>
                      <a:ext uri="{FF2B5EF4-FFF2-40B4-BE49-F238E27FC236}">
                        <a16:creationId xmlns:a16="http://schemas.microsoft.com/office/drawing/2014/main" id="{0A4F661A-50D8-4333-A039-7F73A4DF9DBA}"/>
                      </a:ext>
                    </a:extLst>
                  </p:cNvPr>
                  <p:cNvSpPr txBox="1">
                    <a:spLocks noChangeArrowheads="1"/>
                  </p:cNvSpPr>
                  <p:nvPr/>
                </p:nvSpPr>
                <p:spPr bwMode="auto">
                  <a:xfrm>
                    <a:off x="3290613" y="3903663"/>
                    <a:ext cx="1550256" cy="62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Intermediate Tank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(8 X8 X 3 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9" name="TextBox 102">
                    <a:extLst>
                      <a:ext uri="{FF2B5EF4-FFF2-40B4-BE49-F238E27FC236}">
                        <a16:creationId xmlns:a16="http://schemas.microsoft.com/office/drawing/2014/main" id="{BC4F77A7-AA1D-4EB7-8EE3-B685C61CBE74}"/>
                      </a:ext>
                    </a:extLst>
                  </p:cNvPr>
                  <p:cNvSpPr txBox="1">
                    <a:spLocks noChangeArrowheads="1"/>
                  </p:cNvSpPr>
                  <p:nvPr/>
                </p:nvSpPr>
                <p:spPr bwMode="auto">
                  <a:xfrm>
                    <a:off x="4806230" y="3907645"/>
                    <a:ext cx="1259009" cy="62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Tube Settler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(4 X 4 X 3 M)</a:t>
                    </a: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0" name="TextBox 140">
                    <a:extLst>
                      <a:ext uri="{FF2B5EF4-FFF2-40B4-BE49-F238E27FC236}">
                        <a16:creationId xmlns:a16="http://schemas.microsoft.com/office/drawing/2014/main" id="{CE414A1C-DB6E-4513-8C31-7F09C0C38002}"/>
                      </a:ext>
                    </a:extLst>
                  </p:cNvPr>
                  <p:cNvSpPr txBox="1">
                    <a:spLocks noChangeArrowheads="1"/>
                  </p:cNvSpPr>
                  <p:nvPr/>
                </p:nvSpPr>
                <p:spPr bwMode="auto">
                  <a:xfrm>
                    <a:off x="8141783" y="4234377"/>
                    <a:ext cx="743253" cy="24464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rPr>
                      <a:t>Sludge</a:t>
                    </a:r>
                  </a:p>
                </p:txBody>
              </p:sp>
              <p:sp>
                <p:nvSpPr>
                  <p:cNvPr id="121" name="Oval 120">
                    <a:extLst>
                      <a:ext uri="{FF2B5EF4-FFF2-40B4-BE49-F238E27FC236}">
                        <a16:creationId xmlns:a16="http://schemas.microsoft.com/office/drawing/2014/main" id="{D47496C5-7481-4BA7-A419-EDF61FC11000}"/>
                      </a:ext>
                    </a:extLst>
                  </p:cNvPr>
                  <p:cNvSpPr/>
                  <p:nvPr/>
                </p:nvSpPr>
                <p:spPr>
                  <a:xfrm>
                    <a:off x="7494180" y="3015724"/>
                    <a:ext cx="1006685" cy="938837"/>
                  </a:xfrm>
                  <a:prstGeom prst="ellipse">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8Ø X 3M</a:t>
                    </a:r>
                  </a:p>
                </p:txBody>
              </p:sp>
              <p:sp>
                <p:nvSpPr>
                  <p:cNvPr id="122" name="Rectangle 121">
                    <a:extLst>
                      <a:ext uri="{FF2B5EF4-FFF2-40B4-BE49-F238E27FC236}">
                        <a16:creationId xmlns:a16="http://schemas.microsoft.com/office/drawing/2014/main" id="{819F869A-D968-4020-B615-FD1364B4908D}"/>
                      </a:ext>
                    </a:extLst>
                  </p:cNvPr>
                  <p:cNvSpPr/>
                  <p:nvPr/>
                </p:nvSpPr>
                <p:spPr>
                  <a:xfrm>
                    <a:off x="6843442" y="3401045"/>
                    <a:ext cx="275976" cy="252293"/>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23" name="Rectangle 122">
                    <a:extLst>
                      <a:ext uri="{FF2B5EF4-FFF2-40B4-BE49-F238E27FC236}">
                        <a16:creationId xmlns:a16="http://schemas.microsoft.com/office/drawing/2014/main" id="{F7DF11F8-BAFA-424D-950A-2021127362CB}"/>
                      </a:ext>
                    </a:extLst>
                  </p:cNvPr>
                  <p:cNvSpPr/>
                  <p:nvPr/>
                </p:nvSpPr>
                <p:spPr>
                  <a:xfrm>
                    <a:off x="6158206" y="3407161"/>
                    <a:ext cx="277544" cy="272171"/>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24" name="Rectangle 123">
                    <a:extLst>
                      <a:ext uri="{FF2B5EF4-FFF2-40B4-BE49-F238E27FC236}">
                        <a16:creationId xmlns:a16="http://schemas.microsoft.com/office/drawing/2014/main" id="{713857C5-0FCF-434D-90AF-722E7BBA2C2E}"/>
                      </a:ext>
                    </a:extLst>
                  </p:cNvPr>
                  <p:cNvSpPr/>
                  <p:nvPr/>
                </p:nvSpPr>
                <p:spPr>
                  <a:xfrm>
                    <a:off x="4975900" y="3209913"/>
                    <a:ext cx="813816" cy="680428"/>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TS</a:t>
                    </a:r>
                  </a:p>
                </p:txBody>
              </p:sp>
              <p:sp>
                <p:nvSpPr>
                  <p:cNvPr id="125" name="Rectangle 124">
                    <a:extLst>
                      <a:ext uri="{FF2B5EF4-FFF2-40B4-BE49-F238E27FC236}">
                        <a16:creationId xmlns:a16="http://schemas.microsoft.com/office/drawing/2014/main" id="{243DA8F6-F7B4-4BA6-B1D1-B1EFD62E6ADB}"/>
                      </a:ext>
                    </a:extLst>
                  </p:cNvPr>
                  <p:cNvSpPr/>
                  <p:nvPr/>
                </p:nvSpPr>
                <p:spPr>
                  <a:xfrm>
                    <a:off x="3655606" y="3142635"/>
                    <a:ext cx="854585" cy="761467"/>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26" name="Rectangle 125">
                    <a:extLst>
                      <a:ext uri="{FF2B5EF4-FFF2-40B4-BE49-F238E27FC236}">
                        <a16:creationId xmlns:a16="http://schemas.microsoft.com/office/drawing/2014/main" id="{7848CA6E-CAAB-47CD-BE9E-441AB13F2F39}"/>
                      </a:ext>
                    </a:extLst>
                  </p:cNvPr>
                  <p:cNvSpPr/>
                  <p:nvPr/>
                </p:nvSpPr>
                <p:spPr>
                  <a:xfrm>
                    <a:off x="4492942" y="4601349"/>
                    <a:ext cx="686804" cy="457187"/>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27" name="TextBox 66">
                    <a:extLst>
                      <a:ext uri="{FF2B5EF4-FFF2-40B4-BE49-F238E27FC236}">
                        <a16:creationId xmlns:a16="http://schemas.microsoft.com/office/drawing/2014/main" id="{7F431FB0-1391-4451-85E9-ED4C394F893C}"/>
                      </a:ext>
                    </a:extLst>
                  </p:cNvPr>
                  <p:cNvSpPr txBox="1">
                    <a:spLocks noChangeArrowheads="1"/>
                  </p:cNvSpPr>
                  <p:nvPr/>
                </p:nvSpPr>
                <p:spPr bwMode="auto">
                  <a:xfrm>
                    <a:off x="5109950" y="4927225"/>
                    <a:ext cx="1544633" cy="4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Sludge Dewatering Unit / SDB</a:t>
                    </a:r>
                  </a:p>
                </p:txBody>
              </p:sp>
              <p:cxnSp>
                <p:nvCxnSpPr>
                  <p:cNvPr id="128" name="Straight Arrow Connector 127">
                    <a:extLst>
                      <a:ext uri="{FF2B5EF4-FFF2-40B4-BE49-F238E27FC236}">
                        <a16:creationId xmlns:a16="http://schemas.microsoft.com/office/drawing/2014/main" id="{26531C1E-1479-4D99-983C-C9258AABA1C2}"/>
                      </a:ext>
                    </a:extLst>
                  </p:cNvPr>
                  <p:cNvCxnSpPr/>
                  <p:nvPr/>
                </p:nvCxnSpPr>
                <p:spPr bwMode="auto">
                  <a:xfrm rot="10800000">
                    <a:off x="8483617" y="3471381"/>
                    <a:ext cx="401420"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grpSp>
                <p:nvGrpSpPr>
                  <p:cNvPr id="129" name="Group 104">
                    <a:extLst>
                      <a:ext uri="{FF2B5EF4-FFF2-40B4-BE49-F238E27FC236}">
                        <a16:creationId xmlns:a16="http://schemas.microsoft.com/office/drawing/2014/main" id="{977DD126-C345-41E2-8B58-EFB8DEDBAC3E}"/>
                      </a:ext>
                    </a:extLst>
                  </p:cNvPr>
                  <p:cNvGrpSpPr>
                    <a:grpSpLocks/>
                  </p:cNvGrpSpPr>
                  <p:nvPr/>
                </p:nvGrpSpPr>
                <p:grpSpPr bwMode="auto">
                  <a:xfrm>
                    <a:off x="-697287" y="844473"/>
                    <a:ext cx="9859869" cy="2660349"/>
                    <a:chOff x="-697287" y="844473"/>
                    <a:chExt cx="9859869" cy="2660349"/>
                  </a:xfrm>
                </p:grpSpPr>
                <p:sp>
                  <p:nvSpPr>
                    <p:cNvPr id="137" name="Rectangle 136">
                      <a:extLst>
                        <a:ext uri="{FF2B5EF4-FFF2-40B4-BE49-F238E27FC236}">
                          <a16:creationId xmlns:a16="http://schemas.microsoft.com/office/drawing/2014/main" id="{3109EE64-A64B-414B-9EC5-DE3A3C5BC09F}"/>
                        </a:ext>
                      </a:extLst>
                    </p:cNvPr>
                    <p:cNvSpPr/>
                    <p:nvPr/>
                  </p:nvSpPr>
                  <p:spPr>
                    <a:xfrm>
                      <a:off x="6343235" y="1254258"/>
                      <a:ext cx="2265826" cy="1273698"/>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MBBR Reactor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25 X 18 x 4.5 M</a:t>
                      </a:r>
                    </a:p>
                  </p:txBody>
                </p:sp>
                <p:sp>
                  <p:nvSpPr>
                    <p:cNvPr id="138" name="Rectangle 137">
                      <a:extLst>
                        <a:ext uri="{FF2B5EF4-FFF2-40B4-BE49-F238E27FC236}">
                          <a16:creationId xmlns:a16="http://schemas.microsoft.com/office/drawing/2014/main" id="{976F8F25-6042-440E-80E1-09345821DDC3}"/>
                        </a:ext>
                      </a:extLst>
                    </p:cNvPr>
                    <p:cNvSpPr/>
                    <p:nvPr/>
                  </p:nvSpPr>
                  <p:spPr>
                    <a:xfrm>
                      <a:off x="254517" y="1411750"/>
                      <a:ext cx="1387719" cy="856268"/>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Equalization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Tank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20 X18X3.5M</a:t>
                      </a:r>
                    </a:p>
                  </p:txBody>
                </p:sp>
                <p:cxnSp>
                  <p:nvCxnSpPr>
                    <p:cNvPr id="139" name="Straight Arrow Connector 138">
                      <a:extLst>
                        <a:ext uri="{FF2B5EF4-FFF2-40B4-BE49-F238E27FC236}">
                          <a16:creationId xmlns:a16="http://schemas.microsoft.com/office/drawing/2014/main" id="{BD65DC0B-BA37-4399-8F7F-E55B428D80BE}"/>
                        </a:ext>
                      </a:extLst>
                    </p:cNvPr>
                    <p:cNvCxnSpPr/>
                    <p:nvPr/>
                  </p:nvCxnSpPr>
                  <p:spPr bwMode="auto">
                    <a:xfrm flipV="1">
                      <a:off x="1654781" y="1852117"/>
                      <a:ext cx="244615"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a:extLst>
                        <a:ext uri="{FF2B5EF4-FFF2-40B4-BE49-F238E27FC236}">
                          <a16:creationId xmlns:a16="http://schemas.microsoft.com/office/drawing/2014/main" id="{4F831921-D460-4736-90AB-D6D33A6A0D89}"/>
                        </a:ext>
                      </a:extLst>
                    </p:cNvPr>
                    <p:cNvCxnSpPr/>
                    <p:nvPr/>
                  </p:nvCxnSpPr>
                  <p:spPr bwMode="auto">
                    <a:xfrm>
                      <a:off x="4800279" y="1868937"/>
                      <a:ext cx="439053" cy="1529"/>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a:extLst>
                        <a:ext uri="{FF2B5EF4-FFF2-40B4-BE49-F238E27FC236}">
                          <a16:creationId xmlns:a16="http://schemas.microsoft.com/office/drawing/2014/main" id="{14D6C47D-5912-44B2-A848-E83F5D5F3A95}"/>
                        </a:ext>
                      </a:extLst>
                    </p:cNvPr>
                    <p:cNvCxnSpPr/>
                    <p:nvPr/>
                  </p:nvCxnSpPr>
                  <p:spPr bwMode="auto">
                    <a:xfrm flipV="1">
                      <a:off x="5802260" y="1875053"/>
                      <a:ext cx="550383"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a:extLst>
                        <a:ext uri="{FF2B5EF4-FFF2-40B4-BE49-F238E27FC236}">
                          <a16:creationId xmlns:a16="http://schemas.microsoft.com/office/drawing/2014/main" id="{5D8C255B-94A2-4047-97A9-6F8B111C6486}"/>
                        </a:ext>
                      </a:extLst>
                    </p:cNvPr>
                    <p:cNvCxnSpPr>
                      <a:cxnSpLocks/>
                    </p:cNvCxnSpPr>
                    <p:nvPr/>
                  </p:nvCxnSpPr>
                  <p:spPr bwMode="auto">
                    <a:xfrm flipH="1">
                      <a:off x="6070395" y="1076889"/>
                      <a:ext cx="3092185" cy="0"/>
                    </a:xfrm>
                    <a:prstGeom prst="straightConnector1">
                      <a:avLst/>
                    </a:prstGeom>
                    <a:ln w="15875">
                      <a:solidFill>
                        <a:srgbClr val="C00000"/>
                      </a:solidFill>
                      <a:prstDash val="dash"/>
                      <a:tailEnd type="arrow"/>
                    </a:ln>
                  </p:spPr>
                  <p:style>
                    <a:lnRef idx="2">
                      <a:schemeClr val="dk1"/>
                    </a:lnRef>
                    <a:fillRef idx="0">
                      <a:schemeClr val="dk1"/>
                    </a:fillRef>
                    <a:effectRef idx="1">
                      <a:schemeClr val="dk1"/>
                    </a:effectRef>
                    <a:fontRef idx="minor">
                      <a:schemeClr val="tx1"/>
                    </a:fontRef>
                  </p:style>
                </p:cxnSp>
                <p:cxnSp>
                  <p:nvCxnSpPr>
                    <p:cNvPr id="143" name="Straight Arrow Connector 142">
                      <a:extLst>
                        <a:ext uri="{FF2B5EF4-FFF2-40B4-BE49-F238E27FC236}">
                          <a16:creationId xmlns:a16="http://schemas.microsoft.com/office/drawing/2014/main" id="{70328C2F-EA3D-426D-8DEA-407FB48DE7B7}"/>
                        </a:ext>
                      </a:extLst>
                    </p:cNvPr>
                    <p:cNvCxnSpPr/>
                    <p:nvPr/>
                  </p:nvCxnSpPr>
                  <p:spPr bwMode="auto">
                    <a:xfrm>
                      <a:off x="-112406" y="1737438"/>
                      <a:ext cx="366923" cy="1529"/>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44" name="TextBox 66">
                      <a:extLst>
                        <a:ext uri="{FF2B5EF4-FFF2-40B4-BE49-F238E27FC236}">
                          <a16:creationId xmlns:a16="http://schemas.microsoft.com/office/drawing/2014/main" id="{CD8CDBA1-8E6C-497E-B8AC-AEBAEFA4FC16}"/>
                        </a:ext>
                      </a:extLst>
                    </p:cNvPr>
                    <p:cNvSpPr txBox="1">
                      <a:spLocks noChangeArrowheads="1"/>
                    </p:cNvSpPr>
                    <p:nvPr/>
                  </p:nvSpPr>
                  <p:spPr bwMode="auto">
                    <a:xfrm>
                      <a:off x="1642648" y="1237347"/>
                      <a:ext cx="898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Reaction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Tank</a:t>
                      </a:r>
                    </a:p>
                  </p:txBody>
                </p:sp>
                <p:sp>
                  <p:nvSpPr>
                    <p:cNvPr id="145" name="TextBox 69">
                      <a:extLst>
                        <a:ext uri="{FF2B5EF4-FFF2-40B4-BE49-F238E27FC236}">
                          <a16:creationId xmlns:a16="http://schemas.microsoft.com/office/drawing/2014/main" id="{7CEE565C-737F-4139-85F9-78B54EC3645B}"/>
                        </a:ext>
                      </a:extLst>
                    </p:cNvPr>
                    <p:cNvSpPr txBox="1">
                      <a:spLocks noChangeArrowheads="1"/>
                    </p:cNvSpPr>
                    <p:nvPr/>
                  </p:nvSpPr>
                  <p:spPr bwMode="auto">
                    <a:xfrm>
                      <a:off x="-697287" y="844473"/>
                      <a:ext cx="1753010" cy="53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Condensate &amp;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Other Effluents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000" b="1" dirty="0">
                          <a:solidFill>
                            <a:srgbClr val="FF0000"/>
                          </a:solidFill>
                          <a:latin typeface="Arial" panose="020B0604020202020204" pitchFamily="34" charset="0"/>
                        </a:rPr>
                        <a:t>1056 </a:t>
                      </a:r>
                      <a:r>
                        <a:rPr kumimoji="0" lang="en-US" altLang="en-US"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CMD</a:t>
                      </a:r>
                    </a:p>
                  </p:txBody>
                </p:sp>
                <p:sp>
                  <p:nvSpPr>
                    <p:cNvPr id="146" name="TextBox 105">
                      <a:extLst>
                        <a:ext uri="{FF2B5EF4-FFF2-40B4-BE49-F238E27FC236}">
                          <a16:creationId xmlns:a16="http://schemas.microsoft.com/office/drawing/2014/main" id="{10A6AEE1-9E89-43FE-9A21-DE234DB20236}"/>
                        </a:ext>
                      </a:extLst>
                    </p:cNvPr>
                    <p:cNvSpPr txBox="1">
                      <a:spLocks noChangeArrowheads="1"/>
                    </p:cNvSpPr>
                    <p:nvPr/>
                  </p:nvSpPr>
                  <p:spPr bwMode="auto">
                    <a:xfrm>
                      <a:off x="4705375" y="1103547"/>
                      <a:ext cx="1417269" cy="44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Tube Settler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(4 X 4 X 3 M)</a:t>
                      </a: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7" name="TextBox 108">
                      <a:extLst>
                        <a:ext uri="{FF2B5EF4-FFF2-40B4-BE49-F238E27FC236}">
                          <a16:creationId xmlns:a16="http://schemas.microsoft.com/office/drawing/2014/main" id="{2D93AB19-05C0-4DEF-A2D7-1AF83088BD71}"/>
                        </a:ext>
                      </a:extLst>
                    </p:cNvPr>
                    <p:cNvSpPr txBox="1">
                      <a:spLocks noChangeArrowheads="1"/>
                    </p:cNvSpPr>
                    <p:nvPr/>
                  </p:nvSpPr>
                  <p:spPr bwMode="auto">
                    <a:xfrm>
                      <a:off x="2208097" y="2147904"/>
                      <a:ext cx="1056983" cy="74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Buffer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Tank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X3 X 3 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cxnSp>
                  <p:nvCxnSpPr>
                    <p:cNvPr id="148" name="Straight Arrow Connector 147">
                      <a:extLst>
                        <a:ext uri="{FF2B5EF4-FFF2-40B4-BE49-F238E27FC236}">
                          <a16:creationId xmlns:a16="http://schemas.microsoft.com/office/drawing/2014/main" id="{A80E97EF-3F53-403C-BAF7-5E72C6B31EFA}"/>
                        </a:ext>
                      </a:extLst>
                    </p:cNvPr>
                    <p:cNvCxnSpPr>
                      <a:cxnSpLocks/>
                    </p:cNvCxnSpPr>
                    <p:nvPr/>
                  </p:nvCxnSpPr>
                  <p:spPr bwMode="auto">
                    <a:xfrm flipH="1">
                      <a:off x="8885037" y="1945389"/>
                      <a:ext cx="1568" cy="1559631"/>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A7454CE9-BF96-4463-9548-3575B6A8BE90}"/>
                        </a:ext>
                      </a:extLst>
                    </p:cNvPr>
                    <p:cNvSpPr/>
                    <p:nvPr/>
                  </p:nvSpPr>
                  <p:spPr>
                    <a:xfrm>
                      <a:off x="2451347" y="1589120"/>
                      <a:ext cx="536271" cy="529051"/>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50" name="Rectangle 149">
                      <a:extLst>
                        <a:ext uri="{FF2B5EF4-FFF2-40B4-BE49-F238E27FC236}">
                          <a16:creationId xmlns:a16="http://schemas.microsoft.com/office/drawing/2014/main" id="{8AD7CED5-2592-44AE-A3B3-A61EEF742CE9}"/>
                        </a:ext>
                      </a:extLst>
                    </p:cNvPr>
                    <p:cNvSpPr/>
                    <p:nvPr/>
                  </p:nvSpPr>
                  <p:spPr>
                    <a:xfrm>
                      <a:off x="5239331" y="1592178"/>
                      <a:ext cx="533135" cy="533639"/>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Calibri"/>
                          <a:ea typeface="+mn-ea"/>
                          <a:cs typeface="+mn-cs"/>
                        </a:rPr>
                        <a:t>PTS</a:t>
                      </a:r>
                      <a:endParaRPr kumimoji="0"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Rectangle 150">
                      <a:extLst>
                        <a:ext uri="{FF2B5EF4-FFF2-40B4-BE49-F238E27FC236}">
                          <a16:creationId xmlns:a16="http://schemas.microsoft.com/office/drawing/2014/main" id="{148632D1-41A6-4976-9F0C-FAE78CE83E06}"/>
                        </a:ext>
                      </a:extLst>
                    </p:cNvPr>
                    <p:cNvSpPr/>
                    <p:nvPr/>
                  </p:nvSpPr>
                  <p:spPr>
                    <a:xfrm>
                      <a:off x="1883715" y="1703799"/>
                      <a:ext cx="305769" cy="305810"/>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cxnSp>
                  <p:nvCxnSpPr>
                    <p:cNvPr id="152" name="Straight Arrow Connector 151">
                      <a:extLst>
                        <a:ext uri="{FF2B5EF4-FFF2-40B4-BE49-F238E27FC236}">
                          <a16:creationId xmlns:a16="http://schemas.microsoft.com/office/drawing/2014/main" id="{98A24CDC-8EC1-4011-85E5-969BA3CABFF7}"/>
                        </a:ext>
                      </a:extLst>
                    </p:cNvPr>
                    <p:cNvCxnSpPr/>
                    <p:nvPr/>
                  </p:nvCxnSpPr>
                  <p:spPr bwMode="auto">
                    <a:xfrm>
                      <a:off x="8631013" y="1905634"/>
                      <a:ext cx="279112" cy="1529"/>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53" name="Straight Arrow Connector 152">
                      <a:extLst>
                        <a:ext uri="{FF2B5EF4-FFF2-40B4-BE49-F238E27FC236}">
                          <a16:creationId xmlns:a16="http://schemas.microsoft.com/office/drawing/2014/main" id="{CC1187B4-C575-4773-92C0-BD3E61D3281C}"/>
                        </a:ext>
                      </a:extLst>
                    </p:cNvPr>
                    <p:cNvCxnSpPr/>
                    <p:nvPr/>
                  </p:nvCxnSpPr>
                  <p:spPr bwMode="auto">
                    <a:xfrm rot="5400000">
                      <a:off x="5818765" y="1399518"/>
                      <a:ext cx="556574" cy="0"/>
                    </a:xfrm>
                    <a:prstGeom prst="straightConnector1">
                      <a:avLst/>
                    </a:prstGeom>
                    <a:ln w="15875">
                      <a:solidFill>
                        <a:srgbClr val="C00000"/>
                      </a:solidFill>
                      <a:prstDash val="dash"/>
                      <a:tailEnd type="arrow"/>
                    </a:ln>
                  </p:spPr>
                  <p:style>
                    <a:lnRef idx="2">
                      <a:schemeClr val="dk1"/>
                    </a:lnRef>
                    <a:fillRef idx="0">
                      <a:schemeClr val="dk1"/>
                    </a:fillRef>
                    <a:effectRef idx="1">
                      <a:schemeClr val="dk1"/>
                    </a:effectRef>
                    <a:fontRef idx="minor">
                      <a:schemeClr val="tx1"/>
                    </a:fontRef>
                  </p:style>
                </p:cxnSp>
                <p:cxnSp>
                  <p:nvCxnSpPr>
                    <p:cNvPr id="154" name="Straight Arrow Connector 153">
                      <a:extLst>
                        <a:ext uri="{FF2B5EF4-FFF2-40B4-BE49-F238E27FC236}">
                          <a16:creationId xmlns:a16="http://schemas.microsoft.com/office/drawing/2014/main" id="{D21FC8C5-1178-4B80-B470-1E0424FDCE66}"/>
                        </a:ext>
                      </a:extLst>
                    </p:cNvPr>
                    <p:cNvCxnSpPr/>
                    <p:nvPr/>
                  </p:nvCxnSpPr>
                  <p:spPr bwMode="auto">
                    <a:xfrm>
                      <a:off x="6134686" y="1667102"/>
                      <a:ext cx="228935" cy="1529"/>
                    </a:xfrm>
                    <a:prstGeom prst="straightConnector1">
                      <a:avLst/>
                    </a:prstGeom>
                    <a:ln w="15875">
                      <a:solidFill>
                        <a:srgbClr val="CC0099"/>
                      </a:solidFill>
                      <a:prstDash val="dash"/>
                      <a:tailEnd type="arrow"/>
                    </a:ln>
                  </p:spPr>
                  <p:style>
                    <a:lnRef idx="2">
                      <a:schemeClr val="dk1"/>
                    </a:lnRef>
                    <a:fillRef idx="0">
                      <a:schemeClr val="dk1"/>
                    </a:fillRef>
                    <a:effectRef idx="1">
                      <a:schemeClr val="dk1"/>
                    </a:effectRef>
                    <a:fontRef idx="minor">
                      <a:schemeClr val="tx1"/>
                    </a:fontRef>
                  </p:style>
                </p:cxnSp>
              </p:grpSp>
              <p:sp>
                <p:nvSpPr>
                  <p:cNvPr id="130" name="Oval 129">
                    <a:extLst>
                      <a:ext uri="{FF2B5EF4-FFF2-40B4-BE49-F238E27FC236}">
                        <a16:creationId xmlns:a16="http://schemas.microsoft.com/office/drawing/2014/main" id="{2AC33386-54F3-4C55-BE3B-298678D637A0}"/>
                      </a:ext>
                    </a:extLst>
                  </p:cNvPr>
                  <p:cNvSpPr/>
                  <p:nvPr/>
                </p:nvSpPr>
                <p:spPr>
                  <a:xfrm>
                    <a:off x="2761820" y="3295540"/>
                    <a:ext cx="534704" cy="461773"/>
                  </a:xfrm>
                  <a:prstGeom prst="ellipse">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31" name="Oval 130">
                    <a:extLst>
                      <a:ext uri="{FF2B5EF4-FFF2-40B4-BE49-F238E27FC236}">
                        <a16:creationId xmlns:a16="http://schemas.microsoft.com/office/drawing/2014/main" id="{5309F5B3-D7FC-4E5A-9B1C-DBBC6D25414B}"/>
                      </a:ext>
                    </a:extLst>
                  </p:cNvPr>
                  <p:cNvSpPr/>
                  <p:nvPr/>
                </p:nvSpPr>
                <p:spPr>
                  <a:xfrm>
                    <a:off x="1996614" y="3277192"/>
                    <a:ext cx="515887" cy="457187"/>
                  </a:xfrm>
                  <a:prstGeom prst="ellipse">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TextBox 65">
                    <a:extLst>
                      <a:ext uri="{FF2B5EF4-FFF2-40B4-BE49-F238E27FC236}">
                        <a16:creationId xmlns:a16="http://schemas.microsoft.com/office/drawing/2014/main" id="{32397999-2C02-41BF-A8D7-76E3BFF1E661}"/>
                      </a:ext>
                    </a:extLst>
                  </p:cNvPr>
                  <p:cNvSpPr txBox="1">
                    <a:spLocks noChangeArrowheads="1"/>
                  </p:cNvSpPr>
                  <p:nvPr/>
                </p:nvSpPr>
                <p:spPr bwMode="auto">
                  <a:xfrm>
                    <a:off x="2652824" y="3808374"/>
                    <a:ext cx="762000" cy="54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PSF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50 Cu.M / Hr</a:t>
                    </a:r>
                  </a:p>
                </p:txBody>
              </p:sp>
              <p:sp>
                <p:nvSpPr>
                  <p:cNvPr id="133" name="TextBox 66">
                    <a:extLst>
                      <a:ext uri="{FF2B5EF4-FFF2-40B4-BE49-F238E27FC236}">
                        <a16:creationId xmlns:a16="http://schemas.microsoft.com/office/drawing/2014/main" id="{C8302A29-AF2D-4594-9ECE-9A551638D178}"/>
                      </a:ext>
                    </a:extLst>
                  </p:cNvPr>
                  <p:cNvSpPr txBox="1">
                    <a:spLocks noChangeArrowheads="1"/>
                  </p:cNvSpPr>
                  <p:nvPr/>
                </p:nvSpPr>
                <p:spPr bwMode="auto">
                  <a:xfrm>
                    <a:off x="1882312" y="3805738"/>
                    <a:ext cx="762000" cy="54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ACF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50 Cu.M / Hr</a:t>
                    </a:r>
                  </a:p>
                </p:txBody>
              </p:sp>
              <p:cxnSp>
                <p:nvCxnSpPr>
                  <p:cNvPr id="134" name="Straight Arrow Connector 133">
                    <a:extLst>
                      <a:ext uri="{FF2B5EF4-FFF2-40B4-BE49-F238E27FC236}">
                        <a16:creationId xmlns:a16="http://schemas.microsoft.com/office/drawing/2014/main" id="{9DE00DAB-1D15-4DE7-AB51-7D74729147A9}"/>
                      </a:ext>
                    </a:extLst>
                  </p:cNvPr>
                  <p:cNvCxnSpPr/>
                  <p:nvPr/>
                </p:nvCxnSpPr>
                <p:spPr bwMode="auto">
                  <a:xfrm rot="10800000">
                    <a:off x="1676733" y="3515723"/>
                    <a:ext cx="274408" cy="153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35" name="Rectangle 134">
                    <a:extLst>
                      <a:ext uri="{FF2B5EF4-FFF2-40B4-BE49-F238E27FC236}">
                        <a16:creationId xmlns:a16="http://schemas.microsoft.com/office/drawing/2014/main" id="{F3BC4FE0-32BE-467A-9C52-FA80FFCE6A41}"/>
                      </a:ext>
                    </a:extLst>
                  </p:cNvPr>
                  <p:cNvSpPr/>
                  <p:nvPr/>
                </p:nvSpPr>
                <p:spPr>
                  <a:xfrm>
                    <a:off x="469338" y="2916336"/>
                    <a:ext cx="1210531" cy="1217124"/>
                  </a:xfrm>
                  <a:prstGeom prst="rect">
                    <a:avLst/>
                  </a:prstGeom>
                  <a:ln w="15875">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Treated Effluent Tank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15 X 15 X 4 M</a:t>
                    </a:r>
                  </a:p>
                </p:txBody>
              </p:sp>
              <p:sp>
                <p:nvSpPr>
                  <p:cNvPr id="136" name="TextBox 70">
                    <a:extLst>
                      <a:ext uri="{FF2B5EF4-FFF2-40B4-BE49-F238E27FC236}">
                        <a16:creationId xmlns:a16="http://schemas.microsoft.com/office/drawing/2014/main" id="{1AAFB5FC-D55E-47A7-ABBD-9C0E415973CA}"/>
                      </a:ext>
                    </a:extLst>
                  </p:cNvPr>
                  <p:cNvSpPr txBox="1">
                    <a:spLocks noChangeArrowheads="1"/>
                  </p:cNvSpPr>
                  <p:nvPr/>
                </p:nvSpPr>
                <p:spPr bwMode="auto">
                  <a:xfrm>
                    <a:off x="323545" y="5673146"/>
                    <a:ext cx="1550256" cy="57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Permeate for Reuse in Process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100" b="1" dirty="0">
                        <a:solidFill>
                          <a:srgbClr val="3333FF"/>
                        </a:solidFill>
                        <a:latin typeface="Arial" panose="020B0604020202020204" pitchFamily="34" charset="0"/>
                      </a:rPr>
                      <a:t>916</a:t>
                    </a:r>
                    <a:r>
                      <a:rPr kumimoji="0" lang="en-US" altLang="en-US" sz="11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CMD</a:t>
                    </a:r>
                  </a:p>
                </p:txBody>
              </p:sp>
            </p:grpSp>
          </p:grpSp>
        </p:grpSp>
        <p:sp>
          <p:nvSpPr>
            <p:cNvPr id="95" name="Oval 94">
              <a:extLst>
                <a:ext uri="{FF2B5EF4-FFF2-40B4-BE49-F238E27FC236}">
                  <a16:creationId xmlns:a16="http://schemas.microsoft.com/office/drawing/2014/main" id="{C6207DF6-60C2-417F-AE97-5BD37351D26D}"/>
                </a:ext>
              </a:extLst>
            </p:cNvPr>
            <p:cNvSpPr/>
            <p:nvPr/>
          </p:nvSpPr>
          <p:spPr bwMode="auto">
            <a:xfrm>
              <a:off x="3873208" y="892211"/>
              <a:ext cx="1381194" cy="1163725"/>
            </a:xfrm>
            <a:prstGeom prst="ellipse">
              <a:avLst/>
            </a:prstGeom>
            <a:ln w="12700">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UASBR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18 Ø X 6M Ht.</a:t>
              </a:r>
            </a:p>
          </p:txBody>
        </p:sp>
        <p:cxnSp>
          <p:nvCxnSpPr>
            <p:cNvPr id="96" name="Straight Arrow Connector 95">
              <a:extLst>
                <a:ext uri="{FF2B5EF4-FFF2-40B4-BE49-F238E27FC236}">
                  <a16:creationId xmlns:a16="http://schemas.microsoft.com/office/drawing/2014/main" id="{803CD06E-0C3F-48E6-8C86-822B9B68436F}"/>
                </a:ext>
              </a:extLst>
            </p:cNvPr>
            <p:cNvCxnSpPr/>
            <p:nvPr/>
          </p:nvCxnSpPr>
          <p:spPr bwMode="auto">
            <a:xfrm flipV="1">
              <a:off x="2612670" y="1470104"/>
              <a:ext cx="249250"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97" name="Straight Arrow Connector 96">
              <a:extLst>
                <a:ext uri="{FF2B5EF4-FFF2-40B4-BE49-F238E27FC236}">
                  <a16:creationId xmlns:a16="http://schemas.microsoft.com/office/drawing/2014/main" id="{A8103FCB-63AB-44B4-BF40-1BB20AFB8AA0}"/>
                </a:ext>
              </a:extLst>
            </p:cNvPr>
            <p:cNvCxnSpPr/>
            <p:nvPr/>
          </p:nvCxnSpPr>
          <p:spPr bwMode="auto">
            <a:xfrm flipV="1">
              <a:off x="3455675" y="1473279"/>
              <a:ext cx="461985"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98" name="Straight Arrow Connector 97">
              <a:extLst>
                <a:ext uri="{FF2B5EF4-FFF2-40B4-BE49-F238E27FC236}">
                  <a16:creationId xmlns:a16="http://schemas.microsoft.com/office/drawing/2014/main" id="{82169B87-757F-4910-A72F-AB6DDC6EA1A3}"/>
                </a:ext>
              </a:extLst>
            </p:cNvPr>
            <p:cNvCxnSpPr/>
            <p:nvPr/>
          </p:nvCxnSpPr>
          <p:spPr bwMode="auto">
            <a:xfrm flipH="1">
              <a:off x="2455500" y="1628865"/>
              <a:ext cx="1587" cy="479461"/>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9" name="TextBox 66">
              <a:extLst>
                <a:ext uri="{FF2B5EF4-FFF2-40B4-BE49-F238E27FC236}">
                  <a16:creationId xmlns:a16="http://schemas.microsoft.com/office/drawing/2014/main" id="{5880D645-29CC-4D05-95DC-4A8601371EAE}"/>
                </a:ext>
              </a:extLst>
            </p:cNvPr>
            <p:cNvSpPr txBox="1">
              <a:spLocks noChangeArrowheads="1"/>
            </p:cNvSpPr>
            <p:nvPr/>
          </p:nvSpPr>
          <p:spPr bwMode="auto">
            <a:xfrm>
              <a:off x="2071496" y="2099172"/>
              <a:ext cx="771846"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Sludge To SDB</a:t>
              </a:r>
            </a:p>
          </p:txBody>
        </p:sp>
        <p:sp>
          <p:nvSpPr>
            <p:cNvPr id="100" name="TextBox 69">
              <a:extLst>
                <a:ext uri="{FF2B5EF4-FFF2-40B4-BE49-F238E27FC236}">
                  <a16:creationId xmlns:a16="http://schemas.microsoft.com/office/drawing/2014/main" id="{A267FCA1-68C4-4AF2-9FE9-97F406F1767A}"/>
                </a:ext>
              </a:extLst>
            </p:cNvPr>
            <p:cNvSpPr txBox="1">
              <a:spLocks noChangeArrowheads="1"/>
            </p:cNvSpPr>
            <p:nvPr/>
          </p:nvSpPr>
          <p:spPr bwMode="auto">
            <a:xfrm>
              <a:off x="1754914" y="4509454"/>
              <a:ext cx="661676" cy="43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Plant</a:t>
              </a:r>
            </a:p>
          </p:txBody>
        </p:sp>
        <p:cxnSp>
          <p:nvCxnSpPr>
            <p:cNvPr id="101" name="Straight Arrow Connector 100">
              <a:extLst>
                <a:ext uri="{FF2B5EF4-FFF2-40B4-BE49-F238E27FC236}">
                  <a16:creationId xmlns:a16="http://schemas.microsoft.com/office/drawing/2014/main" id="{541D73A4-6514-4B3A-B30F-A415F3CF2C7C}"/>
                </a:ext>
              </a:extLst>
            </p:cNvPr>
            <p:cNvCxnSpPr/>
            <p:nvPr/>
          </p:nvCxnSpPr>
          <p:spPr bwMode="auto">
            <a:xfrm flipH="1">
              <a:off x="1483901" y="5007317"/>
              <a:ext cx="0" cy="398493"/>
            </a:xfrm>
            <a:prstGeom prst="straightConnector1">
              <a:avLst/>
            </a:prstGeom>
            <a:ln w="25400">
              <a:solidFill>
                <a:srgbClr val="3333FF"/>
              </a:solidFill>
              <a:prstDash val="solid"/>
              <a:tailEnd type="arrow"/>
            </a:ln>
          </p:spPr>
          <p:style>
            <a:lnRef idx="2">
              <a:schemeClr val="dk1"/>
            </a:lnRef>
            <a:fillRef idx="0">
              <a:schemeClr val="dk1"/>
            </a:fillRef>
            <a:effectRef idx="1">
              <a:schemeClr val="dk1"/>
            </a:effectRef>
            <a:fontRef idx="minor">
              <a:schemeClr val="tx1"/>
            </a:fontRef>
          </p:style>
        </p:cxnSp>
        <p:sp>
          <p:nvSpPr>
            <p:cNvPr id="102" name="TextBox 70">
              <a:extLst>
                <a:ext uri="{FF2B5EF4-FFF2-40B4-BE49-F238E27FC236}">
                  <a16:creationId xmlns:a16="http://schemas.microsoft.com/office/drawing/2014/main" id="{EA2A746F-B2E5-4625-BDDE-0DE1EF150B43}"/>
                </a:ext>
              </a:extLst>
            </p:cNvPr>
            <p:cNvSpPr txBox="1">
              <a:spLocks noChangeArrowheads="1"/>
            </p:cNvSpPr>
            <p:nvPr/>
          </p:nvSpPr>
          <p:spPr bwMode="auto">
            <a:xfrm rot="-5400000">
              <a:off x="-310356" y="2874169"/>
              <a:ext cx="1279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E46C0A"/>
                  </a:solidFill>
                  <a:effectLst/>
                  <a:uLnTx/>
                  <a:uFillTx/>
                  <a:latin typeface="Arial" panose="020B0604020202020204" pitchFamily="34" charset="0"/>
                  <a:ea typeface="+mn-ea"/>
                  <a:cs typeface="Arial" panose="020B0604020202020204" pitchFamily="34" charset="0"/>
                </a:rPr>
                <a:t>RO Reject </a:t>
              </a:r>
            </a:p>
          </p:txBody>
        </p:sp>
        <p:cxnSp>
          <p:nvCxnSpPr>
            <p:cNvPr id="103" name="Straight Arrow Connector 102">
              <a:extLst>
                <a:ext uri="{FF2B5EF4-FFF2-40B4-BE49-F238E27FC236}">
                  <a16:creationId xmlns:a16="http://schemas.microsoft.com/office/drawing/2014/main" id="{B1DD63C7-49E6-47CF-8E65-360AFFEABFE9}"/>
                </a:ext>
              </a:extLst>
            </p:cNvPr>
            <p:cNvCxnSpPr/>
            <p:nvPr/>
          </p:nvCxnSpPr>
          <p:spPr bwMode="auto">
            <a:xfrm rot="10800000">
              <a:off x="6248227" y="3218072"/>
              <a:ext cx="363556" cy="3175"/>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04" name="Oval 103">
              <a:extLst>
                <a:ext uri="{FF2B5EF4-FFF2-40B4-BE49-F238E27FC236}">
                  <a16:creationId xmlns:a16="http://schemas.microsoft.com/office/drawing/2014/main" id="{40001DED-8FF4-4EB5-9BD6-E0671E106C20}"/>
                </a:ext>
              </a:extLst>
            </p:cNvPr>
            <p:cNvSpPr/>
            <p:nvPr/>
          </p:nvSpPr>
          <p:spPr bwMode="auto">
            <a:xfrm>
              <a:off x="1170283" y="4375730"/>
              <a:ext cx="455635" cy="382616"/>
            </a:xfrm>
            <a:prstGeom prst="ellipse">
              <a:avLst/>
            </a:prstGeom>
            <a:ln w="19050">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grpSp>
      <p:graphicFrame>
        <p:nvGraphicFramePr>
          <p:cNvPr id="155" name="Table 154">
            <a:extLst>
              <a:ext uri="{FF2B5EF4-FFF2-40B4-BE49-F238E27FC236}">
                <a16:creationId xmlns:a16="http://schemas.microsoft.com/office/drawing/2014/main" id="{0D0A0E57-0DE8-413E-BD9C-0CAC056092A1}"/>
              </a:ext>
            </a:extLst>
          </p:cNvPr>
          <p:cNvGraphicFramePr>
            <a:graphicFrameLocks noGrp="1"/>
          </p:cNvGraphicFramePr>
          <p:nvPr/>
        </p:nvGraphicFramePr>
        <p:xfrm>
          <a:off x="6538913" y="5297488"/>
          <a:ext cx="3173412" cy="1371602"/>
        </p:xfrm>
        <a:graphic>
          <a:graphicData uri="http://schemas.openxmlformats.org/drawingml/2006/table">
            <a:tbl>
              <a:tblPr firstRow="1" bandRow="1">
                <a:tableStyleId>{5C22544A-7EE6-4342-B048-85BDC9FD1C3A}</a:tableStyleId>
              </a:tblPr>
              <a:tblGrid>
                <a:gridCol w="400501">
                  <a:extLst>
                    <a:ext uri="{9D8B030D-6E8A-4147-A177-3AD203B41FA5}">
                      <a16:colId xmlns:a16="http://schemas.microsoft.com/office/drawing/2014/main" val="20000"/>
                    </a:ext>
                  </a:extLst>
                </a:gridCol>
                <a:gridCol w="683742">
                  <a:extLst>
                    <a:ext uri="{9D8B030D-6E8A-4147-A177-3AD203B41FA5}">
                      <a16:colId xmlns:a16="http://schemas.microsoft.com/office/drawing/2014/main" val="20001"/>
                    </a:ext>
                  </a:extLst>
                </a:gridCol>
                <a:gridCol w="978260">
                  <a:extLst>
                    <a:ext uri="{9D8B030D-6E8A-4147-A177-3AD203B41FA5}">
                      <a16:colId xmlns:a16="http://schemas.microsoft.com/office/drawing/2014/main" val="20002"/>
                    </a:ext>
                  </a:extLst>
                </a:gridCol>
                <a:gridCol w="1110909">
                  <a:extLst>
                    <a:ext uri="{9D8B030D-6E8A-4147-A177-3AD203B41FA5}">
                      <a16:colId xmlns:a16="http://schemas.microsoft.com/office/drawing/2014/main" val="20003"/>
                    </a:ext>
                  </a:extLst>
                </a:gridCol>
              </a:tblGrid>
              <a:tr h="274354">
                <a:tc>
                  <a:txBody>
                    <a:bodyPr/>
                    <a:lstStyle/>
                    <a:p>
                      <a:pPr algn="ctr"/>
                      <a:r>
                        <a:rPr lang="en-US" sz="1200" baseline="0" dirty="0">
                          <a:solidFill>
                            <a:schemeClr val="tx1"/>
                          </a:solidFill>
                        </a:rPr>
                        <a:t>No</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Para.</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kern="1200" baseline="0" dirty="0">
                          <a:solidFill>
                            <a:schemeClr val="tx1"/>
                          </a:solidFill>
                          <a:latin typeface="+mn-lt"/>
                          <a:ea typeface="+mn-ea"/>
                          <a:cs typeface="+mn-cs"/>
                        </a:rPr>
                        <a:t>Inlet</a:t>
                      </a:r>
                    </a:p>
                  </a:txBody>
                  <a:tcPr marL="99072" marR="9907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kern="1200" baseline="0" dirty="0">
                          <a:solidFill>
                            <a:schemeClr val="tx1"/>
                          </a:solidFill>
                          <a:latin typeface="+mn-lt"/>
                          <a:ea typeface="+mn-ea"/>
                          <a:cs typeface="+mn-cs"/>
                        </a:rPr>
                        <a:t>Outlet</a:t>
                      </a:r>
                    </a:p>
                  </a:txBody>
                  <a:tcPr marL="99072" marR="9907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12">
                <a:tc>
                  <a:txBody>
                    <a:bodyPr/>
                    <a:lstStyle/>
                    <a:p>
                      <a:pPr algn="ctr"/>
                      <a:r>
                        <a:rPr lang="en-US" sz="1200" baseline="0" dirty="0">
                          <a:solidFill>
                            <a:schemeClr val="tx1"/>
                          </a:solidFill>
                        </a:rPr>
                        <a:t>1</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a:solidFill>
                            <a:schemeClr val="tx1"/>
                          </a:solidFill>
                        </a:rPr>
                        <a:t>pH</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5-6</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7 – 8</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12">
                <a:tc>
                  <a:txBody>
                    <a:bodyPr/>
                    <a:lstStyle/>
                    <a:p>
                      <a:pPr algn="ctr"/>
                      <a:r>
                        <a:rPr lang="en-US" sz="1200" baseline="0" dirty="0">
                          <a:solidFill>
                            <a:schemeClr val="tx1"/>
                          </a:solidFill>
                        </a:rPr>
                        <a:t>2</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a:solidFill>
                            <a:schemeClr val="tx1"/>
                          </a:solidFill>
                        </a:rPr>
                        <a:t>COD</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3500-4000</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&lt; 100</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12">
                <a:tc>
                  <a:txBody>
                    <a:bodyPr/>
                    <a:lstStyle/>
                    <a:p>
                      <a:pPr algn="ctr"/>
                      <a:r>
                        <a:rPr lang="en-US" sz="1200" baseline="0" dirty="0">
                          <a:solidFill>
                            <a:schemeClr val="tx1"/>
                          </a:solidFill>
                        </a:rPr>
                        <a:t>3</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err="1">
                          <a:solidFill>
                            <a:schemeClr val="tx1"/>
                          </a:solidFill>
                        </a:rPr>
                        <a:t>BOD</a:t>
                      </a:r>
                      <a:endParaRPr lang="en-US" sz="1200" baseline="0" dirty="0">
                        <a:solidFill>
                          <a:schemeClr val="tx1"/>
                        </a:solidFill>
                      </a:endParaRP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2000-2500</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&lt; 50</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12">
                <a:tc>
                  <a:txBody>
                    <a:bodyPr/>
                    <a:lstStyle/>
                    <a:p>
                      <a:pPr algn="ctr"/>
                      <a:r>
                        <a:rPr lang="en-US" sz="1200" baseline="0" dirty="0">
                          <a:solidFill>
                            <a:schemeClr val="tx1"/>
                          </a:solidFill>
                        </a:rPr>
                        <a:t>4</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aseline="0" dirty="0">
                          <a:solidFill>
                            <a:schemeClr val="tx1"/>
                          </a:solidFill>
                        </a:rPr>
                        <a:t>TDS</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2000-3000</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tx1"/>
                          </a:solidFill>
                        </a:rPr>
                        <a:t>&lt; 100</a:t>
                      </a:r>
                    </a:p>
                  </a:txBody>
                  <a:tcPr marL="91451" marR="91451"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156" name="Straight Arrow Connector 155">
            <a:extLst>
              <a:ext uri="{FF2B5EF4-FFF2-40B4-BE49-F238E27FC236}">
                <a16:creationId xmlns:a16="http://schemas.microsoft.com/office/drawing/2014/main" id="{DA18008C-2120-480A-BC76-A6858304EC13}"/>
              </a:ext>
            </a:extLst>
          </p:cNvPr>
          <p:cNvCxnSpPr>
            <a:cxnSpLocks/>
          </p:cNvCxnSpPr>
          <p:nvPr/>
        </p:nvCxnSpPr>
        <p:spPr bwMode="auto">
          <a:xfrm>
            <a:off x="5988050" y="1773238"/>
            <a:ext cx="12700" cy="355600"/>
          </a:xfrm>
          <a:prstGeom prst="straightConnector1">
            <a:avLst/>
          </a:prstGeom>
          <a:ln w="15875">
            <a:solidFill>
              <a:srgbClr val="CC00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45D30936-E63B-4B1F-878E-330200730CCA}"/>
              </a:ext>
            </a:extLst>
          </p:cNvPr>
          <p:cNvCxnSpPr>
            <a:cxnSpLocks/>
          </p:cNvCxnSpPr>
          <p:nvPr/>
        </p:nvCxnSpPr>
        <p:spPr>
          <a:xfrm>
            <a:off x="9747250" y="769938"/>
            <a:ext cx="9525" cy="3876675"/>
          </a:xfrm>
          <a:prstGeom prst="straightConnector1">
            <a:avLst/>
          </a:prstGeom>
          <a:ln w="15875">
            <a:solidFill>
              <a:srgbClr val="C00000"/>
            </a:solidFill>
            <a:prstDash val="dash"/>
            <a:tailEnd type="arrow"/>
          </a:ln>
        </p:spPr>
        <p:style>
          <a:lnRef idx="2">
            <a:schemeClr val="dk1"/>
          </a:lnRef>
          <a:fillRef idx="0">
            <a:schemeClr val="dk1"/>
          </a:fillRef>
          <a:effectRef idx="1">
            <a:schemeClr val="dk1"/>
          </a:effectRef>
          <a:fontRef idx="minor">
            <a:schemeClr val="tx1"/>
          </a:fontRef>
        </p:style>
      </p:cxnSp>
      <p:cxnSp>
        <p:nvCxnSpPr>
          <p:cNvPr id="158" name="Straight Arrow Connector 157">
            <a:extLst>
              <a:ext uri="{FF2B5EF4-FFF2-40B4-BE49-F238E27FC236}">
                <a16:creationId xmlns:a16="http://schemas.microsoft.com/office/drawing/2014/main" id="{E3C4E5E3-F0FB-47EA-87C4-8CB8DFC2C198}"/>
              </a:ext>
            </a:extLst>
          </p:cNvPr>
          <p:cNvCxnSpPr/>
          <p:nvPr/>
        </p:nvCxnSpPr>
        <p:spPr bwMode="auto">
          <a:xfrm flipH="1">
            <a:off x="5106988" y="4894263"/>
            <a:ext cx="3175" cy="360362"/>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59" name="Straight Arrow Connector 158">
            <a:extLst>
              <a:ext uri="{FF2B5EF4-FFF2-40B4-BE49-F238E27FC236}">
                <a16:creationId xmlns:a16="http://schemas.microsoft.com/office/drawing/2014/main" id="{45619D1E-E867-4BAD-BAA8-07D7D1803B22}"/>
              </a:ext>
            </a:extLst>
          </p:cNvPr>
          <p:cNvCxnSpPr/>
          <p:nvPr/>
        </p:nvCxnSpPr>
        <p:spPr bwMode="auto">
          <a:xfrm rot="10800000">
            <a:off x="4649788" y="4549775"/>
            <a:ext cx="365125" cy="1588"/>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60" name="TextBox 66">
            <a:extLst>
              <a:ext uri="{FF2B5EF4-FFF2-40B4-BE49-F238E27FC236}">
                <a16:creationId xmlns:a16="http://schemas.microsoft.com/office/drawing/2014/main" id="{DF83535F-D75B-45C7-B0FD-2D742B5129D6}"/>
              </a:ext>
            </a:extLst>
          </p:cNvPr>
          <p:cNvSpPr txBox="1">
            <a:spLocks noChangeArrowheads="1"/>
          </p:cNvSpPr>
          <p:nvPr/>
        </p:nvSpPr>
        <p:spPr bwMode="auto">
          <a:xfrm>
            <a:off x="4349750" y="5229225"/>
            <a:ext cx="1563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Filtrate to Equalization Tank</a:t>
            </a:r>
          </a:p>
        </p:txBody>
      </p:sp>
      <p:sp>
        <p:nvSpPr>
          <p:cNvPr id="161" name="TextBox 66">
            <a:extLst>
              <a:ext uri="{FF2B5EF4-FFF2-40B4-BE49-F238E27FC236}">
                <a16:creationId xmlns:a16="http://schemas.microsoft.com/office/drawing/2014/main" id="{7524ACCD-7D20-45DF-A832-8003A04DFE58}"/>
              </a:ext>
            </a:extLst>
          </p:cNvPr>
          <p:cNvSpPr txBox="1">
            <a:spLocks noChangeArrowheads="1"/>
          </p:cNvSpPr>
          <p:nvPr/>
        </p:nvSpPr>
        <p:spPr bwMode="auto">
          <a:xfrm>
            <a:off x="3146425" y="4441825"/>
            <a:ext cx="15636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Sludge to Disposal</a:t>
            </a:r>
          </a:p>
        </p:txBody>
      </p:sp>
      <p:cxnSp>
        <p:nvCxnSpPr>
          <p:cNvPr id="162" name="Straight Arrow Connector 161">
            <a:extLst>
              <a:ext uri="{FF2B5EF4-FFF2-40B4-BE49-F238E27FC236}">
                <a16:creationId xmlns:a16="http://schemas.microsoft.com/office/drawing/2014/main" id="{39FF9E4F-55F1-4788-8593-86FC93A458A5}"/>
              </a:ext>
            </a:extLst>
          </p:cNvPr>
          <p:cNvCxnSpPr/>
          <p:nvPr/>
        </p:nvCxnSpPr>
        <p:spPr bwMode="auto">
          <a:xfrm flipH="1">
            <a:off x="1487488" y="3929063"/>
            <a:ext cx="1587" cy="358775"/>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63" name="Circle: Hollow 162">
            <a:extLst>
              <a:ext uri="{FF2B5EF4-FFF2-40B4-BE49-F238E27FC236}">
                <a16:creationId xmlns:a16="http://schemas.microsoft.com/office/drawing/2014/main" id="{8F4EB997-3025-4F2E-9E8F-48B663EF38AF}"/>
              </a:ext>
            </a:extLst>
          </p:cNvPr>
          <p:cNvSpPr/>
          <p:nvPr/>
        </p:nvSpPr>
        <p:spPr>
          <a:xfrm>
            <a:off x="1427163" y="3986213"/>
            <a:ext cx="155575" cy="14287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black"/>
              </a:solidFill>
              <a:effectLst/>
              <a:uLnTx/>
              <a:uFillTx/>
              <a:latin typeface="Calibri"/>
              <a:ea typeface="+mn-ea"/>
              <a:cs typeface="+mn-cs"/>
            </a:endParaRPr>
          </a:p>
        </p:txBody>
      </p:sp>
      <p:sp>
        <p:nvSpPr>
          <p:cNvPr id="164" name="TextBox 108">
            <a:extLst>
              <a:ext uri="{FF2B5EF4-FFF2-40B4-BE49-F238E27FC236}">
                <a16:creationId xmlns:a16="http://schemas.microsoft.com/office/drawing/2014/main" id="{F544975A-F257-4AD0-9BF2-8103CF633262}"/>
              </a:ext>
            </a:extLst>
          </p:cNvPr>
          <p:cNvSpPr txBox="1">
            <a:spLocks noChangeArrowheads="1"/>
          </p:cNvSpPr>
          <p:nvPr/>
        </p:nvSpPr>
        <p:spPr bwMode="auto">
          <a:xfrm>
            <a:off x="1555750" y="3933825"/>
            <a:ext cx="635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42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42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429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C00000"/>
                </a:solidFill>
                <a:effectLst/>
                <a:uLnTx/>
                <a:uFillTx/>
                <a:latin typeface="Calibri" panose="020F0502020204030204" pitchFamily="34" charset="0"/>
                <a:ea typeface="+mn-ea"/>
                <a:cs typeface="Arial" panose="020B0604020202020204" pitchFamily="34" charset="0"/>
              </a:rPr>
              <a:t>Pump</a:t>
            </a:r>
          </a:p>
        </p:txBody>
      </p:sp>
      <p:cxnSp>
        <p:nvCxnSpPr>
          <p:cNvPr id="165" name="Straight Arrow Connector 164">
            <a:extLst>
              <a:ext uri="{FF2B5EF4-FFF2-40B4-BE49-F238E27FC236}">
                <a16:creationId xmlns:a16="http://schemas.microsoft.com/office/drawing/2014/main" id="{A78A617F-5B7E-4B6F-94DE-4C1C1C9FE123}"/>
              </a:ext>
            </a:extLst>
          </p:cNvPr>
          <p:cNvCxnSpPr/>
          <p:nvPr/>
        </p:nvCxnSpPr>
        <p:spPr bwMode="auto">
          <a:xfrm rot="10800000">
            <a:off x="442913" y="4941888"/>
            <a:ext cx="684212" cy="1587"/>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66" name="Straight Arrow Connector 165">
            <a:extLst>
              <a:ext uri="{FF2B5EF4-FFF2-40B4-BE49-F238E27FC236}">
                <a16:creationId xmlns:a16="http://schemas.microsoft.com/office/drawing/2014/main" id="{3F178309-20DB-468B-BF79-F6ADD627559E}"/>
              </a:ext>
            </a:extLst>
          </p:cNvPr>
          <p:cNvCxnSpPr>
            <a:cxnSpLocks/>
          </p:cNvCxnSpPr>
          <p:nvPr/>
        </p:nvCxnSpPr>
        <p:spPr bwMode="auto">
          <a:xfrm flipH="1" flipV="1">
            <a:off x="460375" y="1700213"/>
            <a:ext cx="0" cy="325120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cxnSp>
        <p:nvCxnSpPr>
          <p:cNvPr id="167" name="Straight Arrow Connector 166">
            <a:extLst>
              <a:ext uri="{FF2B5EF4-FFF2-40B4-BE49-F238E27FC236}">
                <a16:creationId xmlns:a16="http://schemas.microsoft.com/office/drawing/2014/main" id="{6BD806CF-4A01-4423-A37C-E869597FDEC7}"/>
              </a:ext>
            </a:extLst>
          </p:cNvPr>
          <p:cNvCxnSpPr/>
          <p:nvPr/>
        </p:nvCxnSpPr>
        <p:spPr bwMode="auto">
          <a:xfrm flipV="1">
            <a:off x="458788" y="1728788"/>
            <a:ext cx="227012" cy="0"/>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
        <p:nvSpPr>
          <p:cNvPr id="168" name="TextBox 108">
            <a:extLst>
              <a:ext uri="{FF2B5EF4-FFF2-40B4-BE49-F238E27FC236}">
                <a16:creationId xmlns:a16="http://schemas.microsoft.com/office/drawing/2014/main" id="{D8FF684D-FDA7-48E5-970D-A8A0AF546EE1}"/>
              </a:ext>
            </a:extLst>
          </p:cNvPr>
          <p:cNvSpPr txBox="1">
            <a:spLocks noChangeArrowheads="1"/>
          </p:cNvSpPr>
          <p:nvPr/>
        </p:nvSpPr>
        <p:spPr bwMode="auto">
          <a:xfrm>
            <a:off x="6999288" y="404813"/>
            <a:ext cx="2244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42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42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429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C00000"/>
                </a:solidFill>
                <a:effectLst/>
                <a:uLnTx/>
                <a:uFillTx/>
                <a:latin typeface="Calibri" panose="020F0502020204030204" pitchFamily="34" charset="0"/>
                <a:ea typeface="+mn-ea"/>
                <a:cs typeface="Arial" panose="020B0604020202020204" pitchFamily="34" charset="0"/>
              </a:rPr>
              <a:t>Return Activated Sludge</a:t>
            </a:r>
          </a:p>
        </p:txBody>
      </p:sp>
      <p:sp>
        <p:nvSpPr>
          <p:cNvPr id="169" name="TextBox 108">
            <a:extLst>
              <a:ext uri="{FF2B5EF4-FFF2-40B4-BE49-F238E27FC236}">
                <a16:creationId xmlns:a16="http://schemas.microsoft.com/office/drawing/2014/main" id="{488DD73E-1BF8-4482-B419-8C5F1DDF820F}"/>
              </a:ext>
            </a:extLst>
          </p:cNvPr>
          <p:cNvSpPr txBox="1">
            <a:spLocks noChangeArrowheads="1"/>
          </p:cNvSpPr>
          <p:nvPr/>
        </p:nvSpPr>
        <p:spPr bwMode="auto">
          <a:xfrm>
            <a:off x="3405188" y="1614488"/>
            <a:ext cx="635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42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42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429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C00000"/>
                </a:solidFill>
                <a:effectLst/>
                <a:uLnTx/>
                <a:uFillTx/>
                <a:latin typeface="Calibri" panose="020F0502020204030204" pitchFamily="34" charset="0"/>
                <a:ea typeface="+mn-ea"/>
                <a:cs typeface="Arial" panose="020B0604020202020204" pitchFamily="34" charset="0"/>
              </a:rPr>
              <a:t>Pump</a:t>
            </a:r>
          </a:p>
        </p:txBody>
      </p:sp>
      <p:sp>
        <p:nvSpPr>
          <p:cNvPr id="170" name="Circle: Hollow 169">
            <a:extLst>
              <a:ext uri="{FF2B5EF4-FFF2-40B4-BE49-F238E27FC236}">
                <a16:creationId xmlns:a16="http://schemas.microsoft.com/office/drawing/2014/main" id="{DFF9DF83-60F0-44E1-8727-E566FB0EEF57}"/>
              </a:ext>
            </a:extLst>
          </p:cNvPr>
          <p:cNvSpPr/>
          <p:nvPr/>
        </p:nvSpPr>
        <p:spPr>
          <a:xfrm>
            <a:off x="3592513" y="1531938"/>
            <a:ext cx="152400" cy="14287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black"/>
              </a:solidFill>
              <a:effectLst/>
              <a:uLnTx/>
              <a:uFillTx/>
              <a:latin typeface="Calibri"/>
              <a:ea typeface="+mn-ea"/>
              <a:cs typeface="+mn-cs"/>
            </a:endParaRPr>
          </a:p>
        </p:txBody>
      </p:sp>
      <p:sp>
        <p:nvSpPr>
          <p:cNvPr id="171" name="Circle: Hollow 170">
            <a:extLst>
              <a:ext uri="{FF2B5EF4-FFF2-40B4-BE49-F238E27FC236}">
                <a16:creationId xmlns:a16="http://schemas.microsoft.com/office/drawing/2014/main" id="{5F95B0EB-6A4F-40F8-9C9B-FB73F09A6AB8}"/>
              </a:ext>
            </a:extLst>
          </p:cNvPr>
          <p:cNvSpPr/>
          <p:nvPr/>
        </p:nvSpPr>
        <p:spPr>
          <a:xfrm>
            <a:off x="3935413" y="3235325"/>
            <a:ext cx="153987" cy="14287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black"/>
              </a:solidFill>
              <a:effectLst/>
              <a:uLnTx/>
              <a:uFillTx/>
              <a:latin typeface="Calibri"/>
              <a:ea typeface="+mn-ea"/>
              <a:cs typeface="+mn-cs"/>
            </a:endParaRPr>
          </a:p>
        </p:txBody>
      </p:sp>
      <p:sp>
        <p:nvSpPr>
          <p:cNvPr id="172" name="TextBox 108">
            <a:extLst>
              <a:ext uri="{FF2B5EF4-FFF2-40B4-BE49-F238E27FC236}">
                <a16:creationId xmlns:a16="http://schemas.microsoft.com/office/drawing/2014/main" id="{036517E5-E3EF-4309-993B-87248634B5BD}"/>
              </a:ext>
            </a:extLst>
          </p:cNvPr>
          <p:cNvSpPr txBox="1">
            <a:spLocks noChangeArrowheads="1"/>
          </p:cNvSpPr>
          <p:nvPr/>
        </p:nvSpPr>
        <p:spPr bwMode="auto">
          <a:xfrm>
            <a:off x="3560763" y="2801938"/>
            <a:ext cx="631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42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42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429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429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42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C00000"/>
                </a:solidFill>
                <a:effectLst/>
                <a:uLnTx/>
                <a:uFillTx/>
                <a:latin typeface="Calibri" panose="020F0502020204030204" pitchFamily="34" charset="0"/>
                <a:ea typeface="+mn-ea"/>
                <a:cs typeface="Arial" panose="020B0604020202020204" pitchFamily="34" charset="0"/>
              </a:rPr>
              <a:t>Pump</a:t>
            </a:r>
          </a:p>
        </p:txBody>
      </p:sp>
      <p:cxnSp>
        <p:nvCxnSpPr>
          <p:cNvPr id="173" name="Straight Arrow Connector 172">
            <a:extLst>
              <a:ext uri="{FF2B5EF4-FFF2-40B4-BE49-F238E27FC236}">
                <a16:creationId xmlns:a16="http://schemas.microsoft.com/office/drawing/2014/main" id="{839E54B8-51D3-45E9-8D30-3892D7CFE111}"/>
              </a:ext>
            </a:extLst>
          </p:cNvPr>
          <p:cNvCxnSpPr/>
          <p:nvPr/>
        </p:nvCxnSpPr>
        <p:spPr bwMode="auto">
          <a:xfrm flipH="1">
            <a:off x="382588" y="1039813"/>
            <a:ext cx="3175" cy="396875"/>
          </a:xfrm>
          <a:prstGeom prst="straightConnector1">
            <a:avLst/>
          </a:prstGeom>
          <a:ln w="15875">
            <a:solidFill>
              <a:schemeClr val="tx1"/>
            </a:solidFill>
            <a:prstDash val="soli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55890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0DFADD-1260-4FD4-A6CC-7FC8EA47179F}"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grpSp>
        <p:nvGrpSpPr>
          <p:cNvPr id="4099" name="Group 45"/>
          <p:cNvGrpSpPr>
            <a:grpSpLocks/>
          </p:cNvGrpSpPr>
          <p:nvPr/>
        </p:nvGrpSpPr>
        <p:grpSpPr bwMode="auto">
          <a:xfrm>
            <a:off x="-34926" y="836612"/>
            <a:ext cx="9753601" cy="2663825"/>
            <a:chOff x="-278561" y="1331141"/>
            <a:chExt cx="9945783" cy="2023434"/>
          </a:xfrm>
        </p:grpSpPr>
        <p:sp>
          <p:nvSpPr>
            <p:cNvPr id="6" name="Rectangle 5"/>
            <p:cNvSpPr/>
            <p:nvPr/>
          </p:nvSpPr>
          <p:spPr>
            <a:xfrm>
              <a:off x="644144" y="1525284"/>
              <a:ext cx="1095914" cy="60896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Straight Arrow Connector 6"/>
            <p:cNvCxnSpPr/>
            <p:nvPr/>
          </p:nvCxnSpPr>
          <p:spPr>
            <a:xfrm>
              <a:off x="6345" y="1829161"/>
              <a:ext cx="595711" cy="1206"/>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8561" y="1407111"/>
              <a:ext cx="987456" cy="397934"/>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Inlet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25 M</a:t>
              </a:r>
              <a:r>
                <a:rPr kumimoji="0" lang="en-US" sz="1400" b="0" i="0" u="none" strike="noStrike" kern="1200" cap="none" spc="0" normalizeH="0" baseline="30000" noProof="0" dirty="0">
                  <a:ln>
                    <a:noFill/>
                  </a:ln>
                  <a:solidFill>
                    <a:srgbClr val="FF0000"/>
                  </a:solidFill>
                  <a:effectLst/>
                  <a:uLnTx/>
                  <a:uFillTx/>
                  <a:latin typeface="Calibri"/>
                  <a:ea typeface="+mn-ea"/>
                  <a:cs typeface="Arial" panose="020B0604020202020204" pitchFamily="34" charset="0"/>
                </a:rPr>
                <a:t>3</a:t>
              </a:r>
              <a:r>
                <a:rPr kumimoji="0" lang="en-US" sz="1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/Day</a:t>
              </a:r>
            </a:p>
          </p:txBody>
        </p:sp>
        <p:cxnSp>
          <p:nvCxnSpPr>
            <p:cNvPr id="9" name="Straight Arrow Connector 8"/>
            <p:cNvCxnSpPr>
              <a:cxnSpLocks/>
            </p:cNvCxnSpPr>
            <p:nvPr/>
          </p:nvCxnSpPr>
          <p:spPr>
            <a:xfrm>
              <a:off x="1754627" y="1829161"/>
              <a:ext cx="428977"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80367" y="1525284"/>
              <a:ext cx="1113720" cy="60896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p:cNvSpPr/>
            <p:nvPr/>
          </p:nvSpPr>
          <p:spPr>
            <a:xfrm>
              <a:off x="3747345" y="1331141"/>
              <a:ext cx="1322542" cy="979159"/>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Equalization Tank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(20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Circle: Hollow 127"/>
            <p:cNvSpPr/>
            <p:nvPr/>
          </p:nvSpPr>
          <p:spPr>
            <a:xfrm>
              <a:off x="5228528" y="1779721"/>
              <a:ext cx="166735" cy="122998"/>
            </a:xfrm>
            <a:prstGeom prst="donut">
              <a:avLst>
                <a:gd name="adj" fmla="val 229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14"/>
            <p:cNvSpPr/>
            <p:nvPr/>
          </p:nvSpPr>
          <p:spPr>
            <a:xfrm>
              <a:off x="5594372" y="1449316"/>
              <a:ext cx="1566979" cy="75969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Sedimentation &amp; Separation Chamber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(3.135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16" name="Straight Arrow Connector 15"/>
            <p:cNvCxnSpPr>
              <a:cxnSpLocks/>
            </p:cNvCxnSpPr>
            <p:nvPr/>
          </p:nvCxnSpPr>
          <p:spPr>
            <a:xfrm>
              <a:off x="7172683" y="1832779"/>
              <a:ext cx="49049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213964" y="1809867"/>
              <a:ext cx="453258" cy="1206"/>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1825" y="3097726"/>
              <a:ext cx="1128289" cy="256849"/>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33FF"/>
                  </a:solidFill>
                  <a:effectLst/>
                  <a:uLnTx/>
                  <a:uFillTx/>
                  <a:latin typeface="Calibri"/>
                  <a:ea typeface="+mn-ea"/>
                  <a:cs typeface="Arial" panose="020B0604020202020204" pitchFamily="34" charset="0"/>
                </a:rPr>
                <a:t>To Reuse</a:t>
              </a:r>
            </a:p>
          </p:txBody>
        </p:sp>
        <p:sp>
          <p:nvSpPr>
            <p:cNvPr id="31" name="TextBox 30"/>
            <p:cNvSpPr txBox="1"/>
            <p:nvPr/>
          </p:nvSpPr>
          <p:spPr>
            <a:xfrm>
              <a:off x="2013632" y="1548196"/>
              <a:ext cx="1460139" cy="56072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 &amp; 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Chamber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(2.5 M</a:t>
              </a:r>
              <a:r>
                <a:rPr kumimoji="0" lang="en-US" sz="1400" b="0" i="0" u="none" strike="noStrike" kern="1200" cap="none" spc="0" normalizeH="0" baseline="30000" noProof="0" dirty="0">
                  <a:ln>
                    <a:noFill/>
                  </a:ln>
                  <a:solidFill>
                    <a:prstClr val="black"/>
                  </a:solidFill>
                  <a:effectLst/>
                  <a:uLnTx/>
                  <a:uFillTx/>
                  <a:latin typeface="Calibri"/>
                  <a:ea typeface="+mn-ea"/>
                  <a:cs typeface="Arial" panose="020B0604020202020204" pitchFamily="34" charset="0"/>
                </a:rPr>
                <a:t>3</a:t>
              </a: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grpSp>
      <p:sp>
        <p:nvSpPr>
          <p:cNvPr id="36" name="Rectangle 55"/>
          <p:cNvSpPr>
            <a:spLocks noChangeArrowheads="1"/>
          </p:cNvSpPr>
          <p:nvPr/>
        </p:nvSpPr>
        <p:spPr bwMode="auto">
          <a:xfrm>
            <a:off x="3062288" y="128588"/>
            <a:ext cx="4016375" cy="338554"/>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it-IT" altLang="en-US" sz="1600" dirty="0">
                <a:solidFill>
                  <a:srgbClr val="CC0099"/>
                </a:solidFill>
                <a:latin typeface="+mj-lt"/>
              </a:rPr>
              <a:t>Proposed </a:t>
            </a:r>
            <a:r>
              <a:rPr lang="en-US" altLang="en-US" sz="1600" b="1" dirty="0">
                <a:solidFill>
                  <a:srgbClr val="CC0099"/>
                </a:solidFill>
                <a:latin typeface="+mj-lt"/>
              </a:rPr>
              <a:t>STP</a:t>
            </a:r>
            <a:r>
              <a:rPr lang="en-US" altLang="en-US" sz="1600" dirty="0">
                <a:solidFill>
                  <a:srgbClr val="CC0099"/>
                </a:solidFill>
                <a:latin typeface="+mj-lt"/>
              </a:rPr>
              <a:t> (Capacity: 25 M3/Day)  </a:t>
            </a:r>
          </a:p>
        </p:txBody>
      </p:sp>
      <p:graphicFrame>
        <p:nvGraphicFramePr>
          <p:cNvPr id="37" name="Table 36"/>
          <p:cNvGraphicFramePr>
            <a:graphicFrameLocks noGrp="1"/>
          </p:cNvGraphicFramePr>
          <p:nvPr>
            <p:extLst>
              <p:ext uri="{D42A27DB-BD31-4B8C-83A1-F6EECF244321}">
                <p14:modId xmlns:p14="http://schemas.microsoft.com/office/powerpoint/2010/main" val="2570034493"/>
              </p:ext>
            </p:extLst>
          </p:nvPr>
        </p:nvGraphicFramePr>
        <p:xfrm>
          <a:off x="295275" y="4202112"/>
          <a:ext cx="4225925" cy="1436688"/>
        </p:xfrm>
        <a:graphic>
          <a:graphicData uri="http://schemas.openxmlformats.org/drawingml/2006/table">
            <a:tbl>
              <a:tblPr>
                <a:tableStyleId>{5940675A-B579-460E-94D1-54222C63F5DA}</a:tableStyleId>
              </a:tblPr>
              <a:tblGrid>
                <a:gridCol w="469390">
                  <a:extLst>
                    <a:ext uri="{9D8B030D-6E8A-4147-A177-3AD203B41FA5}">
                      <a16:colId xmlns:a16="http://schemas.microsoft.com/office/drawing/2014/main" val="20000"/>
                    </a:ext>
                  </a:extLst>
                </a:gridCol>
                <a:gridCol w="966603">
                  <a:extLst>
                    <a:ext uri="{9D8B030D-6E8A-4147-A177-3AD203B41FA5}">
                      <a16:colId xmlns:a16="http://schemas.microsoft.com/office/drawing/2014/main" val="20001"/>
                    </a:ext>
                  </a:extLst>
                </a:gridCol>
                <a:gridCol w="697482">
                  <a:extLst>
                    <a:ext uri="{9D8B030D-6E8A-4147-A177-3AD203B41FA5}">
                      <a16:colId xmlns:a16="http://schemas.microsoft.com/office/drawing/2014/main" val="20002"/>
                    </a:ext>
                  </a:extLst>
                </a:gridCol>
                <a:gridCol w="1096044">
                  <a:extLst>
                    <a:ext uri="{9D8B030D-6E8A-4147-A177-3AD203B41FA5}">
                      <a16:colId xmlns:a16="http://schemas.microsoft.com/office/drawing/2014/main" val="20003"/>
                    </a:ext>
                  </a:extLst>
                </a:gridCol>
                <a:gridCol w="996406">
                  <a:extLst>
                    <a:ext uri="{9D8B030D-6E8A-4147-A177-3AD203B41FA5}">
                      <a16:colId xmlns:a16="http://schemas.microsoft.com/office/drawing/2014/main" val="20004"/>
                    </a:ext>
                  </a:extLst>
                </a:gridCol>
              </a:tblGrid>
              <a:tr h="369888">
                <a:tc>
                  <a:txBody>
                    <a:bodyPr/>
                    <a:lstStyle/>
                    <a:p>
                      <a:pPr marL="0" indent="0" algn="ctr" rtl="0" eaLnBrk="1" latinLnBrk="0" hangingPunct="1">
                        <a:lnSpc>
                          <a:spcPct val="100000"/>
                        </a:lnSpc>
                        <a:spcBef>
                          <a:spcPts val="0"/>
                        </a:spcBef>
                        <a:spcAft>
                          <a:spcPts val="0"/>
                        </a:spcAft>
                      </a:pPr>
                      <a:r>
                        <a:rPr lang="en-US" sz="1400" b="1" kern="1200" dirty="0">
                          <a:solidFill>
                            <a:schemeClr val="tx1"/>
                          </a:solidFill>
                          <a:latin typeface="+mn-lt"/>
                          <a:ea typeface="+mn-ea"/>
                          <a:cs typeface="+mn-cs"/>
                        </a:rPr>
                        <a:t>No.</a:t>
                      </a:r>
                      <a:endParaRPr lang="en-IN" sz="1400" b="1" kern="1200" dirty="0">
                        <a:solidFill>
                          <a:schemeClr val="tx1"/>
                        </a:solidFill>
                        <a:latin typeface="+mn-lt"/>
                        <a:ea typeface="+mn-ea"/>
                        <a:cs typeface="+mn-cs"/>
                      </a:endParaRPr>
                    </a:p>
                  </a:txBody>
                  <a:tcPr marL="63303" marR="63303" marT="0" marB="0" anchor="ctr"/>
                </a:tc>
                <a:tc>
                  <a:txBody>
                    <a:bodyPr/>
                    <a:lstStyle/>
                    <a:p>
                      <a:pPr marL="0" algn="ctr" rtl="0" eaLnBrk="1" latinLnBrk="0" hangingPunct="1">
                        <a:lnSpc>
                          <a:spcPct val="100000"/>
                        </a:lnSpc>
                        <a:spcBef>
                          <a:spcPts val="0"/>
                        </a:spcBef>
                        <a:spcAft>
                          <a:spcPts val="0"/>
                        </a:spcAft>
                      </a:pPr>
                      <a:r>
                        <a:rPr kumimoji="0" lang="en-US" sz="1400" b="1" u="none" strike="noStrike" kern="1200" cap="none" normalizeH="0" baseline="0" dirty="0">
                          <a:ln>
                            <a:noFill/>
                          </a:ln>
                          <a:solidFill>
                            <a:schemeClr val="tx1"/>
                          </a:solidFill>
                          <a:effectLst/>
                          <a:latin typeface="+mn-lt"/>
                          <a:cs typeface="Arial" pitchFamily="34" charset="0"/>
                        </a:rPr>
                        <a:t>Parameter</a:t>
                      </a:r>
                      <a:endParaRPr kumimoji="0" lang="en-IN" sz="1400" b="1" i="0" u="none" strike="noStrike" kern="1200" cap="none" normalizeH="0" baseline="0" dirty="0">
                        <a:ln>
                          <a:noFill/>
                        </a:ln>
                        <a:solidFill>
                          <a:schemeClr val="tx1"/>
                        </a:solidFill>
                        <a:effectLst/>
                        <a:latin typeface="+mn-lt"/>
                        <a:ea typeface="+mn-ea"/>
                        <a:cs typeface="Arial" pitchFamily="34" charset="0"/>
                      </a:endParaRPr>
                    </a:p>
                  </a:txBody>
                  <a:tcPr marL="63303" marR="63303" marT="0" marB="0" anchor="ctr"/>
                </a:tc>
                <a:tc>
                  <a:txBody>
                    <a:bodyPr/>
                    <a:lstStyle/>
                    <a:p>
                      <a:pPr marL="0" algn="ctr" rtl="0" eaLnBrk="1" latinLnBrk="0" hangingPunct="1">
                        <a:lnSpc>
                          <a:spcPct val="100000"/>
                        </a:lnSpc>
                        <a:spcBef>
                          <a:spcPts val="0"/>
                        </a:spcBef>
                        <a:spcAft>
                          <a:spcPts val="0"/>
                        </a:spcAft>
                      </a:pPr>
                      <a:r>
                        <a:rPr kumimoji="0" lang="en-US" sz="1400" b="1" u="none" strike="noStrike" kern="1200" cap="none" normalizeH="0" baseline="0" dirty="0">
                          <a:ln>
                            <a:noFill/>
                          </a:ln>
                          <a:solidFill>
                            <a:schemeClr val="tx1"/>
                          </a:solidFill>
                          <a:effectLst/>
                          <a:latin typeface="+mn-lt"/>
                          <a:cs typeface="Arial" pitchFamily="34" charset="0"/>
                        </a:rPr>
                        <a:t>Unit</a:t>
                      </a:r>
                      <a:endParaRPr kumimoji="0" lang="en-IN" sz="1400" b="1" i="0" u="none" strike="noStrike" kern="1200" cap="none" normalizeH="0" baseline="0" dirty="0" err="1">
                        <a:ln>
                          <a:noFill/>
                        </a:ln>
                        <a:solidFill>
                          <a:schemeClr val="tx1"/>
                        </a:solidFill>
                        <a:effectLst/>
                        <a:latin typeface="+mn-lt"/>
                        <a:ea typeface="+mn-ea"/>
                        <a:cs typeface="Arial" pitchFamily="34" charset="0"/>
                      </a:endParaRPr>
                    </a:p>
                  </a:txBody>
                  <a:tcPr marL="63303" marR="63303" marT="0" marB="0" anchor="ctr"/>
                </a:tc>
                <a:tc>
                  <a:txBody>
                    <a:bodyPr/>
                    <a:lstStyle/>
                    <a:p>
                      <a:pPr marL="0" algn="ctr" rtl="0" eaLnBrk="1" latinLnBrk="0" hangingPunct="1">
                        <a:lnSpc>
                          <a:spcPct val="100000"/>
                        </a:lnSpc>
                        <a:spcBef>
                          <a:spcPts val="0"/>
                        </a:spcBef>
                        <a:spcAft>
                          <a:spcPts val="0"/>
                        </a:spcAft>
                      </a:pPr>
                      <a:r>
                        <a:rPr kumimoji="0" lang="en-IN" sz="1400" b="1" u="none" strike="noStrike" kern="1200" cap="none" normalizeH="0" baseline="0" dirty="0">
                          <a:ln>
                            <a:noFill/>
                          </a:ln>
                          <a:solidFill>
                            <a:schemeClr val="tx1"/>
                          </a:solidFill>
                          <a:effectLst/>
                          <a:latin typeface="+mn-lt"/>
                          <a:cs typeface="Arial" pitchFamily="34" charset="0"/>
                        </a:rPr>
                        <a:t>Inlet</a:t>
                      </a:r>
                      <a:endParaRPr kumimoji="0" lang="en-IN" sz="1400" b="1" i="0" u="none" strike="noStrike" kern="1200" cap="none" normalizeH="0" baseline="0" dirty="0">
                        <a:ln>
                          <a:noFill/>
                        </a:ln>
                        <a:solidFill>
                          <a:schemeClr val="tx1"/>
                        </a:solidFill>
                        <a:effectLst/>
                        <a:latin typeface="+mn-lt"/>
                        <a:ea typeface="+mn-ea"/>
                        <a:cs typeface="Arial" pitchFamily="34" charset="0"/>
                      </a:endParaRPr>
                    </a:p>
                  </a:txBody>
                  <a:tcPr marL="63303" marR="63303" marT="0" marB="0" anchor="ctr"/>
                </a:tc>
                <a:tc>
                  <a:txBody>
                    <a:bodyPr/>
                    <a:lstStyle/>
                    <a:p>
                      <a:pPr algn="ctr"/>
                      <a:r>
                        <a:rPr kumimoji="0" lang="en-US" sz="1400" b="1" u="none" strike="noStrike" kern="1200" cap="none" normalizeH="0" baseline="0" dirty="0">
                          <a:ln>
                            <a:noFill/>
                          </a:ln>
                          <a:solidFill>
                            <a:schemeClr val="tx1"/>
                          </a:solidFill>
                          <a:effectLst/>
                          <a:latin typeface="+mn-lt"/>
                          <a:cs typeface="Arial" pitchFamily="34" charset="0"/>
                        </a:rPr>
                        <a:t>Outlet</a:t>
                      </a:r>
                      <a:endParaRPr kumimoji="0" lang="en-US" sz="1400" b="1" i="0" u="none" strike="noStrike" kern="1200" cap="none" normalizeH="0" baseline="0" dirty="0">
                        <a:ln>
                          <a:noFill/>
                        </a:ln>
                        <a:solidFill>
                          <a:schemeClr val="tx1"/>
                        </a:solidFill>
                        <a:effectLst/>
                        <a:latin typeface="+mn-lt"/>
                        <a:ea typeface="+mn-ea"/>
                        <a:cs typeface="Arial" pitchFamily="34" charset="0"/>
                      </a:endParaRPr>
                    </a:p>
                  </a:txBody>
                  <a:tcPr marL="63303" marR="63303" marT="0" marB="0" anchor="ctr"/>
                </a:tc>
                <a:extLst>
                  <a:ext uri="{0D108BD9-81ED-4DB2-BD59-A6C34878D82A}">
                    <a16:rowId xmlns:a16="http://schemas.microsoft.com/office/drawing/2014/main" val="10000"/>
                  </a:ext>
                </a:extLst>
              </a:tr>
              <a:tr h="213360">
                <a:tc>
                  <a:txBody>
                    <a:bodyPr/>
                    <a:lstStyle/>
                    <a:p>
                      <a:pPr marL="0" algn="ctr" rtl="0" eaLnBrk="1" latinLnBrk="0" hangingPunct="1">
                        <a:lnSpc>
                          <a:spcPct val="100000"/>
                        </a:lnSpc>
                        <a:spcBef>
                          <a:spcPts val="0"/>
                        </a:spcBef>
                        <a:spcAft>
                          <a:spcPts val="0"/>
                        </a:spcAft>
                      </a:pPr>
                      <a:r>
                        <a:rPr kumimoji="0" lang="en-US" sz="1400" u="none" strike="noStrike" kern="1200" cap="none" normalizeH="0" baseline="0" dirty="0">
                          <a:ln>
                            <a:noFill/>
                          </a:ln>
                          <a:effectLst/>
                          <a:latin typeface="+mn-lt"/>
                          <a:cs typeface="Arial" pitchFamily="34" charset="0"/>
                        </a:rPr>
                        <a:t>1</a:t>
                      </a:r>
                      <a:endParaRPr kumimoji="0" lang="en-IN" sz="1400" b="0" i="0" u="none" strike="noStrike" kern="1200" cap="none" normalizeH="0" baseline="0" dirty="0">
                        <a:ln>
                          <a:noFill/>
                        </a:ln>
                        <a:solidFill>
                          <a:srgbClr val="003399"/>
                        </a:solidFill>
                        <a:effectLst/>
                        <a:latin typeface="+mn-lt"/>
                        <a:ea typeface="+mn-ea"/>
                        <a:cs typeface="Arial" pitchFamily="34" charset="0"/>
                      </a:endParaRPr>
                    </a:p>
                  </a:txBody>
                  <a:tcPr marL="63303" marR="63303" marT="0" marB="0" anchor="ctr"/>
                </a:tc>
                <a:tc>
                  <a:txBody>
                    <a:bodyPr/>
                    <a:lstStyle/>
                    <a:p>
                      <a:pPr marL="0" algn="l" rtl="0" eaLnBrk="1" latinLnBrk="0" hangingPunct="1">
                        <a:lnSpc>
                          <a:spcPct val="100000"/>
                        </a:lnSpc>
                        <a:spcBef>
                          <a:spcPts val="0"/>
                        </a:spcBef>
                        <a:spcAft>
                          <a:spcPts val="0"/>
                        </a:spcAft>
                      </a:pPr>
                      <a:r>
                        <a:rPr lang="en-US" sz="1400" kern="1200" dirty="0">
                          <a:solidFill>
                            <a:schemeClr val="tx1"/>
                          </a:solidFill>
                          <a:latin typeface="+mn-lt"/>
                          <a:ea typeface="+mn-ea"/>
                          <a:cs typeface="+mn-cs"/>
                        </a:rPr>
                        <a:t>pH</a:t>
                      </a:r>
                      <a:endParaRPr lang="en-IN" sz="1400" kern="1200" dirty="0">
                        <a:solidFill>
                          <a:schemeClr val="tx1"/>
                        </a:solidFill>
                        <a:latin typeface="+mn-lt"/>
                        <a:ea typeface="+mn-ea"/>
                        <a:cs typeface="+mn-cs"/>
                      </a:endParaRPr>
                    </a:p>
                  </a:txBody>
                  <a:tcPr marL="63303" marR="63303" marT="0" marB="0"/>
                </a:tc>
                <a:tc>
                  <a:txBody>
                    <a:bodyPr/>
                    <a:lstStyle/>
                    <a:p>
                      <a:pPr algn="ctr">
                        <a:lnSpc>
                          <a:spcPct val="100000"/>
                        </a:lnSpc>
                        <a:spcBef>
                          <a:spcPts val="0"/>
                        </a:spcBef>
                      </a:pPr>
                      <a:r>
                        <a:rPr lang="en-US" sz="1400" dirty="0">
                          <a:solidFill>
                            <a:schemeClr val="tx1"/>
                          </a:solidFill>
                          <a:latin typeface="+mn-lt"/>
                          <a:cs typeface="Arial" pitchFamily="34" charset="0"/>
                        </a:rPr>
                        <a:t>---</a:t>
                      </a:r>
                    </a:p>
                  </a:txBody>
                  <a:tcPr marL="63303" marR="63303" marT="0" marB="0"/>
                </a:tc>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6.0 – 8.5 </a:t>
                      </a:r>
                    </a:p>
                  </a:txBody>
                  <a:tcPr marL="63303" marR="63303" marT="0" marB="0"/>
                </a:tc>
                <a:tc>
                  <a:txBody>
                    <a:bodyPr/>
                    <a:lstStyle/>
                    <a:p>
                      <a:pPr algn="ctr"/>
                      <a:r>
                        <a:rPr lang="en-US" sz="1400" dirty="0">
                          <a:solidFill>
                            <a:schemeClr val="tx1"/>
                          </a:solidFill>
                          <a:latin typeface="+mn-lt"/>
                          <a:cs typeface="Arial" pitchFamily="34" charset="0"/>
                        </a:rPr>
                        <a:t>6.0 – 8.5</a:t>
                      </a:r>
                    </a:p>
                  </a:txBody>
                  <a:tcPr marL="63303" marR="63303" marT="0" marB="0"/>
                </a:tc>
                <a:extLst>
                  <a:ext uri="{0D108BD9-81ED-4DB2-BD59-A6C34878D82A}">
                    <a16:rowId xmlns:a16="http://schemas.microsoft.com/office/drawing/2014/main" val="10001"/>
                  </a:ext>
                </a:extLst>
              </a:tr>
              <a:tr h="213360">
                <a:tc>
                  <a:txBody>
                    <a:bodyPr/>
                    <a:lstStyle/>
                    <a:p>
                      <a:pPr marL="0" algn="ctr" rtl="0" eaLnBrk="1" latinLnBrk="0" hangingPunct="1">
                        <a:lnSpc>
                          <a:spcPct val="100000"/>
                        </a:lnSpc>
                        <a:spcBef>
                          <a:spcPts val="0"/>
                        </a:spcBef>
                        <a:spcAft>
                          <a:spcPts val="0"/>
                        </a:spcAft>
                      </a:pPr>
                      <a:r>
                        <a:rPr kumimoji="0" lang="en-US" sz="1400" u="none" strike="noStrike" kern="1200" cap="none" normalizeH="0" baseline="0" dirty="0">
                          <a:ln>
                            <a:noFill/>
                          </a:ln>
                          <a:effectLst/>
                          <a:latin typeface="+mn-lt"/>
                          <a:cs typeface="Arial" pitchFamily="34" charset="0"/>
                        </a:rPr>
                        <a:t>2</a:t>
                      </a:r>
                      <a:endParaRPr kumimoji="0" lang="en-IN" sz="1400" b="0" i="0" u="none" strike="noStrike" kern="1200" cap="none" normalizeH="0" baseline="0" dirty="0">
                        <a:ln>
                          <a:noFill/>
                        </a:ln>
                        <a:solidFill>
                          <a:srgbClr val="003399"/>
                        </a:solidFill>
                        <a:effectLst/>
                        <a:latin typeface="+mn-lt"/>
                        <a:ea typeface="+mn-ea"/>
                        <a:cs typeface="Arial" pitchFamily="34" charset="0"/>
                      </a:endParaRPr>
                    </a:p>
                  </a:txBody>
                  <a:tcPr marL="63303" marR="63303" marT="0" marB="0" anchor="ctr"/>
                </a:tc>
                <a:tc>
                  <a:txBody>
                    <a:bodyPr/>
                    <a:lstStyle/>
                    <a:p>
                      <a:pPr marL="0" algn="l" rtl="0" eaLnBrk="1" latinLnBrk="0" hangingPunct="1">
                        <a:lnSpc>
                          <a:spcPct val="100000"/>
                        </a:lnSpc>
                        <a:spcBef>
                          <a:spcPts val="0"/>
                        </a:spcBef>
                        <a:spcAft>
                          <a:spcPts val="0"/>
                        </a:spcAft>
                      </a:pPr>
                      <a:r>
                        <a:rPr lang="en-US" sz="1400" kern="1200" dirty="0">
                          <a:solidFill>
                            <a:schemeClr val="tx1"/>
                          </a:solidFill>
                          <a:latin typeface="+mn-lt"/>
                          <a:ea typeface="+mn-ea"/>
                          <a:cs typeface="+mn-cs"/>
                        </a:rPr>
                        <a:t>COD</a:t>
                      </a:r>
                      <a:endParaRPr lang="en-IN" sz="1400" kern="1200" dirty="0">
                        <a:solidFill>
                          <a:schemeClr val="tx1"/>
                        </a:solidFill>
                        <a:latin typeface="+mn-lt"/>
                        <a:ea typeface="+mn-ea"/>
                        <a:cs typeface="+mn-cs"/>
                      </a:endParaRPr>
                    </a:p>
                  </a:txBody>
                  <a:tcPr marL="63303" marR="63303" marT="0" marB="0"/>
                </a:tc>
                <a:tc>
                  <a:txBody>
                    <a:bodyPr/>
                    <a:lstStyle/>
                    <a:p>
                      <a:pPr algn="ctr">
                        <a:lnSpc>
                          <a:spcPct val="100000"/>
                        </a:lnSpc>
                        <a:spcBef>
                          <a:spcPts val="0"/>
                        </a:spcBef>
                      </a:pPr>
                      <a:r>
                        <a:rPr kumimoji="0" lang="en-US" sz="1400" u="none" strike="noStrike" kern="1200" cap="none" normalizeH="0" baseline="0" dirty="0">
                          <a:ln>
                            <a:noFill/>
                          </a:ln>
                          <a:solidFill>
                            <a:schemeClr val="tx1"/>
                          </a:solidFill>
                          <a:effectLst/>
                          <a:latin typeface="+mn-lt"/>
                          <a:cs typeface="Arial" pitchFamily="34" charset="0"/>
                        </a:rPr>
                        <a:t>mg/lit</a:t>
                      </a:r>
                      <a:endParaRPr kumimoji="0" lang="en-US" sz="1400" b="0" i="0" u="none" strike="noStrike" kern="1200" cap="none" normalizeH="0" baseline="0" dirty="0">
                        <a:ln>
                          <a:noFill/>
                        </a:ln>
                        <a:solidFill>
                          <a:schemeClr val="tx1"/>
                        </a:solidFill>
                        <a:effectLst/>
                        <a:latin typeface="+mn-lt"/>
                        <a:ea typeface="+mn-ea"/>
                        <a:cs typeface="Arial" pitchFamily="34" charset="0"/>
                      </a:endParaRPr>
                    </a:p>
                  </a:txBody>
                  <a:tcPr marL="63303" marR="63303" marT="0" marB="0"/>
                </a:tc>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400 – 500</a:t>
                      </a:r>
                    </a:p>
                  </a:txBody>
                  <a:tcPr marL="63303" marR="63303" marT="0" marB="0"/>
                </a:tc>
                <a:tc>
                  <a:txBody>
                    <a:bodyPr/>
                    <a:lstStyle/>
                    <a:p>
                      <a:pPr algn="ctr"/>
                      <a:r>
                        <a:rPr lang="en-US" sz="1400" dirty="0">
                          <a:solidFill>
                            <a:schemeClr val="tx1"/>
                          </a:solidFill>
                          <a:latin typeface="+mn-lt"/>
                          <a:cs typeface="Arial" pitchFamily="34" charset="0"/>
                        </a:rPr>
                        <a:t>&lt;</a:t>
                      </a:r>
                      <a:r>
                        <a:rPr lang="en-US" sz="1400" baseline="0" dirty="0">
                          <a:solidFill>
                            <a:schemeClr val="tx1"/>
                          </a:solidFill>
                          <a:latin typeface="+mn-lt"/>
                          <a:cs typeface="Arial" pitchFamily="34" charset="0"/>
                        </a:rPr>
                        <a:t> 5</a:t>
                      </a:r>
                      <a:r>
                        <a:rPr lang="en-US" sz="1400" dirty="0">
                          <a:solidFill>
                            <a:schemeClr val="tx1"/>
                          </a:solidFill>
                          <a:latin typeface="+mn-lt"/>
                          <a:cs typeface="Arial" pitchFamily="34" charset="0"/>
                        </a:rPr>
                        <a:t>0</a:t>
                      </a:r>
                    </a:p>
                  </a:txBody>
                  <a:tcPr marL="63303" marR="63303" marT="0" marB="0"/>
                </a:tc>
                <a:extLst>
                  <a:ext uri="{0D108BD9-81ED-4DB2-BD59-A6C34878D82A}">
                    <a16:rowId xmlns:a16="http://schemas.microsoft.com/office/drawing/2014/main" val="10002"/>
                  </a:ext>
                </a:extLst>
              </a:tr>
              <a:tr h="213360">
                <a:tc>
                  <a:txBody>
                    <a:bodyPr/>
                    <a:lstStyle/>
                    <a:p>
                      <a:pPr marL="0" algn="ctr" rtl="0" eaLnBrk="1" latinLnBrk="0" hangingPunct="1">
                        <a:lnSpc>
                          <a:spcPct val="100000"/>
                        </a:lnSpc>
                        <a:spcBef>
                          <a:spcPts val="0"/>
                        </a:spcBef>
                        <a:spcAft>
                          <a:spcPts val="0"/>
                        </a:spcAft>
                      </a:pPr>
                      <a:r>
                        <a:rPr kumimoji="0" lang="en-US" sz="1400" u="none" strike="noStrike" kern="1200" cap="none" normalizeH="0" baseline="0" dirty="0">
                          <a:ln>
                            <a:noFill/>
                          </a:ln>
                          <a:effectLst/>
                          <a:latin typeface="+mn-lt"/>
                          <a:cs typeface="Arial" pitchFamily="34" charset="0"/>
                        </a:rPr>
                        <a:t>3</a:t>
                      </a:r>
                      <a:endParaRPr kumimoji="0" lang="en-IN" sz="1400" b="0" i="0" u="none" strike="noStrike" kern="1200" cap="none" normalizeH="0" baseline="0" dirty="0">
                        <a:ln>
                          <a:noFill/>
                        </a:ln>
                        <a:solidFill>
                          <a:srgbClr val="003399"/>
                        </a:solidFill>
                        <a:effectLst/>
                        <a:latin typeface="+mn-lt"/>
                        <a:ea typeface="+mn-ea"/>
                        <a:cs typeface="Arial" pitchFamily="34" charset="0"/>
                      </a:endParaRPr>
                    </a:p>
                  </a:txBody>
                  <a:tcPr marL="63303" marR="63303" marT="0" marB="0" anchor="ctr"/>
                </a:tc>
                <a:tc>
                  <a:txBody>
                    <a:bodyPr/>
                    <a:lstStyle/>
                    <a:p>
                      <a:pPr marL="0" algn="l" rtl="0" eaLnBrk="1" latinLnBrk="0" hangingPunct="1">
                        <a:lnSpc>
                          <a:spcPct val="100000"/>
                        </a:lnSpc>
                        <a:spcBef>
                          <a:spcPts val="0"/>
                        </a:spcBef>
                        <a:spcAft>
                          <a:spcPts val="0"/>
                        </a:spcAft>
                      </a:pPr>
                      <a:r>
                        <a:rPr lang="en-US" sz="1400" kern="1200" dirty="0">
                          <a:solidFill>
                            <a:schemeClr val="tx1"/>
                          </a:solidFill>
                          <a:latin typeface="+mn-lt"/>
                          <a:ea typeface="+mn-ea"/>
                          <a:cs typeface="+mn-cs"/>
                        </a:rPr>
                        <a:t>BOD</a:t>
                      </a:r>
                      <a:endParaRPr lang="en-IN" sz="1400" kern="1200" dirty="0">
                        <a:solidFill>
                          <a:schemeClr val="tx1"/>
                        </a:solidFill>
                        <a:latin typeface="+mn-lt"/>
                        <a:ea typeface="+mn-ea"/>
                        <a:cs typeface="+mn-cs"/>
                      </a:endParaRPr>
                    </a:p>
                  </a:txBody>
                  <a:tcPr marL="63303" marR="6330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a:ln>
                            <a:noFill/>
                          </a:ln>
                          <a:solidFill>
                            <a:schemeClr val="tx1"/>
                          </a:solidFill>
                          <a:effectLst/>
                          <a:latin typeface="+mn-lt"/>
                          <a:cs typeface="Arial" pitchFamily="34" charset="0"/>
                        </a:rPr>
                        <a:t>mg/lit</a:t>
                      </a:r>
                      <a:endParaRPr kumimoji="0" lang="en-US" sz="1400" b="0" i="0" u="none" strike="noStrike" kern="1200" cap="none" normalizeH="0" baseline="0" dirty="0">
                        <a:ln>
                          <a:noFill/>
                        </a:ln>
                        <a:solidFill>
                          <a:schemeClr val="tx1"/>
                        </a:solidFill>
                        <a:effectLst/>
                        <a:latin typeface="+mn-lt"/>
                        <a:ea typeface="+mn-ea"/>
                        <a:cs typeface="Arial" pitchFamily="34" charset="0"/>
                      </a:endParaRPr>
                    </a:p>
                  </a:txBody>
                  <a:tcPr marL="63303" marR="63303" marT="0" marB="0"/>
                </a:tc>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250 – 300</a:t>
                      </a:r>
                    </a:p>
                  </a:txBody>
                  <a:tcPr marL="63303" marR="63303" marT="0" marB="0"/>
                </a:tc>
                <a:tc>
                  <a:txBody>
                    <a:bodyPr/>
                    <a:lstStyle/>
                    <a:p>
                      <a:pPr algn="ctr"/>
                      <a:r>
                        <a:rPr lang="en-US" sz="1400" dirty="0">
                          <a:solidFill>
                            <a:schemeClr val="tx1"/>
                          </a:solidFill>
                          <a:latin typeface="+mn-lt"/>
                          <a:cs typeface="Arial" pitchFamily="34" charset="0"/>
                        </a:rPr>
                        <a:t>&lt; 20 </a:t>
                      </a:r>
                    </a:p>
                  </a:txBody>
                  <a:tcPr marL="63303" marR="63303" marT="0" marB="0"/>
                </a:tc>
                <a:extLst>
                  <a:ext uri="{0D108BD9-81ED-4DB2-BD59-A6C34878D82A}">
                    <a16:rowId xmlns:a16="http://schemas.microsoft.com/office/drawing/2014/main" val="10003"/>
                  </a:ext>
                </a:extLst>
              </a:tr>
              <a:tr h="213360">
                <a:tc>
                  <a:txBody>
                    <a:bodyPr/>
                    <a:lstStyle/>
                    <a:p>
                      <a:pPr marL="0" algn="ctr" rtl="0" eaLnBrk="1" latinLnBrk="0" hangingPunct="1">
                        <a:lnSpc>
                          <a:spcPct val="100000"/>
                        </a:lnSpc>
                        <a:spcBef>
                          <a:spcPts val="0"/>
                        </a:spcBef>
                        <a:spcAft>
                          <a:spcPts val="0"/>
                        </a:spcAft>
                      </a:pPr>
                      <a:r>
                        <a:rPr kumimoji="0" lang="en-US" sz="1400" u="none" strike="noStrike" kern="1200" cap="none" normalizeH="0" baseline="0" dirty="0">
                          <a:ln>
                            <a:noFill/>
                          </a:ln>
                          <a:effectLst/>
                          <a:latin typeface="+mn-lt"/>
                          <a:cs typeface="Arial" pitchFamily="34" charset="0"/>
                        </a:rPr>
                        <a:t>4</a:t>
                      </a:r>
                      <a:endParaRPr kumimoji="0" lang="en-IN" sz="1400" b="0" i="0" u="none" strike="noStrike" kern="1200" cap="none" normalizeH="0" baseline="0" dirty="0">
                        <a:ln>
                          <a:noFill/>
                        </a:ln>
                        <a:solidFill>
                          <a:srgbClr val="003399"/>
                        </a:solidFill>
                        <a:effectLst/>
                        <a:latin typeface="+mn-lt"/>
                        <a:ea typeface="+mn-ea"/>
                        <a:cs typeface="Arial" pitchFamily="34" charset="0"/>
                      </a:endParaRPr>
                    </a:p>
                  </a:txBody>
                  <a:tcPr marL="63303" marR="63303" marT="0" marB="0" anchor="ctr"/>
                </a:tc>
                <a:tc>
                  <a:txBody>
                    <a:bodyPr/>
                    <a:lstStyle/>
                    <a:p>
                      <a:pPr marL="0" algn="l" rtl="0" eaLnBrk="1" latinLnBrk="0" hangingPunct="1">
                        <a:lnSpc>
                          <a:spcPct val="100000"/>
                        </a:lnSpc>
                        <a:spcBef>
                          <a:spcPts val="0"/>
                        </a:spcBef>
                        <a:spcAft>
                          <a:spcPts val="0"/>
                        </a:spcAft>
                      </a:pPr>
                      <a:r>
                        <a:rPr lang="en-IN" sz="1400" kern="1200" dirty="0">
                          <a:solidFill>
                            <a:schemeClr val="tx1"/>
                          </a:solidFill>
                          <a:latin typeface="+mn-lt"/>
                          <a:ea typeface="+mn-ea"/>
                          <a:cs typeface="+mn-cs"/>
                        </a:rPr>
                        <a:t>TSS</a:t>
                      </a:r>
                    </a:p>
                  </a:txBody>
                  <a:tcPr marL="63303" marR="6330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a:ln>
                            <a:noFill/>
                          </a:ln>
                          <a:solidFill>
                            <a:schemeClr val="tx1"/>
                          </a:solidFill>
                          <a:effectLst/>
                          <a:latin typeface="+mn-lt"/>
                          <a:cs typeface="Arial" pitchFamily="34" charset="0"/>
                        </a:rPr>
                        <a:t>mg/lit</a:t>
                      </a:r>
                      <a:endParaRPr kumimoji="0" lang="en-US" sz="1400" b="0" i="0" u="none" strike="noStrike" kern="1200" cap="none" normalizeH="0" baseline="0" dirty="0">
                        <a:ln>
                          <a:noFill/>
                        </a:ln>
                        <a:solidFill>
                          <a:schemeClr val="tx1"/>
                        </a:solidFill>
                        <a:effectLst/>
                        <a:latin typeface="+mn-lt"/>
                        <a:ea typeface="+mn-ea"/>
                        <a:cs typeface="Arial" pitchFamily="34" charset="0"/>
                      </a:endParaRPr>
                    </a:p>
                  </a:txBody>
                  <a:tcPr marL="63303" marR="63303" marT="0" marB="0"/>
                </a:tc>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150 - 250 </a:t>
                      </a:r>
                    </a:p>
                  </a:txBody>
                  <a:tcPr marL="63303" marR="63303" marT="0" marB="0"/>
                </a:tc>
                <a:tc>
                  <a:txBody>
                    <a:bodyPr/>
                    <a:lstStyle/>
                    <a:p>
                      <a:pPr algn="ctr"/>
                      <a:r>
                        <a:rPr lang="en-US" sz="1400" dirty="0">
                          <a:solidFill>
                            <a:schemeClr val="tx1"/>
                          </a:solidFill>
                          <a:latin typeface="+mn-lt"/>
                          <a:cs typeface="Arial" pitchFamily="34" charset="0"/>
                        </a:rPr>
                        <a:t>&lt; 30</a:t>
                      </a:r>
                    </a:p>
                  </a:txBody>
                  <a:tcPr marL="63303" marR="63303" marT="0" marB="0"/>
                </a:tc>
                <a:extLst>
                  <a:ext uri="{0D108BD9-81ED-4DB2-BD59-A6C34878D82A}">
                    <a16:rowId xmlns:a16="http://schemas.microsoft.com/office/drawing/2014/main" val="10004"/>
                  </a:ext>
                </a:extLst>
              </a:tr>
              <a:tr h="213360">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5 </a:t>
                      </a:r>
                    </a:p>
                  </a:txBody>
                  <a:tcPr marL="63303" marR="63303" marT="0" marB="0" anchor="ctr"/>
                </a:tc>
                <a:tc>
                  <a:txBody>
                    <a:bodyPr/>
                    <a:lstStyle/>
                    <a:p>
                      <a:pPr marL="0" algn="l" rtl="0" eaLnBrk="1" latinLnBrk="0" hangingPunct="1">
                        <a:lnSpc>
                          <a:spcPct val="100000"/>
                        </a:lnSpc>
                        <a:spcBef>
                          <a:spcPts val="0"/>
                        </a:spcBef>
                        <a:spcAft>
                          <a:spcPts val="0"/>
                        </a:spcAft>
                      </a:pPr>
                      <a:r>
                        <a:rPr lang="en-IN" sz="1400" kern="1200" dirty="0">
                          <a:solidFill>
                            <a:schemeClr val="tx1"/>
                          </a:solidFill>
                          <a:latin typeface="+mn-lt"/>
                          <a:ea typeface="+mn-ea"/>
                          <a:cs typeface="+mn-cs"/>
                        </a:rPr>
                        <a:t>O &amp; G</a:t>
                      </a:r>
                    </a:p>
                  </a:txBody>
                  <a:tcPr marL="63303" marR="63303"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a:ln>
                            <a:noFill/>
                          </a:ln>
                          <a:solidFill>
                            <a:schemeClr val="tx1"/>
                          </a:solidFill>
                          <a:effectLst/>
                          <a:latin typeface="+mn-lt"/>
                          <a:cs typeface="Arial" pitchFamily="34" charset="0"/>
                        </a:rPr>
                        <a:t>mg/lit</a:t>
                      </a:r>
                      <a:endParaRPr kumimoji="0" lang="en-US" sz="1400" b="0" i="0" u="none" strike="noStrike" kern="1200" cap="none" normalizeH="0" baseline="0" dirty="0">
                        <a:ln>
                          <a:noFill/>
                        </a:ln>
                        <a:solidFill>
                          <a:schemeClr val="tx1"/>
                        </a:solidFill>
                        <a:effectLst/>
                        <a:latin typeface="+mn-lt"/>
                        <a:ea typeface="+mn-ea"/>
                        <a:cs typeface="Arial" pitchFamily="34" charset="0"/>
                      </a:endParaRPr>
                    </a:p>
                  </a:txBody>
                  <a:tcPr marL="63303" marR="63303" marT="0" marB="0"/>
                </a:tc>
                <a:tc>
                  <a:txBody>
                    <a:bodyPr/>
                    <a:lstStyle/>
                    <a:p>
                      <a:pPr marL="0" algn="ctr" rtl="0" eaLnBrk="1" latinLnBrk="0" hangingPunct="1">
                        <a:lnSpc>
                          <a:spcPct val="100000"/>
                        </a:lnSpc>
                        <a:spcBef>
                          <a:spcPts val="0"/>
                        </a:spcBef>
                        <a:spcAft>
                          <a:spcPts val="0"/>
                        </a:spcAft>
                      </a:pPr>
                      <a:r>
                        <a:rPr kumimoji="0" lang="en-IN" sz="1400" b="0" i="0" u="none" strike="noStrike" kern="1200" cap="none" normalizeH="0" baseline="0" dirty="0">
                          <a:ln>
                            <a:noFill/>
                          </a:ln>
                          <a:solidFill>
                            <a:schemeClr val="tx1"/>
                          </a:solidFill>
                          <a:effectLst/>
                          <a:latin typeface="+mn-lt"/>
                          <a:ea typeface="+mn-ea"/>
                          <a:cs typeface="Arial" pitchFamily="34" charset="0"/>
                        </a:rPr>
                        <a:t>20 - 30</a:t>
                      </a:r>
                    </a:p>
                  </a:txBody>
                  <a:tcPr marL="63303" marR="63303" marT="0" marB="0"/>
                </a:tc>
                <a:tc>
                  <a:txBody>
                    <a:bodyPr/>
                    <a:lstStyle/>
                    <a:p>
                      <a:pPr algn="ctr"/>
                      <a:r>
                        <a:rPr lang="en-US" sz="1400" dirty="0">
                          <a:solidFill>
                            <a:schemeClr val="tx1"/>
                          </a:solidFill>
                          <a:latin typeface="+mn-lt"/>
                          <a:cs typeface="Arial" pitchFamily="34" charset="0"/>
                        </a:rPr>
                        <a:t>&lt; 10</a:t>
                      </a:r>
                    </a:p>
                  </a:txBody>
                  <a:tcPr marL="63303" marR="63303" marT="0" marB="0"/>
                </a:tc>
                <a:extLst>
                  <a:ext uri="{0D108BD9-81ED-4DB2-BD59-A6C34878D82A}">
                    <a16:rowId xmlns:a16="http://schemas.microsoft.com/office/drawing/2014/main" val="10005"/>
                  </a:ext>
                </a:extLst>
              </a:tr>
            </a:tbl>
          </a:graphicData>
        </a:graphic>
      </p:graphicFrame>
      <p:sp>
        <p:nvSpPr>
          <p:cNvPr id="49" name="Rectangle 48"/>
          <p:cNvSpPr/>
          <p:nvPr/>
        </p:nvSpPr>
        <p:spPr bwMode="auto">
          <a:xfrm>
            <a:off x="7735888" y="2649538"/>
            <a:ext cx="1566862" cy="135572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Moving Bed Chamber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(6.293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0" name="Rectangle 49"/>
          <p:cNvSpPr/>
          <p:nvPr/>
        </p:nvSpPr>
        <p:spPr bwMode="auto">
          <a:xfrm>
            <a:off x="5751513" y="2844800"/>
            <a:ext cx="1536700" cy="100012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Sedimentation Chamber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(2.247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1" name="Rectangle 50"/>
          <p:cNvSpPr/>
          <p:nvPr/>
        </p:nvSpPr>
        <p:spPr bwMode="auto">
          <a:xfrm>
            <a:off x="3770313" y="2905125"/>
            <a:ext cx="1344612" cy="874713"/>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Disinfection Chamber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(0.380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2" name="Rectangle 51"/>
          <p:cNvSpPr/>
          <p:nvPr/>
        </p:nvSpPr>
        <p:spPr bwMode="auto">
          <a:xfrm>
            <a:off x="7729538" y="784225"/>
            <a:ext cx="1536700" cy="141287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Anaerobic Contact Media Chamber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(6.450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67" name="Straight Arrow Connector 66"/>
          <p:cNvCxnSpPr>
            <a:cxnSpLocks/>
          </p:cNvCxnSpPr>
          <p:nvPr/>
        </p:nvCxnSpPr>
        <p:spPr bwMode="auto">
          <a:xfrm flipH="1">
            <a:off x="7312025" y="3322638"/>
            <a:ext cx="40005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bwMode="auto">
          <a:xfrm flipH="1">
            <a:off x="5113338" y="3335338"/>
            <a:ext cx="644525"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cxnSpLocks/>
          </p:cNvCxnSpPr>
          <p:nvPr/>
        </p:nvCxnSpPr>
        <p:spPr bwMode="auto">
          <a:xfrm>
            <a:off x="3451225" y="1508125"/>
            <a:ext cx="461963"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cxnSpLocks/>
          </p:cNvCxnSpPr>
          <p:nvPr/>
        </p:nvCxnSpPr>
        <p:spPr bwMode="auto">
          <a:xfrm>
            <a:off x="5218113" y="1503363"/>
            <a:ext cx="509587" cy="4762"/>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bwMode="auto">
          <a:xfrm>
            <a:off x="9705975" y="1481138"/>
            <a:ext cx="0" cy="18415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p:cNvCxnSpPr>
          <p:nvPr/>
        </p:nvCxnSpPr>
        <p:spPr bwMode="auto">
          <a:xfrm flipH="1">
            <a:off x="9286875" y="3322638"/>
            <a:ext cx="441325"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cxnSpLocks/>
            <a:stCxn id="50" idx="0"/>
          </p:cNvCxnSpPr>
          <p:nvPr/>
        </p:nvCxnSpPr>
        <p:spPr bwMode="auto">
          <a:xfrm flipH="1" flipV="1">
            <a:off x="6513513" y="2022475"/>
            <a:ext cx="6350" cy="822325"/>
          </a:xfrm>
          <a:prstGeom prst="straightConnector1">
            <a:avLst/>
          </a:prstGeom>
          <a:ln w="15875">
            <a:solidFill>
              <a:srgbClr val="CC00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bwMode="auto">
          <a:xfrm>
            <a:off x="762000" y="1123950"/>
            <a:ext cx="1301750" cy="7381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Bar Screen Chamber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(2.5 M</a:t>
            </a:r>
            <a:r>
              <a:rPr kumimoji="0" lang="en-US" sz="1400" b="0" i="0" u="none" strike="noStrike" kern="1200" cap="none" spc="0" normalizeH="0" baseline="30000" noProof="0" dirty="0">
                <a:ln>
                  <a:noFill/>
                </a:ln>
                <a:solidFill>
                  <a:prstClr val="black"/>
                </a:solidFill>
                <a:effectLst/>
                <a:uLnTx/>
                <a:uFillTx/>
                <a:latin typeface="Calibri"/>
                <a:ea typeface="+mn-ea"/>
                <a:cs typeface="Arial" panose="020B0604020202020204" pitchFamily="34" charset="0"/>
              </a:rPr>
              <a:t>3</a:t>
            </a: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
        <p:nvSpPr>
          <p:cNvPr id="91" name="Rectangle 90"/>
          <p:cNvSpPr/>
          <p:nvPr/>
        </p:nvSpPr>
        <p:spPr bwMode="auto">
          <a:xfrm>
            <a:off x="1541463" y="2608263"/>
            <a:ext cx="1795462" cy="140652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Treated Water Tank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(10 M</a:t>
            </a:r>
            <a:r>
              <a:rPr kumimoji="0" lang="en-US" sz="1400" b="0" i="0" u="none" strike="noStrike" kern="1200" cap="none" spc="0" normalizeH="0" baseline="30000" noProof="0" dirty="0">
                <a:ln>
                  <a:noFill/>
                </a:ln>
                <a:solidFill>
                  <a:prstClr val="black"/>
                </a:solidFill>
                <a:effectLst/>
                <a:uLnTx/>
                <a:uFillTx/>
                <a:latin typeface="Calibri"/>
                <a:ea typeface="+mn-ea"/>
                <a:cs typeface="+mn-cs"/>
              </a:rPr>
              <a:t>3</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92" name="Straight Arrow Connector 91"/>
          <p:cNvCxnSpPr>
            <a:cxnSpLocks/>
          </p:cNvCxnSpPr>
          <p:nvPr/>
        </p:nvCxnSpPr>
        <p:spPr bwMode="auto">
          <a:xfrm flipH="1">
            <a:off x="3346450" y="3333750"/>
            <a:ext cx="398463"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5" name="TextBox 140"/>
          <p:cNvSpPr txBox="1">
            <a:spLocks noChangeArrowheads="1"/>
          </p:cNvSpPr>
          <p:nvPr/>
        </p:nvSpPr>
        <p:spPr bwMode="auto">
          <a:xfrm>
            <a:off x="6484938" y="2249488"/>
            <a:ext cx="1152525" cy="5238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Recirculation Line</a:t>
            </a:r>
          </a:p>
        </p:txBody>
      </p:sp>
      <p:cxnSp>
        <p:nvCxnSpPr>
          <p:cNvPr id="96" name="Straight Arrow Connector 95"/>
          <p:cNvCxnSpPr>
            <a:cxnSpLocks/>
          </p:cNvCxnSpPr>
          <p:nvPr/>
        </p:nvCxnSpPr>
        <p:spPr bwMode="auto">
          <a:xfrm flipH="1">
            <a:off x="1116013" y="3343275"/>
            <a:ext cx="439737"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200650" y="1127125"/>
            <a:ext cx="669925" cy="31591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Pump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0707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bwMode="auto">
          <a:xfrm>
            <a:off x="7107238" y="6381750"/>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698A4-125E-4658-B951-AC0BA7062014}"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36" name="Rectangle 55"/>
          <p:cNvSpPr>
            <a:spLocks noChangeArrowheads="1"/>
          </p:cNvSpPr>
          <p:nvPr/>
        </p:nvSpPr>
        <p:spPr bwMode="auto">
          <a:xfrm>
            <a:off x="2459038" y="144463"/>
            <a:ext cx="5734050"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IN" alt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Daiki Axis </a:t>
            </a:r>
            <a:r>
              <a:rPr kumimoji="0" lang="en-IN" altLang="en-US" sz="1800" b="0" i="0" u="none" strike="noStrike" kern="1200" cap="none" spc="0" normalizeH="0" baseline="0" noProof="0" dirty="0" err="1">
                <a:ln>
                  <a:noFill/>
                </a:ln>
                <a:solidFill>
                  <a:srgbClr val="CC0099"/>
                </a:solidFill>
                <a:effectLst/>
                <a:uLnTx/>
                <a:uFillTx/>
                <a:latin typeface="Calibri"/>
                <a:ea typeface="+mn-ea"/>
                <a:cs typeface="Arial" panose="020B0604020202020204" pitchFamily="34" charset="0"/>
              </a:rPr>
              <a:t>Johkasou</a:t>
            </a:r>
            <a:r>
              <a:rPr kumimoji="0" lang="en-IN" alt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 Technology – Packaged STP </a:t>
            </a:r>
            <a:endParaRPr kumimoji="0" lang="en-US" alt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endParaRPr>
          </a:p>
        </p:txBody>
      </p:sp>
      <p:pic>
        <p:nvPicPr>
          <p:cNvPr id="6148"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1268413"/>
            <a:ext cx="34607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4181475" y="1108075"/>
            <a:ext cx="5457825" cy="1200150"/>
          </a:xfrm>
          <a:prstGeom prst="rect">
            <a:avLst/>
          </a:prstGeom>
          <a:noFill/>
        </p:spPr>
        <p:txBody>
          <a:bodyPr>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Expeditious treatment; easy maintenance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Energy-saving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Most updated automated manufacturing technology</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Stable high-quality FRP material</a:t>
            </a:r>
          </a:p>
        </p:txBody>
      </p:sp>
      <p:pic>
        <p:nvPicPr>
          <p:cNvPr id="6150" name="図 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6438" y="2995613"/>
            <a:ext cx="468153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p:nvPr/>
        </p:nvSpPr>
        <p:spPr>
          <a:xfrm>
            <a:off x="719138" y="5114925"/>
            <a:ext cx="2740025" cy="10477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Capacities: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1 KLD to 50 KLD models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(further capacities can be increased in parallel arrangement)</a:t>
            </a:r>
          </a:p>
        </p:txBody>
      </p:sp>
      <p:pic>
        <p:nvPicPr>
          <p:cNvPr id="61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413" y="5507038"/>
            <a:ext cx="11985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62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bwMode="auto">
          <a:xfrm>
            <a:off x="7256463" y="6519863"/>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7FB7B3-5073-4BE6-8FAB-360FA87E3782}"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36" name="Rectangle 55"/>
          <p:cNvSpPr>
            <a:spLocks noChangeArrowheads="1"/>
          </p:cNvSpPr>
          <p:nvPr/>
        </p:nvSpPr>
        <p:spPr bwMode="auto">
          <a:xfrm>
            <a:off x="2459038" y="144463"/>
            <a:ext cx="4987925"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IN" altLang="en-US" sz="1800" b="0" i="0" u="none" strike="noStrike" kern="1200" cap="none" spc="0" normalizeH="0" baseline="0" noProof="0" dirty="0" err="1">
                <a:ln>
                  <a:noFill/>
                </a:ln>
                <a:solidFill>
                  <a:srgbClr val="CC0099"/>
                </a:solidFill>
                <a:effectLst/>
                <a:uLnTx/>
                <a:uFillTx/>
                <a:latin typeface="Calibri"/>
                <a:ea typeface="+mn-ea"/>
                <a:cs typeface="Arial" panose="020B0604020202020204" pitchFamily="34" charset="0"/>
              </a:rPr>
              <a:t>Johkasou</a:t>
            </a:r>
            <a:r>
              <a:rPr kumimoji="0" lang="en-IN" alt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 STP Treatment Process</a:t>
            </a:r>
            <a:endParaRPr kumimoji="0" lang="en-US" altLang="en-US" sz="18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endParaRPr>
          </a:p>
        </p:txBody>
      </p:sp>
      <p:graphicFrame>
        <p:nvGraphicFramePr>
          <p:cNvPr id="2" name="Table 1"/>
          <p:cNvGraphicFramePr>
            <a:graphicFrameLocks noGrp="1"/>
          </p:cNvGraphicFramePr>
          <p:nvPr/>
        </p:nvGraphicFramePr>
        <p:xfrm>
          <a:off x="166688" y="3941763"/>
          <a:ext cx="6802437" cy="2627311"/>
        </p:xfrm>
        <a:graphic>
          <a:graphicData uri="http://schemas.openxmlformats.org/drawingml/2006/table">
            <a:tbl>
              <a:tblPr>
                <a:tableStyleId>{616DA210-FB5B-4158-B5E0-FEB733F419BA}</a:tableStyleId>
              </a:tblPr>
              <a:tblGrid>
                <a:gridCol w="2956444">
                  <a:extLst>
                    <a:ext uri="{9D8B030D-6E8A-4147-A177-3AD203B41FA5}">
                      <a16:colId xmlns:a16="http://schemas.microsoft.com/office/drawing/2014/main" val="20000"/>
                    </a:ext>
                  </a:extLst>
                </a:gridCol>
                <a:gridCol w="427756">
                  <a:extLst>
                    <a:ext uri="{9D8B030D-6E8A-4147-A177-3AD203B41FA5}">
                      <a16:colId xmlns:a16="http://schemas.microsoft.com/office/drawing/2014/main" val="20001"/>
                    </a:ext>
                  </a:extLst>
                </a:gridCol>
                <a:gridCol w="3418237">
                  <a:extLst>
                    <a:ext uri="{9D8B030D-6E8A-4147-A177-3AD203B41FA5}">
                      <a16:colId xmlns:a16="http://schemas.microsoft.com/office/drawing/2014/main" val="20002"/>
                    </a:ext>
                  </a:extLst>
                </a:gridCol>
              </a:tblGrid>
              <a:tr h="222913">
                <a:tc>
                  <a:txBody>
                    <a:bodyPr/>
                    <a:lstStyle/>
                    <a:p>
                      <a:pPr algn="ctr" fontAlgn="ctr"/>
                      <a:r>
                        <a:rPr lang="en-US" sz="1400" b="1" u="none" strike="noStrike" dirty="0">
                          <a:solidFill>
                            <a:srgbClr val="000000"/>
                          </a:solidFill>
                          <a:effectLst/>
                        </a:rPr>
                        <a:t>Unit</a:t>
                      </a:r>
                      <a:endParaRPr lang="en-US" sz="1400" b="1" i="0" u="none" strike="noStrike" dirty="0">
                        <a:solidFill>
                          <a:srgbClr val="000000"/>
                        </a:solidFill>
                        <a:effectLst/>
                        <a:latin typeface="+mn-lt"/>
                      </a:endParaRPr>
                    </a:p>
                  </a:txBody>
                  <a:tcPr marL="9524" marR="9524" marT="9529" marB="0" anchor="ctr"/>
                </a:tc>
                <a:tc>
                  <a:txBody>
                    <a:bodyPr/>
                    <a:lstStyle/>
                    <a:p>
                      <a:pPr algn="ctr" fontAlgn="ctr"/>
                      <a:r>
                        <a:rPr lang="en-US" sz="1400" b="1" u="none" strike="noStrike" dirty="0">
                          <a:effectLst/>
                        </a:rPr>
                        <a:t>MOC </a:t>
                      </a:r>
                      <a:endParaRPr lang="en-US" sz="1400" b="1" i="0" u="none" strike="noStrike" dirty="0">
                        <a:solidFill>
                          <a:srgbClr val="000000"/>
                        </a:solidFill>
                        <a:effectLst/>
                        <a:latin typeface="+mn-lt"/>
                      </a:endParaRPr>
                    </a:p>
                  </a:txBody>
                  <a:tcPr marL="9524" marR="9524" marT="9529" marB="0" anchor="ctr"/>
                </a:tc>
                <a:tc>
                  <a:txBody>
                    <a:bodyPr/>
                    <a:lstStyle/>
                    <a:p>
                      <a:pPr algn="ctr" fontAlgn="ctr"/>
                      <a:r>
                        <a:rPr lang="en-US" sz="1400" b="1" u="none" strike="noStrike" dirty="0">
                          <a:effectLst/>
                        </a:rPr>
                        <a:t>Process Description </a:t>
                      </a:r>
                      <a:endParaRPr lang="en-US" sz="1400" b="1"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0"/>
                  </a:ext>
                </a:extLst>
              </a:tr>
              <a:tr h="222913">
                <a:tc>
                  <a:txBody>
                    <a:bodyPr/>
                    <a:lstStyle/>
                    <a:p>
                      <a:pPr algn="l" fontAlgn="t"/>
                      <a:r>
                        <a:rPr lang="en-US" sz="1400" u="none" strike="noStrike" dirty="0">
                          <a:effectLst/>
                        </a:rPr>
                        <a:t> Separation &amp; Sedimentation Chamber </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u="none" strike="noStrike" dirty="0">
                          <a:effectLst/>
                        </a:rPr>
                        <a:t>FRP</a:t>
                      </a:r>
                      <a:endParaRPr lang="en-US" sz="1400" b="0" i="0" u="none" strike="noStrike" dirty="0">
                        <a:solidFill>
                          <a:srgbClr val="000000"/>
                        </a:solidFill>
                        <a:effectLst/>
                        <a:latin typeface="+mn-lt"/>
                      </a:endParaRPr>
                    </a:p>
                  </a:txBody>
                  <a:tcPr marL="9524" marR="9524" marT="9529" marB="0" anchor="ctr"/>
                </a:tc>
                <a:tc>
                  <a:txBody>
                    <a:bodyPr/>
                    <a:lstStyle/>
                    <a:p>
                      <a:pPr marL="0" indent="0" algn="l" fontAlgn="ctr">
                        <a:buClr>
                          <a:srgbClr val="000000"/>
                        </a:buClr>
                        <a:buSzPts val="1100"/>
                        <a:buFont typeface="Calibri" panose="020F0502020204030204" pitchFamily="34" charset="0"/>
                        <a:buNone/>
                      </a:pPr>
                      <a:r>
                        <a:rPr lang="en-US" sz="1400" u="none" strike="noStrike" dirty="0">
                          <a:effectLst/>
                        </a:rPr>
                        <a:t> Suspended Solids (SS) are separated.</a:t>
                      </a:r>
                      <a:endParaRPr lang="en-US" sz="1400" b="0"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1"/>
                  </a:ext>
                </a:extLst>
              </a:tr>
              <a:tr h="436297">
                <a:tc>
                  <a:txBody>
                    <a:bodyPr/>
                    <a:lstStyle/>
                    <a:p>
                      <a:pPr algn="l" fontAlgn="t"/>
                      <a:r>
                        <a:rPr lang="en-US" sz="1400" u="none" strike="noStrike" dirty="0">
                          <a:effectLst/>
                        </a:rPr>
                        <a:t> Anaerobic Chamber </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u="none" strike="noStrike" dirty="0">
                          <a:effectLst/>
                        </a:rPr>
                        <a:t>FRP</a:t>
                      </a:r>
                      <a:endParaRPr lang="en-US" sz="1400" b="0" i="0" u="none" strike="noStrike" dirty="0">
                        <a:solidFill>
                          <a:srgbClr val="000000"/>
                        </a:solidFill>
                        <a:effectLst/>
                        <a:latin typeface="+mn-lt"/>
                      </a:endParaRPr>
                    </a:p>
                  </a:txBody>
                  <a:tcPr marL="9524" marR="9524" marT="9529" marB="0" anchor="ctr"/>
                </a:tc>
                <a:tc>
                  <a:txBody>
                    <a:bodyPr/>
                    <a:lstStyle/>
                    <a:p>
                      <a:pPr algn="l" fontAlgn="t"/>
                      <a:r>
                        <a:rPr lang="en-US" sz="1400" u="none" strike="noStrike" dirty="0">
                          <a:effectLst/>
                        </a:rPr>
                        <a:t> Organic matters are anaerobically </a:t>
                      </a:r>
                      <a:br>
                        <a:rPr lang="en-US" sz="1400" u="none" strike="noStrike" dirty="0">
                          <a:effectLst/>
                        </a:rPr>
                      </a:br>
                      <a:r>
                        <a:rPr lang="en-US" sz="1400" u="none" strike="noStrike" dirty="0">
                          <a:effectLst/>
                        </a:rPr>
                        <a:t> decomposed. </a:t>
                      </a:r>
                      <a:endParaRPr lang="en-US" sz="1400" u="none" strike="noStrike" dirty="0">
                        <a:effectLst/>
                        <a:latin typeface="+mn-lt"/>
                      </a:endParaRPr>
                    </a:p>
                  </a:txBody>
                  <a:tcPr marL="9524" marR="9524" marT="9529" marB="0" anchor="ctr"/>
                </a:tc>
                <a:extLst>
                  <a:ext uri="{0D108BD9-81ED-4DB2-BD59-A6C34878D82A}">
                    <a16:rowId xmlns:a16="http://schemas.microsoft.com/office/drawing/2014/main" val="10002"/>
                  </a:ext>
                </a:extLst>
              </a:tr>
              <a:tr h="222913">
                <a:tc>
                  <a:txBody>
                    <a:bodyPr/>
                    <a:lstStyle/>
                    <a:p>
                      <a:pPr algn="l" fontAlgn="t"/>
                      <a:r>
                        <a:rPr lang="en-US" sz="1400" u="none" strike="noStrike" dirty="0">
                          <a:effectLst/>
                        </a:rPr>
                        <a:t> Moving Bed Chamber </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u="none" strike="noStrike" dirty="0">
                          <a:effectLst/>
                        </a:rPr>
                        <a:t>FRP</a:t>
                      </a:r>
                      <a:endParaRPr lang="en-US" sz="1400" b="0" i="0" u="none" strike="noStrike" dirty="0">
                        <a:solidFill>
                          <a:srgbClr val="000000"/>
                        </a:solidFill>
                        <a:effectLst/>
                        <a:latin typeface="+mn-lt"/>
                      </a:endParaRPr>
                    </a:p>
                  </a:txBody>
                  <a:tcPr marL="9524" marR="9524" marT="9529" marB="0" anchor="ctr"/>
                </a:tc>
                <a:tc>
                  <a:txBody>
                    <a:bodyPr/>
                    <a:lstStyle/>
                    <a:p>
                      <a:pPr algn="l" fontAlgn="t"/>
                      <a:r>
                        <a:rPr lang="en-US" sz="1400" b="0" u="none" strike="noStrike" dirty="0">
                          <a:solidFill>
                            <a:srgbClr val="000000"/>
                          </a:solidFill>
                          <a:effectLst/>
                        </a:rPr>
                        <a:t> BOD content reduced by continuous aeration.</a:t>
                      </a:r>
                      <a:endParaRPr lang="en-US" sz="1400" b="0"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3"/>
                  </a:ext>
                </a:extLst>
              </a:tr>
              <a:tr h="436297">
                <a:tc>
                  <a:txBody>
                    <a:bodyPr/>
                    <a:lstStyle/>
                    <a:p>
                      <a:pPr algn="l" fontAlgn="b"/>
                      <a:r>
                        <a:rPr lang="en-US" sz="1400" u="none" strike="noStrike" dirty="0">
                          <a:effectLst/>
                        </a:rPr>
                        <a:t> Sedimentation Chamber</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u="none" strike="noStrike" dirty="0">
                          <a:effectLst/>
                        </a:rPr>
                        <a:t>FRP</a:t>
                      </a:r>
                      <a:endParaRPr lang="en-US" sz="1400" b="0" i="0" u="none" strike="noStrike" dirty="0">
                        <a:solidFill>
                          <a:srgbClr val="000000"/>
                        </a:solidFill>
                        <a:effectLst/>
                        <a:latin typeface="+mn-lt"/>
                      </a:endParaRPr>
                    </a:p>
                  </a:txBody>
                  <a:tcPr marL="9524" marR="9524" marT="9529" marB="0" anchor="ctr"/>
                </a:tc>
                <a:tc>
                  <a:txBody>
                    <a:bodyPr/>
                    <a:lstStyle/>
                    <a:p>
                      <a:pPr algn="l" fontAlgn="b"/>
                      <a:r>
                        <a:rPr lang="en-US" sz="1400" u="none" strike="noStrike" dirty="0">
                          <a:effectLst/>
                        </a:rPr>
                        <a:t> SS are settled and clear treated water is </a:t>
                      </a:r>
                      <a:br>
                        <a:rPr lang="en-US" sz="1400" u="none" strike="noStrike" dirty="0">
                          <a:effectLst/>
                        </a:rPr>
                      </a:br>
                      <a:r>
                        <a:rPr lang="en-US" sz="1400" u="none" strike="noStrike" dirty="0">
                          <a:effectLst/>
                        </a:rPr>
                        <a:t> obtained.</a:t>
                      </a:r>
                      <a:endParaRPr lang="en-US" sz="1400" b="0"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4"/>
                  </a:ext>
                </a:extLst>
              </a:tr>
              <a:tr h="436297">
                <a:tc>
                  <a:txBody>
                    <a:bodyPr/>
                    <a:lstStyle/>
                    <a:p>
                      <a:pPr algn="l" fontAlgn="b"/>
                      <a:r>
                        <a:rPr lang="en-US" sz="1400" u="none" strike="noStrike" dirty="0">
                          <a:effectLst/>
                        </a:rPr>
                        <a:t> Disinfection Chamber</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u="none" strike="noStrike" dirty="0">
                          <a:effectLst/>
                        </a:rPr>
                        <a:t>FRP</a:t>
                      </a:r>
                      <a:endParaRPr lang="en-US" sz="1400" b="0" i="0" u="none" strike="noStrike" dirty="0">
                        <a:solidFill>
                          <a:srgbClr val="000000"/>
                        </a:solidFill>
                        <a:effectLst/>
                        <a:latin typeface="+mn-lt"/>
                      </a:endParaRPr>
                    </a:p>
                  </a:txBody>
                  <a:tcPr marL="9524" marR="9524" marT="9529" marB="0" anchor="ctr"/>
                </a:tc>
                <a:tc>
                  <a:txBody>
                    <a:bodyPr/>
                    <a:lstStyle/>
                    <a:p>
                      <a:pPr algn="l" fontAlgn="b"/>
                      <a:r>
                        <a:rPr lang="en-US" sz="1400" b="0" u="none" strike="noStrike" dirty="0">
                          <a:solidFill>
                            <a:srgbClr val="000000"/>
                          </a:solidFill>
                          <a:effectLst/>
                        </a:rPr>
                        <a:t> Treated Water is disinfected by Disinfection </a:t>
                      </a:r>
                      <a:br>
                        <a:rPr lang="en-US" sz="1400" b="0" u="none" strike="noStrike" dirty="0">
                          <a:solidFill>
                            <a:srgbClr val="000000"/>
                          </a:solidFill>
                          <a:effectLst/>
                        </a:rPr>
                      </a:br>
                      <a:r>
                        <a:rPr lang="en-US" sz="1400" b="0" u="none" strike="noStrike" dirty="0">
                          <a:solidFill>
                            <a:srgbClr val="000000"/>
                          </a:solidFill>
                          <a:effectLst/>
                        </a:rPr>
                        <a:t> agent.</a:t>
                      </a:r>
                      <a:endParaRPr lang="en-US" sz="1400" b="0"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5"/>
                  </a:ext>
                </a:extLst>
              </a:tr>
              <a:tr h="649681">
                <a:tc>
                  <a:txBody>
                    <a:bodyPr/>
                    <a:lstStyle/>
                    <a:p>
                      <a:pPr algn="l" fontAlgn="b"/>
                      <a:r>
                        <a:rPr lang="en-US" sz="1400" b="0" u="none" strike="noStrike" dirty="0">
                          <a:solidFill>
                            <a:srgbClr val="000000"/>
                          </a:solidFill>
                          <a:effectLst/>
                        </a:rPr>
                        <a:t> Sludge Re-circulation Arrangement</a:t>
                      </a:r>
                      <a:endParaRPr lang="en-US" sz="1400" b="0" i="0" u="none" strike="noStrike" dirty="0">
                        <a:solidFill>
                          <a:srgbClr val="000000"/>
                        </a:solidFill>
                        <a:effectLst/>
                        <a:latin typeface="+mn-lt"/>
                      </a:endParaRPr>
                    </a:p>
                  </a:txBody>
                  <a:tcPr marL="9524" marR="9524" marT="9529" marB="0" anchor="ctr"/>
                </a:tc>
                <a:tc>
                  <a:txBody>
                    <a:bodyPr/>
                    <a:lstStyle/>
                    <a:p>
                      <a:pPr algn="ctr" fontAlgn="ctr"/>
                      <a:r>
                        <a:rPr lang="en-US" sz="1400" b="0" u="none" strike="noStrike" dirty="0">
                          <a:solidFill>
                            <a:srgbClr val="000000"/>
                          </a:solidFill>
                          <a:effectLst/>
                        </a:rPr>
                        <a:t>-</a:t>
                      </a:r>
                      <a:endParaRPr lang="en-US" sz="1400" b="0" i="0" u="none" strike="noStrike" dirty="0">
                        <a:solidFill>
                          <a:srgbClr val="000000"/>
                        </a:solidFill>
                        <a:effectLst/>
                        <a:latin typeface="+mn-lt"/>
                      </a:endParaRPr>
                    </a:p>
                  </a:txBody>
                  <a:tcPr marL="9524" marR="9524" marT="9529" marB="0" anchor="ctr"/>
                </a:tc>
                <a:tc>
                  <a:txBody>
                    <a:bodyPr/>
                    <a:lstStyle/>
                    <a:p>
                      <a:pPr algn="l" fontAlgn="b"/>
                      <a:r>
                        <a:rPr lang="en-US" sz="1400" b="0" u="none" strike="noStrike" dirty="0">
                          <a:solidFill>
                            <a:srgbClr val="000000"/>
                          </a:solidFill>
                          <a:effectLst/>
                        </a:rPr>
                        <a:t> Sludge from 2</a:t>
                      </a:r>
                      <a:r>
                        <a:rPr lang="en-US" sz="1400" b="0" u="none" strike="noStrike" baseline="30000" dirty="0">
                          <a:solidFill>
                            <a:srgbClr val="000000"/>
                          </a:solidFill>
                          <a:effectLst/>
                        </a:rPr>
                        <a:t>nd</a:t>
                      </a:r>
                      <a:r>
                        <a:rPr lang="en-US" sz="1400" b="0" u="none" strike="noStrike" dirty="0">
                          <a:solidFill>
                            <a:srgbClr val="000000"/>
                          </a:solidFill>
                          <a:effectLst/>
                        </a:rPr>
                        <a:t> Sedimentation Chamber is </a:t>
                      </a:r>
                      <a:br>
                        <a:rPr lang="en-US" sz="1400" b="0" u="none" strike="noStrike" dirty="0">
                          <a:solidFill>
                            <a:srgbClr val="000000"/>
                          </a:solidFill>
                          <a:effectLst/>
                        </a:rPr>
                      </a:br>
                      <a:r>
                        <a:rPr lang="en-US" sz="1400" b="0" u="none" strike="noStrike" dirty="0">
                          <a:solidFill>
                            <a:srgbClr val="000000"/>
                          </a:solidFill>
                          <a:effectLst/>
                        </a:rPr>
                        <a:t> recirculated to the 1</a:t>
                      </a:r>
                      <a:r>
                        <a:rPr lang="en-US" sz="1400" b="0" u="none" strike="noStrike" baseline="30000" dirty="0">
                          <a:solidFill>
                            <a:srgbClr val="000000"/>
                          </a:solidFill>
                          <a:effectLst/>
                        </a:rPr>
                        <a:t>st</a:t>
                      </a:r>
                      <a:r>
                        <a:rPr lang="en-US" sz="1400" b="0" u="none" strike="noStrike" dirty="0">
                          <a:solidFill>
                            <a:srgbClr val="000000"/>
                          </a:solidFill>
                          <a:effectLst/>
                        </a:rPr>
                        <a:t> Sedimentation </a:t>
                      </a:r>
                      <a:br>
                        <a:rPr lang="en-US" sz="1400" b="0" u="none" strike="noStrike" dirty="0">
                          <a:solidFill>
                            <a:srgbClr val="000000"/>
                          </a:solidFill>
                          <a:effectLst/>
                        </a:rPr>
                      </a:br>
                      <a:r>
                        <a:rPr lang="en-US" sz="1400" b="0" u="none" strike="noStrike" dirty="0">
                          <a:solidFill>
                            <a:srgbClr val="000000"/>
                          </a:solidFill>
                          <a:effectLst/>
                        </a:rPr>
                        <a:t> Chamber.</a:t>
                      </a:r>
                      <a:endParaRPr lang="en-US" sz="1400" b="0" i="0" u="none" strike="noStrike" dirty="0">
                        <a:solidFill>
                          <a:srgbClr val="000000"/>
                        </a:solidFill>
                        <a:effectLst/>
                        <a:latin typeface="+mn-lt"/>
                      </a:endParaRPr>
                    </a:p>
                  </a:txBody>
                  <a:tcPr marL="9524" marR="9524" marT="9529" marB="0" anchor="ctr"/>
                </a:tc>
                <a:extLst>
                  <a:ext uri="{0D108BD9-81ED-4DB2-BD59-A6C34878D82A}">
                    <a16:rowId xmlns:a16="http://schemas.microsoft.com/office/drawing/2014/main" val="10006"/>
                  </a:ext>
                </a:extLst>
              </a:tr>
            </a:tbl>
          </a:graphicData>
        </a:graphic>
      </p:graphicFrame>
      <p:sp>
        <p:nvSpPr>
          <p:cNvPr id="10" name="Rectangle 9"/>
          <p:cNvSpPr/>
          <p:nvPr/>
        </p:nvSpPr>
        <p:spPr>
          <a:xfrm>
            <a:off x="166688" y="674688"/>
            <a:ext cx="3922712" cy="3041650"/>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4232275" y="684213"/>
            <a:ext cx="5329238" cy="3024187"/>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23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836613"/>
            <a:ext cx="523398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7119938" y="3933825"/>
            <a:ext cx="2436812" cy="2635250"/>
          </a:xfrm>
          <a:prstGeom prst="rect">
            <a:avLst/>
          </a:prstGeom>
          <a:solidFill>
            <a:sysClr val="window" lastClr="FFFFFF"/>
          </a:solidFill>
          <a:ln w="19050" cap="flat" cmpd="sng" algn="ctr">
            <a:solidFill>
              <a:sysClr val="windowText" lastClr="000000"/>
            </a:solid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6" name="TextBox 25"/>
          <p:cNvSpPr txBox="1"/>
          <p:nvPr/>
        </p:nvSpPr>
        <p:spPr>
          <a:xfrm>
            <a:off x="7151688" y="4346575"/>
            <a:ext cx="2409825" cy="738188"/>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Technology approved by National Jal Jeevan Mission.</a:t>
            </a:r>
          </a:p>
        </p:txBody>
      </p:sp>
      <p:sp>
        <p:nvSpPr>
          <p:cNvPr id="27" name="TextBox 26"/>
          <p:cNvSpPr txBox="1"/>
          <p:nvPr/>
        </p:nvSpPr>
        <p:spPr>
          <a:xfrm>
            <a:off x="7158038" y="5138738"/>
            <a:ext cx="2366962" cy="738187"/>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Technology Approved by CII (Confederation of Indian Industry)</a:t>
            </a: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8" name="TextBox 27"/>
          <p:cNvSpPr txBox="1"/>
          <p:nvPr/>
        </p:nvSpPr>
        <p:spPr>
          <a:xfrm>
            <a:off x="7172325" y="5930900"/>
            <a:ext cx="2366963" cy="522288"/>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No COVID-19 Trace observed in outlet water</a:t>
            </a:r>
          </a:p>
        </p:txBody>
      </p:sp>
      <p:sp>
        <p:nvSpPr>
          <p:cNvPr id="29" name="TextBox 28"/>
          <p:cNvSpPr txBox="1"/>
          <p:nvPr/>
        </p:nvSpPr>
        <p:spPr>
          <a:xfrm>
            <a:off x="7185025" y="4005263"/>
            <a:ext cx="2306638" cy="3079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Technological Frame Work</a:t>
            </a:r>
          </a:p>
        </p:txBody>
      </p:sp>
      <p:pic>
        <p:nvPicPr>
          <p:cNvPr id="82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908050"/>
            <a:ext cx="36195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253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FB38FE-1C69-4C5A-81F9-1C0D7A108E92}" type="slidenum">
              <a:rPr lang="en-US" altLang="en-US" sz="1200" smtClean="0">
                <a:solidFill>
                  <a:srgbClr val="898989"/>
                </a:solidFill>
                <a:latin typeface="Times New Roman" panose="02020603050405020304" pitchFamily="18" charset="0"/>
              </a:rPr>
              <a:pPr>
                <a:spcBef>
                  <a:spcPct val="0"/>
                </a:spcBef>
                <a:buFontTx/>
                <a:buNone/>
              </a:pPr>
              <a:t>26</a:t>
            </a:fld>
            <a:endParaRPr lang="en-US" altLang="en-US" sz="1200">
              <a:solidFill>
                <a:srgbClr val="898989"/>
              </a:solidFill>
              <a:latin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94168403"/>
              </p:ext>
            </p:extLst>
          </p:nvPr>
        </p:nvGraphicFramePr>
        <p:xfrm>
          <a:off x="262964" y="533400"/>
          <a:ext cx="9318158" cy="2086866"/>
        </p:xfrm>
        <a:graphic>
          <a:graphicData uri="http://schemas.openxmlformats.org/drawingml/2006/table">
            <a:tbl>
              <a:tblPr/>
              <a:tblGrid>
                <a:gridCol w="514578">
                  <a:extLst>
                    <a:ext uri="{9D8B030D-6E8A-4147-A177-3AD203B41FA5}">
                      <a16:colId xmlns:a16="http://schemas.microsoft.com/office/drawing/2014/main" val="20000"/>
                    </a:ext>
                  </a:extLst>
                </a:gridCol>
                <a:gridCol w="1888494">
                  <a:extLst>
                    <a:ext uri="{9D8B030D-6E8A-4147-A177-3AD203B41FA5}">
                      <a16:colId xmlns:a16="http://schemas.microsoft.com/office/drawing/2014/main" val="20001"/>
                    </a:ext>
                  </a:extLst>
                </a:gridCol>
                <a:gridCol w="1695385">
                  <a:extLst>
                    <a:ext uri="{9D8B030D-6E8A-4147-A177-3AD203B41FA5}">
                      <a16:colId xmlns:a16="http://schemas.microsoft.com/office/drawing/2014/main" val="20002"/>
                    </a:ext>
                  </a:extLst>
                </a:gridCol>
                <a:gridCol w="1277379">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2418322">
                  <a:extLst>
                    <a:ext uri="{9D8B030D-6E8A-4147-A177-3AD203B41FA5}">
                      <a16:colId xmlns:a16="http://schemas.microsoft.com/office/drawing/2014/main" val="20005"/>
                    </a:ext>
                  </a:extLst>
                </a:gridCol>
              </a:tblGrid>
              <a:tr h="2106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Arial" pitchFamily="34" charset="0"/>
                        </a:rPr>
                        <a:t>No</a:t>
                      </a:r>
                    </a:p>
                  </a:txBody>
                  <a:tcPr marL="71921" marR="71921" marT="0" marB="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Arial" pitchFamily="34" charset="0"/>
                        </a:rPr>
                        <a:t>Description</a:t>
                      </a:r>
                    </a:p>
                  </a:txBody>
                  <a:tcPr marL="71921" marR="71921" marT="0" marB="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1125" marR="0" lvl="0" indent="-11112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n-lt"/>
                          <a:ea typeface="MS Mincho" pitchFamily="49" charset="-128"/>
                          <a:cs typeface="Arial" pitchFamily="34" charset="0"/>
                        </a:rPr>
                        <a:t>Proposed Boiler</a:t>
                      </a:r>
                    </a:p>
                  </a:txBody>
                  <a:tcPr marL="71921" marR="71921" marT="0" marB="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11125" marR="0" lvl="0" indent="-11112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n-lt"/>
                          <a:ea typeface="+mn-ea"/>
                          <a:cs typeface="Arial" pitchFamily="34" charset="0"/>
                        </a:rPr>
                        <a:t>Existing  Boilers &amp; DG Set                   </a:t>
                      </a:r>
                    </a:p>
                  </a:txBody>
                  <a:tcPr marL="71921" marR="71921" marT="0" marB="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111125" marR="0" lvl="0" indent="-11112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n-lt"/>
                          <a:ea typeface="MS Mincho" pitchFamily="49" charset="-128"/>
                          <a:cs typeface="Arial" pitchFamily="34" charset="0"/>
                        </a:rPr>
                        <a:t>Remarks</a:t>
                      </a:r>
                    </a:p>
                  </a:txBody>
                  <a:tcPr marL="71921" marR="71921" marT="0" marB="0" anchorCtr="1"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370502">
                <a:tc>
                  <a:txBody>
                    <a:bodyPr/>
                    <a:lstStyle/>
                    <a:p>
                      <a:pPr marL="0" marR="0" indent="0" algn="ctr" defTabSz="914400" rtl="0" eaLnBrk="1" fontAlgn="auto" latinLnBrk="0" hangingPunct="1">
                        <a:lnSpc>
                          <a:spcPct val="100000"/>
                        </a:lnSpc>
                        <a:spcBef>
                          <a:spcPts val="0"/>
                        </a:spcBef>
                        <a:spcAft>
                          <a:spcPts val="0"/>
                        </a:spcAft>
                        <a:buClrTx/>
                        <a:buSzPct val="115000"/>
                        <a:buFont typeface="Arial" pitchFamily="34" charset="0"/>
                        <a:buNone/>
                        <a:tabLst/>
                        <a:defRPr/>
                      </a:pPr>
                      <a:r>
                        <a:rPr lang="en-US" sz="1600" b="0" kern="1200" dirty="0">
                          <a:solidFill>
                            <a:schemeClr val="tx1"/>
                          </a:solidFill>
                          <a:latin typeface="+mn-lt"/>
                          <a:ea typeface="+mn-ea"/>
                          <a:cs typeface="Arial" pitchFamily="34" charset="0"/>
                        </a:rPr>
                        <a:t>1</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Pct val="115000"/>
                        <a:buFont typeface="Arial" pitchFamily="34" charset="0"/>
                        <a:buNone/>
                        <a:tabLst/>
                        <a:defRPr/>
                      </a:pPr>
                      <a:r>
                        <a:rPr lang="en-US" sz="1600" b="0" kern="1200" dirty="0">
                          <a:solidFill>
                            <a:schemeClr val="tx1"/>
                          </a:solidFill>
                          <a:latin typeface="+mn-lt"/>
                          <a:ea typeface="+mn-ea"/>
                          <a:cs typeface="Arial" pitchFamily="34" charset="0"/>
                        </a:rPr>
                        <a:t>Source</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1" kern="1200" dirty="0">
                          <a:solidFill>
                            <a:schemeClr val="tx1"/>
                          </a:solidFill>
                          <a:latin typeface="+mn-lt"/>
                          <a:ea typeface="+mn-ea"/>
                          <a:cs typeface="Arial" pitchFamily="34" charset="0"/>
                        </a:rPr>
                        <a:t>Boiler</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1" kern="1200" dirty="0">
                          <a:solidFill>
                            <a:schemeClr val="tx1"/>
                          </a:solidFill>
                          <a:latin typeface="+mn-lt"/>
                          <a:ea typeface="+mn-ea"/>
                          <a:cs typeface="Arial" pitchFamily="34" charset="0"/>
                        </a:rPr>
                        <a:t>Boiler</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Arial" pitchFamily="34" charset="0"/>
                        </a:rPr>
                        <a:t>DG Set </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171450" indent="-171450" algn="just">
                        <a:spcBef>
                          <a:spcPts val="0"/>
                        </a:spcBef>
                        <a:spcAft>
                          <a:spcPts val="0"/>
                        </a:spcAft>
                        <a:buFont typeface="Arial" pitchFamily="34" charset="0"/>
                        <a:buChar char="•"/>
                      </a:pPr>
                      <a:r>
                        <a:rPr lang="en-US" sz="1400" kern="1200" baseline="0" dirty="0">
                          <a:solidFill>
                            <a:schemeClr val="tx1"/>
                          </a:solidFill>
                          <a:latin typeface="+mn-lt"/>
                          <a:ea typeface="+mn-ea"/>
                          <a:cs typeface="+mn-cs"/>
                        </a:rPr>
                        <a:t>D.G. Set only in power failure.</a:t>
                      </a:r>
                    </a:p>
                    <a:p>
                      <a:pPr marL="171450" indent="-171450" algn="just">
                        <a:spcBef>
                          <a:spcPts val="0"/>
                        </a:spcBef>
                        <a:spcAft>
                          <a:spcPts val="0"/>
                        </a:spcAft>
                        <a:buFont typeface="Arial" pitchFamily="34" charset="0"/>
                        <a:buChar char="•"/>
                      </a:pPr>
                      <a:r>
                        <a:rPr lang="en-US" sz="1400" b="1" kern="1200" baseline="0" dirty="0">
                          <a:solidFill>
                            <a:schemeClr val="tx1"/>
                          </a:solidFill>
                          <a:latin typeface="+mn-lt"/>
                          <a:ea typeface="+mn-ea"/>
                          <a:cs typeface="+mn-cs"/>
                        </a:rPr>
                        <a:t>OCMS Installed to Cogen Boiler</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noFill/>
                  </a:tcPr>
                </a:tc>
                <a:extLst>
                  <a:ext uri="{0D108BD9-81ED-4DB2-BD59-A6C34878D82A}">
                    <a16:rowId xmlns:a16="http://schemas.microsoft.com/office/drawing/2014/main" val="10002"/>
                  </a:ext>
                </a:extLst>
              </a:tr>
              <a:tr h="370502">
                <a:tc>
                  <a:txBody>
                    <a:bodyPr/>
                    <a:lstStyle/>
                    <a:p>
                      <a:pPr marL="0" marR="0" indent="0" algn="ctr" defTabSz="914400" rtl="0" eaLnBrk="1" fontAlgn="auto" latinLnBrk="0" hangingPunct="1">
                        <a:lnSpc>
                          <a:spcPct val="100000"/>
                        </a:lnSpc>
                        <a:spcBef>
                          <a:spcPts val="0"/>
                        </a:spcBef>
                        <a:spcAft>
                          <a:spcPts val="0"/>
                        </a:spcAft>
                        <a:buClrTx/>
                        <a:buSzPct val="115000"/>
                        <a:buFont typeface="Arial" pitchFamily="34" charset="0"/>
                        <a:buNone/>
                        <a:tabLst/>
                        <a:defRPr/>
                      </a:pPr>
                      <a:r>
                        <a:rPr lang="en-US" sz="1600" b="0" kern="1200" dirty="0">
                          <a:solidFill>
                            <a:schemeClr val="tx1"/>
                          </a:solidFill>
                          <a:latin typeface="+mn-lt"/>
                          <a:ea typeface="+mn-ea"/>
                          <a:cs typeface="Arial" pitchFamily="34" charset="0"/>
                        </a:rPr>
                        <a:t>2</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Pct val="115000"/>
                        <a:buFont typeface="Arial" pitchFamily="34" charset="0"/>
                        <a:buNone/>
                        <a:tabLst/>
                        <a:defRPr/>
                      </a:pPr>
                      <a:r>
                        <a:rPr lang="en-US" sz="1600" b="0" kern="1200" dirty="0">
                          <a:solidFill>
                            <a:schemeClr val="tx1"/>
                          </a:solidFill>
                          <a:latin typeface="+mn-lt"/>
                          <a:ea typeface="+mn-ea"/>
                          <a:cs typeface="Arial" pitchFamily="34" charset="0"/>
                        </a:rPr>
                        <a:t>Capacity (TPH)</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C00000"/>
                          </a:solidFill>
                          <a:latin typeface="+mn-lt"/>
                          <a:ea typeface="+mn-ea"/>
                          <a:cs typeface="Arial" pitchFamily="34" charset="0"/>
                        </a:rPr>
                        <a:t>80</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0" kern="1200" dirty="0">
                          <a:solidFill>
                            <a:schemeClr val="tx1"/>
                          </a:solidFill>
                          <a:latin typeface="+mn-lt"/>
                          <a:ea typeface="+mn-ea"/>
                          <a:cs typeface="Arial" pitchFamily="34" charset="0"/>
                        </a:rPr>
                        <a:t>80</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itchFamily="34" charset="0"/>
                        </a:rPr>
                        <a:t>700 &amp; 300 KVA</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solidFill>
                        <a:latin typeface="+mn-lt"/>
                        <a:ea typeface="+mn-ea"/>
                        <a:cs typeface="Arial" pitchFamily="34" charset="0"/>
                      </a:endParaRPr>
                    </a:p>
                  </a:txBody>
                  <a:tcPr marL="84405" marR="84405" marT="45686" marB="45686"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136099">
                <a:tc>
                  <a:txBody>
                    <a:bodyPr/>
                    <a:lstStyle/>
                    <a:p>
                      <a:pPr marL="0" marR="0" lvl="0" indent="0"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3</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Fuel</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fi-FI" sz="1600" b="0" kern="1200" dirty="0">
                          <a:solidFill>
                            <a:schemeClr val="tx1"/>
                          </a:solidFill>
                          <a:latin typeface="+mn-lt"/>
                          <a:ea typeface="+mn-ea"/>
                          <a:cs typeface="Arial" pitchFamily="34" charset="0"/>
                        </a:rPr>
                        <a:t>Bagasse</a:t>
                      </a:r>
                      <a:endParaRPr lang="en-US" sz="1600" b="0" kern="1200" dirty="0">
                        <a:solidFill>
                          <a:schemeClr val="tx1"/>
                        </a:solidFill>
                        <a:latin typeface="+mn-lt"/>
                        <a:ea typeface="+mn-ea"/>
                        <a:cs typeface="Arial" pitchFamily="34" charset="0"/>
                      </a:endParaRPr>
                    </a:p>
                  </a:txBody>
                  <a:tcPr marL="63310" marR="6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Arial" pitchFamily="34" charset="0"/>
                        </a:rPr>
                        <a:t>Bagasse</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0" kern="1200" dirty="0">
                          <a:solidFill>
                            <a:schemeClr val="tx1"/>
                          </a:solidFill>
                          <a:latin typeface="+mn-lt"/>
                          <a:ea typeface="+mn-ea"/>
                          <a:cs typeface="Arial" pitchFamily="34" charset="0"/>
                        </a:rPr>
                        <a:t>Diesel </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IN" dirty="0"/>
                    </a:p>
                  </a:txBody>
                  <a:tcPr/>
                </a:tc>
                <a:extLst>
                  <a:ext uri="{0D108BD9-81ED-4DB2-BD59-A6C34878D82A}">
                    <a16:rowId xmlns:a16="http://schemas.microsoft.com/office/drawing/2014/main" val="10004"/>
                  </a:ext>
                </a:extLst>
              </a:tr>
              <a:tr h="370502">
                <a:tc>
                  <a:txBody>
                    <a:bodyPr/>
                    <a:lstStyle/>
                    <a:p>
                      <a:pPr marL="0" marR="0" lvl="0" indent="0"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4</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Quantity (MT/D)</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r>
                        <a:rPr lang="fi-FI" sz="1600" b="0" kern="1200" dirty="0">
                          <a:solidFill>
                            <a:schemeClr val="tx1"/>
                          </a:solidFill>
                          <a:latin typeface="+mn-lt"/>
                          <a:ea typeface="+mn-ea"/>
                          <a:cs typeface="Arial" pitchFamily="34" charset="0"/>
                        </a:rPr>
                        <a:t>810</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fi-FI" sz="1600" b="0" kern="1200" dirty="0">
                          <a:solidFill>
                            <a:schemeClr val="tx1"/>
                          </a:solidFill>
                          <a:latin typeface="+mn-lt"/>
                          <a:ea typeface="+mn-ea"/>
                          <a:cs typeface="Arial" pitchFamily="34" charset="0"/>
                        </a:rPr>
                        <a:t>810</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Tx/>
                        <a:buSzPct val="125000"/>
                        <a:buFont typeface="Arial" pitchFamily="34" charset="0"/>
                        <a:buNone/>
                        <a:tabLst/>
                        <a:defRPr/>
                      </a:pPr>
                      <a:r>
                        <a:rPr lang="en-US" sz="1600" b="0" kern="1200" dirty="0">
                          <a:solidFill>
                            <a:schemeClr val="tx1"/>
                          </a:solidFill>
                          <a:latin typeface="+mn-lt"/>
                          <a:ea typeface="+mn-ea"/>
                          <a:cs typeface="Arial" pitchFamily="34" charset="0"/>
                        </a:rPr>
                        <a:t>145 Lit./Hr.</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endParaRPr lang="en-US" sz="1600" b="0" kern="1200" dirty="0">
                        <a:solidFill>
                          <a:schemeClr val="tx1"/>
                        </a:solidFill>
                        <a:latin typeface="+mn-lt"/>
                        <a:ea typeface="+mn-ea"/>
                        <a:cs typeface="Arial" pitchFamily="34" charset="0"/>
                      </a:endParaRPr>
                    </a:p>
                  </a:txBody>
                  <a:tcPr marL="84405" marR="84405" marT="45686" marB="45686" horzOverflow="overflow"/>
                </a:tc>
                <a:extLst>
                  <a:ext uri="{0D108BD9-81ED-4DB2-BD59-A6C34878D82A}">
                    <a16:rowId xmlns:a16="http://schemas.microsoft.com/office/drawing/2014/main" val="10005"/>
                  </a:ext>
                </a:extLst>
              </a:tr>
              <a:tr h="210691">
                <a:tc>
                  <a:txBody>
                    <a:bodyPr/>
                    <a:lstStyle/>
                    <a:p>
                      <a:pPr marL="0" marR="0" lvl="0" indent="0"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5</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Stack Height</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r>
                        <a:rPr lang="en-US" sz="1600" b="1" kern="1200" dirty="0">
                          <a:solidFill>
                            <a:srgbClr val="C00000"/>
                          </a:solidFill>
                          <a:latin typeface="+mn-lt"/>
                          <a:ea typeface="+mn-ea"/>
                          <a:cs typeface="Arial" pitchFamily="34" charset="0"/>
                        </a:rPr>
                        <a:t>76 M</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69863" marR="0" lvl="0" indent="-169863"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1" kern="1200" dirty="0">
                          <a:solidFill>
                            <a:schemeClr val="tx1"/>
                          </a:solidFill>
                          <a:latin typeface="+mn-lt"/>
                          <a:ea typeface="+mn-ea"/>
                          <a:cs typeface="Arial" pitchFamily="34" charset="0"/>
                        </a:rPr>
                        <a:t>76</a:t>
                      </a:r>
                      <a:r>
                        <a:rPr lang="en-US" sz="1600" b="1" kern="1200" baseline="0" dirty="0">
                          <a:solidFill>
                            <a:schemeClr val="tx1"/>
                          </a:solidFill>
                          <a:latin typeface="+mn-lt"/>
                          <a:ea typeface="+mn-ea"/>
                          <a:cs typeface="Arial" pitchFamily="34" charset="0"/>
                        </a:rPr>
                        <a:t> M </a:t>
                      </a:r>
                      <a:endParaRPr lang="en-US" sz="1600" b="1"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200</a:t>
                      </a:r>
                      <a:r>
                        <a:rPr lang="en-US" sz="1600" b="0" kern="1200" baseline="0" dirty="0">
                          <a:solidFill>
                            <a:schemeClr val="tx1"/>
                          </a:solidFill>
                          <a:latin typeface="+mn-lt"/>
                          <a:ea typeface="+mn-ea"/>
                          <a:cs typeface="Arial" pitchFamily="34" charset="0"/>
                        </a:rPr>
                        <a:t> mm</a:t>
                      </a:r>
                      <a:endParaRPr lang="en-US" sz="1600" b="0" kern="1200" dirty="0">
                        <a:solidFill>
                          <a:schemeClr val="tx1"/>
                        </a:solidFill>
                        <a:latin typeface="+mn-lt"/>
                        <a:ea typeface="+mn-ea"/>
                        <a:cs typeface="Arial" pitchFamily="34" charset="0"/>
                      </a:endParaRP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169863" marR="0" lvl="0" indent="-169863"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endParaRPr lang="en-US" sz="1600" b="0" kern="1200" dirty="0">
                        <a:solidFill>
                          <a:schemeClr val="tx1"/>
                        </a:solidFill>
                        <a:latin typeface="+mn-lt"/>
                        <a:ea typeface="+mn-ea"/>
                        <a:cs typeface="Arial" pitchFamily="34" charset="0"/>
                      </a:endParaRPr>
                    </a:p>
                  </a:txBody>
                  <a:tcPr marL="84405" marR="84405" marT="45686" marB="45686" horzOverflow="overflow"/>
                </a:tc>
                <a:extLst>
                  <a:ext uri="{0D108BD9-81ED-4DB2-BD59-A6C34878D82A}">
                    <a16:rowId xmlns:a16="http://schemas.microsoft.com/office/drawing/2014/main" val="10006"/>
                  </a:ext>
                </a:extLst>
              </a:tr>
              <a:tr h="210691">
                <a:tc>
                  <a:txBody>
                    <a:bodyPr/>
                    <a:lstStyle/>
                    <a:p>
                      <a:pPr marL="0" marR="0" lvl="0" indent="0"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baseline="0" dirty="0">
                          <a:solidFill>
                            <a:schemeClr val="tx1"/>
                          </a:solidFill>
                          <a:latin typeface="+mn-lt"/>
                          <a:ea typeface="+mn-ea"/>
                          <a:cs typeface="Arial" pitchFamily="34" charset="0"/>
                        </a:rPr>
                        <a:t>6</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APC </a:t>
                      </a:r>
                      <a:r>
                        <a:rPr lang="en-US" sz="1600" b="0" kern="1200" baseline="0" dirty="0" err="1">
                          <a:solidFill>
                            <a:schemeClr val="tx1"/>
                          </a:solidFill>
                          <a:latin typeface="+mn-lt"/>
                          <a:ea typeface="+mn-ea"/>
                          <a:cs typeface="Arial" pitchFamily="34" charset="0"/>
                        </a:rPr>
                        <a:t>Equi</a:t>
                      </a:r>
                      <a:r>
                        <a:rPr lang="en-US" sz="1600" b="0" kern="1200" baseline="0" dirty="0">
                          <a:solidFill>
                            <a:schemeClr val="tx1"/>
                          </a:solidFill>
                          <a:latin typeface="+mn-lt"/>
                          <a:ea typeface="+mn-ea"/>
                          <a:cs typeface="Arial" pitchFamily="34" charset="0"/>
                        </a:rPr>
                        <a:t>.</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r>
                        <a:rPr lang="en-US" sz="1600" b="1" kern="1200" dirty="0">
                          <a:solidFill>
                            <a:srgbClr val="C00000"/>
                          </a:solidFill>
                          <a:latin typeface="+mn-lt"/>
                          <a:ea typeface="+mn-ea"/>
                          <a:cs typeface="Arial" pitchFamily="34" charset="0"/>
                        </a:rPr>
                        <a:t>ESP</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69863" marR="0" lvl="0" indent="-169863"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r>
                        <a:rPr lang="en-US" sz="1600" b="1" kern="1200" dirty="0">
                          <a:solidFill>
                            <a:schemeClr val="tx1"/>
                          </a:solidFill>
                          <a:latin typeface="+mn-lt"/>
                          <a:ea typeface="+mn-ea"/>
                          <a:cs typeface="Arial" pitchFamily="34" charset="0"/>
                        </a:rPr>
                        <a:t>ESP</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9863" marR="0" lvl="0" indent="-169863" algn="ctr" defTabSz="914400" rtl="0" eaLnBrk="1" fontAlgn="base" latinLnBrk="0" hangingPunct="1">
                        <a:lnSpc>
                          <a:spcPct val="100000"/>
                        </a:lnSpc>
                        <a:spcBef>
                          <a:spcPts val="0"/>
                        </a:spcBef>
                        <a:spcAft>
                          <a:spcPts val="0"/>
                        </a:spcAft>
                        <a:buClr>
                          <a:schemeClr val="tx1">
                            <a:lumMod val="85000"/>
                            <a:lumOff val="15000"/>
                          </a:schemeClr>
                        </a:buClr>
                        <a:buSzPct val="125000"/>
                        <a:buFont typeface="Arial" pitchFamily="34" charset="0"/>
                        <a:buNone/>
                        <a:tabLst/>
                        <a:defRPr/>
                      </a:pPr>
                      <a:r>
                        <a:rPr lang="en-US" sz="1600" b="0" kern="1200" dirty="0">
                          <a:solidFill>
                            <a:schemeClr val="tx1"/>
                          </a:solidFill>
                          <a:latin typeface="+mn-lt"/>
                          <a:ea typeface="+mn-ea"/>
                          <a:cs typeface="Arial" pitchFamily="34" charset="0"/>
                        </a:rPr>
                        <a:t>--</a:t>
                      </a:r>
                    </a:p>
                  </a:txBody>
                  <a:tcPr marL="71921" marR="719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169863" marR="0" lvl="0" indent="-169863" algn="ctr" defTabSz="914400" rtl="0" eaLnBrk="1" fontAlgn="base" latinLnBrk="0" hangingPunct="1">
                        <a:lnSpc>
                          <a:spcPct val="100000"/>
                        </a:lnSpc>
                        <a:spcBef>
                          <a:spcPct val="0"/>
                        </a:spcBef>
                        <a:spcAft>
                          <a:spcPct val="0"/>
                        </a:spcAft>
                        <a:buClr>
                          <a:schemeClr val="tx1">
                            <a:lumMod val="85000"/>
                            <a:lumOff val="15000"/>
                          </a:schemeClr>
                        </a:buClr>
                        <a:buSzPct val="125000"/>
                        <a:buFont typeface="Arial" pitchFamily="34" charset="0"/>
                        <a:buNone/>
                        <a:tabLst/>
                        <a:defRPr/>
                      </a:pPr>
                      <a:endParaRPr lang="en-US" sz="1600" b="0" kern="1200" dirty="0">
                        <a:solidFill>
                          <a:schemeClr val="tx1"/>
                        </a:solidFill>
                        <a:latin typeface="+mn-lt"/>
                        <a:ea typeface="+mn-ea"/>
                        <a:cs typeface="Arial" pitchFamily="34" charset="0"/>
                      </a:endParaRPr>
                    </a:p>
                  </a:txBody>
                  <a:tcPr marL="84405" marR="84405" marT="45686" marB="45686" horzOverflow="overflow"/>
                </a:tc>
                <a:extLst>
                  <a:ext uri="{0D108BD9-81ED-4DB2-BD59-A6C34878D82A}">
                    <a16:rowId xmlns:a16="http://schemas.microsoft.com/office/drawing/2014/main" val="10007"/>
                  </a:ext>
                </a:extLst>
              </a:tr>
            </a:tbl>
          </a:graphicData>
        </a:graphic>
      </p:graphicFrame>
      <p:sp>
        <p:nvSpPr>
          <p:cNvPr id="4" name="Rectangle 5"/>
          <p:cNvSpPr>
            <a:spLocks noChangeArrowheads="1"/>
          </p:cNvSpPr>
          <p:nvPr/>
        </p:nvSpPr>
        <p:spPr bwMode="auto">
          <a:xfrm>
            <a:off x="0" y="228600"/>
            <a:ext cx="2119313" cy="338137"/>
          </a:xfrm>
          <a:prstGeom prst="rect">
            <a:avLst/>
          </a:prstGeom>
        </p:spPr>
        <p:txBody>
          <a:bodyPr wrap="none">
            <a:spAutoFit/>
          </a:bodyPr>
          <a:lstStyle/>
          <a:p>
            <a:pPr marL="243491" indent="-243491" eaLnBrk="1" hangingPunct="1">
              <a:buSzPct val="80000"/>
              <a:buFont typeface="Wingdings" panose="05000000000000000000" pitchFamily="2" charset="2"/>
              <a:buChar char="Ø"/>
              <a:defRPr/>
            </a:pPr>
            <a:r>
              <a:rPr lang="fi-FI" sz="1600" dirty="0">
                <a:solidFill>
                  <a:srgbClr val="CC0099"/>
                </a:solidFill>
                <a:latin typeface="+mn-lt"/>
                <a:cs typeface="Arial" charset="0"/>
              </a:rPr>
              <a:t>Air Pollution Control</a:t>
            </a:r>
            <a:endParaRPr lang="en-US" sz="1600" dirty="0">
              <a:solidFill>
                <a:srgbClr val="CC0099"/>
              </a:solidFill>
              <a:latin typeface="+mn-lt"/>
              <a:cs typeface="Arial" charset="0"/>
            </a:endParaRPr>
          </a:p>
        </p:txBody>
      </p:sp>
      <p:sp>
        <p:nvSpPr>
          <p:cNvPr id="5" name="Rectangle 1"/>
          <p:cNvSpPr>
            <a:spLocks noChangeArrowheads="1"/>
          </p:cNvSpPr>
          <p:nvPr/>
        </p:nvSpPr>
        <p:spPr bwMode="auto">
          <a:xfrm>
            <a:off x="3265488" y="-22225"/>
            <a:ext cx="3313112" cy="338138"/>
          </a:xfrm>
          <a:prstGeom prst="rect">
            <a:avLst/>
          </a:prstGeom>
          <a:noFill/>
          <a:ln w="9525">
            <a:noFill/>
            <a:miter lim="800000"/>
            <a:headEnd/>
            <a:tailEnd/>
          </a:ln>
        </p:spPr>
        <p:txBody>
          <a:bodyPr>
            <a:spAutoFit/>
          </a:bodyPr>
          <a:lstStyle/>
          <a:p>
            <a:pPr algn="ctr" eaLnBrk="1" hangingPunct="1">
              <a:spcBef>
                <a:spcPct val="50000"/>
              </a:spcBef>
              <a:tabLst>
                <a:tab pos="1957792" algn="l"/>
              </a:tabLst>
              <a:defRPr/>
            </a:pPr>
            <a:r>
              <a:rPr lang="en-US" altLang="zh-CN" sz="1600" dirty="0">
                <a:solidFill>
                  <a:srgbClr val="CC0099"/>
                </a:solidFill>
                <a:latin typeface="+mn-lt"/>
                <a:ea typeface="MS Mincho" pitchFamily="49" charset="-128"/>
                <a:cs typeface="+mn-cs"/>
              </a:rPr>
              <a:t>Environmental Aspects</a:t>
            </a:r>
          </a:p>
        </p:txBody>
      </p:sp>
      <p:sp>
        <p:nvSpPr>
          <p:cNvPr id="6" name="Rectangle 5"/>
          <p:cNvSpPr>
            <a:spLocks noChangeArrowheads="1"/>
          </p:cNvSpPr>
          <p:nvPr/>
        </p:nvSpPr>
        <p:spPr bwMode="auto">
          <a:xfrm>
            <a:off x="69850" y="2633662"/>
            <a:ext cx="1898650" cy="338138"/>
          </a:xfrm>
          <a:prstGeom prst="rect">
            <a:avLst/>
          </a:prstGeom>
          <a:noFill/>
          <a:ln w="9525">
            <a:noFill/>
            <a:miter lim="800000"/>
            <a:headEnd/>
            <a:tailEnd/>
          </a:ln>
        </p:spPr>
        <p:txBody>
          <a:bodyPr>
            <a:spAutoFit/>
          </a:bodyPr>
          <a:lstStyle/>
          <a:p>
            <a:pPr marL="49823" indent="-49823" eaLnBrk="1" hangingPunct="1">
              <a:buSzPct val="80000"/>
              <a:buFont typeface="Wingdings" pitchFamily="2" charset="2"/>
              <a:buChar char="Ø"/>
              <a:defRPr/>
            </a:pPr>
            <a:r>
              <a:rPr lang="fi-FI" sz="1600" dirty="0">
                <a:solidFill>
                  <a:srgbClr val="CC0099"/>
                </a:solidFill>
                <a:latin typeface="+mj-lt"/>
                <a:cs typeface="Arial" charset="0"/>
              </a:rPr>
              <a:t> Hazardous Waste</a:t>
            </a:r>
            <a:endParaRPr lang="en-US" sz="1600" dirty="0">
              <a:solidFill>
                <a:srgbClr val="CC0099"/>
              </a:solidFill>
              <a:latin typeface="+mj-lt"/>
              <a:cs typeface="Arial" charset="0"/>
            </a:endParaRPr>
          </a:p>
        </p:txBody>
      </p:sp>
      <p:graphicFrame>
        <p:nvGraphicFramePr>
          <p:cNvPr id="7" name="Group 90"/>
          <p:cNvGraphicFramePr>
            <a:graphicFrameLocks noGrp="1"/>
          </p:cNvGraphicFramePr>
          <p:nvPr>
            <p:extLst>
              <p:ext uri="{D42A27DB-BD31-4B8C-83A1-F6EECF244321}">
                <p14:modId xmlns:p14="http://schemas.microsoft.com/office/powerpoint/2010/main" val="528715874"/>
              </p:ext>
            </p:extLst>
          </p:nvPr>
        </p:nvGraphicFramePr>
        <p:xfrm>
          <a:off x="92543" y="2971800"/>
          <a:ext cx="9678988" cy="1630200"/>
        </p:xfrm>
        <a:graphic>
          <a:graphicData uri="http://schemas.openxmlformats.org/drawingml/2006/table">
            <a:tbl>
              <a:tblPr/>
              <a:tblGrid>
                <a:gridCol w="466725">
                  <a:extLst>
                    <a:ext uri="{9D8B030D-6E8A-4147-A177-3AD203B41FA5}">
                      <a16:colId xmlns:a16="http://schemas.microsoft.com/office/drawing/2014/main" val="20000"/>
                    </a:ext>
                  </a:extLst>
                </a:gridCol>
                <a:gridCol w="1574332">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2151531">
                  <a:extLst>
                    <a:ext uri="{9D8B030D-6E8A-4147-A177-3AD203B41FA5}">
                      <a16:colId xmlns:a16="http://schemas.microsoft.com/office/drawing/2014/main" val="20005"/>
                    </a:ext>
                  </a:extLst>
                </a:gridCol>
              </a:tblGrid>
              <a:tr h="254259">
                <a:tc rowSpan="2">
                  <a:txBody>
                    <a:bodyPr/>
                    <a:lstStyle>
                      <a:lvl1pPr marL="174625" indent="-1746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4625" marR="0" lvl="0" indent="-174625" algn="ctr" defTabSz="914400" rtl="0" eaLnBrk="1" fontAlgn="base" latinLnBrk="0" hangingPunct="1">
                        <a:lnSpc>
                          <a:spcPct val="100000"/>
                        </a:lnSpc>
                        <a:spcBef>
                          <a:spcPct val="0"/>
                        </a:spcBef>
                        <a:spcAft>
                          <a:spcPct val="0"/>
                        </a:spcAft>
                        <a:buClr>
                          <a:srgbClr val="31859C"/>
                        </a:buClr>
                        <a:buSzPct val="125000"/>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No</a:t>
                      </a:r>
                    </a:p>
                  </a:txBody>
                  <a:tcPr marL="84406" marR="84406" marT="41790" marB="417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174625" indent="-1746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4625" marR="0" lvl="0" indent="-174625" algn="ctr" defTabSz="914400" rtl="0" eaLnBrk="1" fontAlgn="base" latinLnBrk="0" hangingPunct="1">
                        <a:lnSpc>
                          <a:spcPct val="100000"/>
                        </a:lnSpc>
                        <a:spcBef>
                          <a:spcPct val="0"/>
                        </a:spcBef>
                        <a:spcAft>
                          <a:spcPct val="0"/>
                        </a:spcAft>
                        <a:buClr>
                          <a:srgbClr val="31859C"/>
                        </a:buClr>
                        <a:buSzPct val="125000"/>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Industrial Unit</a:t>
                      </a:r>
                    </a:p>
                  </a:txBody>
                  <a:tcPr marL="84406" marR="84406" marT="41790" marB="417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174625" indent="-1746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74625" marR="0" lvl="0" indent="-174625" algn="ctr" defTabSz="914400" rtl="0" eaLnBrk="1" fontAlgn="base" latinLnBrk="0" hangingPunct="1">
                        <a:lnSpc>
                          <a:spcPct val="100000"/>
                        </a:lnSpc>
                        <a:spcBef>
                          <a:spcPct val="0"/>
                        </a:spcBef>
                        <a:spcAft>
                          <a:spcPct val="0"/>
                        </a:spcAft>
                        <a:buClr>
                          <a:srgbClr val="31859C"/>
                        </a:buClr>
                        <a:buSzPct val="125000"/>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Category </a:t>
                      </a:r>
                    </a:p>
                  </a:txBody>
                  <a:tcPr marL="84406" marR="84406" marT="41790" marB="417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marL="111125" indent="-1111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1125" marR="0" lvl="0" indent="-111125" algn="ctr" defTabSz="914400" rtl="0" eaLnBrk="1" fontAlgn="base" latinLnBrk="0" hangingPunct="1">
                        <a:lnSpc>
                          <a:spcPct val="100000"/>
                        </a:lnSpc>
                        <a:spcBef>
                          <a:spcPct val="0"/>
                        </a:spcBef>
                        <a:spcAft>
                          <a:spcPct val="0"/>
                        </a:spcAft>
                        <a:buClr>
                          <a:srgbClr val="31859C"/>
                        </a:buClr>
                        <a:buSzPct val="133000"/>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Quantity (MT/Yr.)</a:t>
                      </a:r>
                    </a:p>
                  </a:txBody>
                  <a:tcPr marL="84406" marR="84406" marT="41790" marB="4179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31859C"/>
                        </a:buClr>
                        <a:buSzPct val="133000"/>
                        <a:buFontTx/>
                        <a:buNone/>
                        <a:tabLst/>
                      </a:pPr>
                      <a:r>
                        <a:rPr kumimoji="0" lang="en-US" altLang="en-US" sz="1600" b="1" i="0" u="none" strike="noStrike" cap="none" normalizeH="0" baseline="0">
                          <a:ln>
                            <a:noFill/>
                          </a:ln>
                          <a:solidFill>
                            <a:schemeClr val="tx1"/>
                          </a:solidFill>
                          <a:effectLst/>
                          <a:latin typeface="Calibri" panose="020F0502020204030204" pitchFamily="34" charset="0"/>
                          <a:cs typeface="Arial" panose="020B0604020202020204" pitchFamily="34" charset="0"/>
                        </a:rPr>
                        <a:t>Storage &amp; Disposal Method</a:t>
                      </a:r>
                    </a:p>
                  </a:txBody>
                  <a:tcPr marL="84406" marR="84406" marT="41790" marB="4179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259">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lvl1pPr marL="111125" indent="-1111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1125" marR="0" lvl="0" indent="-111125" algn="ctr" defTabSz="914400" rtl="0" eaLnBrk="1" fontAlgn="base" latinLnBrk="0" hangingPunct="1">
                        <a:lnSpc>
                          <a:spcPct val="100000"/>
                        </a:lnSpc>
                        <a:spcBef>
                          <a:spcPct val="0"/>
                        </a:spcBef>
                        <a:spcAft>
                          <a:spcPct val="0"/>
                        </a:spcAft>
                        <a:buClr>
                          <a:srgbClr val="31859C"/>
                        </a:buClr>
                        <a:buSzPct val="133000"/>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Existing</a:t>
                      </a:r>
                    </a:p>
                  </a:txBody>
                  <a:tcPr marL="84406" marR="84406" marT="41790" marB="4179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25" indent="-11112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11125" marR="0" lvl="0" indent="-111125" algn="ctr" defTabSz="914400" rtl="0" eaLnBrk="1" fontAlgn="base" latinLnBrk="0" hangingPunct="1">
                        <a:lnSpc>
                          <a:spcPct val="100000"/>
                        </a:lnSpc>
                        <a:spcBef>
                          <a:spcPct val="0"/>
                        </a:spcBef>
                        <a:spcAft>
                          <a:spcPct val="0"/>
                        </a:spcAft>
                        <a:buClr>
                          <a:srgbClr val="31859C"/>
                        </a:buClr>
                        <a:buSzPct val="133000"/>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After Expansion </a:t>
                      </a:r>
                    </a:p>
                  </a:txBody>
                  <a:tcPr marL="84406" marR="84406" marT="41790" marB="41790"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IN"/>
                    </a:p>
                  </a:txBody>
                  <a:tcPr/>
                </a:tc>
                <a:extLst>
                  <a:ext uri="{0D108BD9-81ED-4DB2-BD59-A6C34878D82A}">
                    <a16:rowId xmlns:a16="http://schemas.microsoft.com/office/drawing/2014/main" val="10001"/>
                  </a:ext>
                </a:extLst>
              </a:tr>
              <a:tr h="189354">
                <a:tc rowSpan="3">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Sugar Factory, Co-gen Plant &amp; Distillery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5.1 Used Oil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0.2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0.8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Forwarded to authorized re-processor</a:t>
                      </a:r>
                    </a:p>
                  </a:txBody>
                  <a:tcPr marL="63312" marR="6331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9354">
                <a:tc vMerge="1">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33.3 Contaminated Cotton Waste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0.1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0.3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3312" marR="6331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617792"/>
                  </a:ext>
                </a:extLst>
              </a:tr>
              <a:tr h="378709">
                <a:tc vMerge="1">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33.1 Empty Containers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10 Nos.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35 Nos.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Forwarded to authorized re-seller</a:t>
                      </a:r>
                    </a:p>
                  </a:txBody>
                  <a:tcPr marL="63312" marR="6331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9051331"/>
                  </a:ext>
                </a:extLst>
              </a:tr>
            </a:tbl>
          </a:graphicData>
        </a:graphic>
      </p:graphicFrame>
      <p:sp>
        <p:nvSpPr>
          <p:cNvPr id="8" name="Rectangle 5"/>
          <p:cNvSpPr>
            <a:spLocks noChangeArrowheads="1"/>
          </p:cNvSpPr>
          <p:nvPr/>
        </p:nvSpPr>
        <p:spPr bwMode="auto">
          <a:xfrm>
            <a:off x="0" y="4614863"/>
            <a:ext cx="1447800" cy="338137"/>
          </a:xfrm>
          <a:prstGeom prst="rect">
            <a:avLst/>
          </a:prstGeom>
        </p:spPr>
        <p:txBody>
          <a:bodyPr wrap="none">
            <a:spAutoFit/>
          </a:bodyPr>
          <a:lstStyle/>
          <a:p>
            <a:pPr marL="243491" indent="-243491" eaLnBrk="1" hangingPunct="1">
              <a:buSzPct val="80000"/>
              <a:buFont typeface="Wingdings" panose="05000000000000000000" pitchFamily="2" charset="2"/>
              <a:buChar char="Ø"/>
              <a:defRPr/>
            </a:pPr>
            <a:r>
              <a:rPr lang="fi-FI" sz="1600" dirty="0">
                <a:solidFill>
                  <a:srgbClr val="CC0099"/>
                </a:solidFill>
                <a:latin typeface="+mn-lt"/>
                <a:cs typeface="Arial" charset="0"/>
              </a:rPr>
              <a:t>Solid Waste </a:t>
            </a:r>
            <a:endParaRPr lang="en-US" sz="1600" dirty="0">
              <a:solidFill>
                <a:srgbClr val="CC0099"/>
              </a:solidFill>
              <a:latin typeface="+mn-lt"/>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6946021"/>
              </p:ext>
            </p:extLst>
          </p:nvPr>
        </p:nvGraphicFramePr>
        <p:xfrm>
          <a:off x="82550" y="4953000"/>
          <a:ext cx="9678987" cy="1863852"/>
        </p:xfrm>
        <a:graphic>
          <a:graphicData uri="http://schemas.openxmlformats.org/drawingml/2006/table">
            <a:tbl>
              <a:tblPr firstRow="1" firstCol="1" bandRow="1">
                <a:tableStyleId>{5940675A-B579-460E-94D1-54222C63F5DA}</a:tableStyleId>
              </a:tblPr>
              <a:tblGrid>
                <a:gridCol w="389949">
                  <a:extLst>
                    <a:ext uri="{9D8B030D-6E8A-4147-A177-3AD203B41FA5}">
                      <a16:colId xmlns:a16="http://schemas.microsoft.com/office/drawing/2014/main" val="20000"/>
                    </a:ext>
                  </a:extLst>
                </a:gridCol>
                <a:gridCol w="1658412">
                  <a:extLst>
                    <a:ext uri="{9D8B030D-6E8A-4147-A177-3AD203B41FA5}">
                      <a16:colId xmlns:a16="http://schemas.microsoft.com/office/drawing/2014/main" val="20001"/>
                    </a:ext>
                  </a:extLst>
                </a:gridCol>
                <a:gridCol w="2662072">
                  <a:extLst>
                    <a:ext uri="{9D8B030D-6E8A-4147-A177-3AD203B41FA5}">
                      <a16:colId xmlns:a16="http://schemas.microsoft.com/office/drawing/2014/main" val="20002"/>
                    </a:ext>
                  </a:extLst>
                </a:gridCol>
                <a:gridCol w="1008113">
                  <a:extLst>
                    <a:ext uri="{9D8B030D-6E8A-4147-A177-3AD203B41FA5}">
                      <a16:colId xmlns:a16="http://schemas.microsoft.com/office/drawing/2014/main" val="20003"/>
                    </a:ext>
                  </a:extLst>
                </a:gridCol>
                <a:gridCol w="1584177">
                  <a:extLst>
                    <a:ext uri="{9D8B030D-6E8A-4147-A177-3AD203B41FA5}">
                      <a16:colId xmlns:a16="http://schemas.microsoft.com/office/drawing/2014/main" val="20004"/>
                    </a:ext>
                  </a:extLst>
                </a:gridCol>
                <a:gridCol w="2376264">
                  <a:extLst>
                    <a:ext uri="{9D8B030D-6E8A-4147-A177-3AD203B41FA5}">
                      <a16:colId xmlns:a16="http://schemas.microsoft.com/office/drawing/2014/main" val="20005"/>
                    </a:ext>
                  </a:extLst>
                </a:gridCol>
              </a:tblGrid>
              <a:tr h="202203">
                <a:tc rowSpan="2">
                  <a:txBody>
                    <a:bodyPr/>
                    <a:lstStyle/>
                    <a:p>
                      <a:pPr marL="0" marR="0" algn="ctr">
                        <a:lnSpc>
                          <a:spcPct val="115000"/>
                        </a:lnSpc>
                        <a:spcBef>
                          <a:spcPts val="0"/>
                        </a:spcBef>
                        <a:spcAft>
                          <a:spcPts val="0"/>
                        </a:spcAft>
                      </a:pPr>
                      <a:r>
                        <a:rPr lang="en-US" sz="1600" b="1" dirty="0">
                          <a:effectLst/>
                        </a:rPr>
                        <a:t>No</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rowSpan="2">
                  <a:txBody>
                    <a:bodyPr/>
                    <a:lstStyle/>
                    <a:p>
                      <a:pPr marL="0" marR="0" algn="ctr">
                        <a:lnSpc>
                          <a:spcPct val="115000"/>
                        </a:lnSpc>
                        <a:spcBef>
                          <a:spcPts val="0"/>
                        </a:spcBef>
                        <a:spcAft>
                          <a:spcPts val="0"/>
                        </a:spcAft>
                      </a:pPr>
                      <a:r>
                        <a:rPr lang="en-US" sz="1600" b="1" dirty="0">
                          <a:effectLst/>
                        </a:rPr>
                        <a:t>Unit</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rowSpan="2">
                  <a:txBody>
                    <a:bodyPr/>
                    <a:lstStyle/>
                    <a:p>
                      <a:pPr marL="0" marR="0" algn="ctr">
                        <a:lnSpc>
                          <a:spcPct val="115000"/>
                        </a:lnSpc>
                        <a:spcBef>
                          <a:spcPts val="0"/>
                        </a:spcBef>
                        <a:spcAft>
                          <a:spcPts val="0"/>
                        </a:spcAft>
                      </a:pPr>
                      <a:r>
                        <a:rPr lang="en-US" sz="1600" b="1" dirty="0">
                          <a:effectLst/>
                        </a:rPr>
                        <a:t>Type</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gridSpan="2">
                  <a:txBody>
                    <a:bodyPr/>
                    <a:lstStyle/>
                    <a:p>
                      <a:pPr marL="0" marR="0" algn="ctr">
                        <a:lnSpc>
                          <a:spcPct val="115000"/>
                        </a:lnSpc>
                        <a:spcBef>
                          <a:spcPts val="0"/>
                        </a:spcBef>
                        <a:spcAft>
                          <a:spcPts val="0"/>
                        </a:spcAft>
                      </a:pPr>
                      <a:r>
                        <a:rPr lang="en-US" sz="1600" b="1">
                          <a:effectLst/>
                        </a:rPr>
                        <a:t>Quantity (MT/M)</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hMerge="1">
                  <a:txBody>
                    <a:bodyPr/>
                    <a:lstStyle/>
                    <a:p>
                      <a:endParaRPr lang="en-US"/>
                    </a:p>
                  </a:txBody>
                  <a:tcPr/>
                </a:tc>
                <a:tc rowSpan="2">
                  <a:txBody>
                    <a:bodyPr/>
                    <a:lstStyle/>
                    <a:p>
                      <a:pPr marL="0" marR="0" algn="ctr">
                        <a:lnSpc>
                          <a:spcPct val="115000"/>
                        </a:lnSpc>
                        <a:spcBef>
                          <a:spcPts val="0"/>
                        </a:spcBef>
                        <a:spcAft>
                          <a:spcPts val="0"/>
                        </a:spcAft>
                      </a:pPr>
                      <a:r>
                        <a:rPr lang="en-US" sz="1600" b="1">
                          <a:effectLst/>
                        </a:rPr>
                        <a:t>Disposal</a:t>
                      </a: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val="10000"/>
                  </a:ext>
                </a:extLst>
              </a:tr>
              <a:tr h="2022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dirty="0">
                          <a:effectLst/>
                        </a:rPr>
                        <a:t>Existing</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marL="0" marR="0" algn="ctr">
                        <a:lnSpc>
                          <a:spcPct val="115000"/>
                        </a:lnSpc>
                        <a:spcBef>
                          <a:spcPts val="0"/>
                        </a:spcBef>
                        <a:spcAft>
                          <a:spcPts val="0"/>
                        </a:spcAft>
                      </a:pPr>
                      <a:r>
                        <a:rPr lang="en-US" sz="1600" b="1" dirty="0">
                          <a:effectLst/>
                        </a:rPr>
                        <a:t>After Expansion</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vMerge="1">
                  <a:txBody>
                    <a:bodyPr/>
                    <a:lstStyle/>
                    <a:p>
                      <a:endParaRPr lang="en-US"/>
                    </a:p>
                  </a:txBody>
                  <a:tcPr/>
                </a:tc>
                <a:extLst>
                  <a:ext uri="{0D108BD9-81ED-4DB2-BD59-A6C34878D82A}">
                    <a16:rowId xmlns:a16="http://schemas.microsoft.com/office/drawing/2014/main" val="10001"/>
                  </a:ext>
                </a:extLst>
              </a:tr>
              <a:tr h="202203">
                <a:tc rowSpan="2">
                  <a:txBody>
                    <a:bodyPr/>
                    <a:lstStyle/>
                    <a:p>
                      <a:pPr marL="0" marR="0" algn="ctr">
                        <a:lnSpc>
                          <a:spcPct val="115000"/>
                        </a:lnSpc>
                        <a:spcBef>
                          <a:spcPts val="0"/>
                        </a:spcBef>
                        <a:spcAft>
                          <a:spcPts val="0"/>
                        </a:spcAft>
                      </a:pPr>
                      <a:r>
                        <a:rPr lang="en-US" sz="1600" dirty="0">
                          <a:effectLst/>
                        </a:rPr>
                        <a:t>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rowSpan="2">
                  <a:txBody>
                    <a:bodyPr/>
                    <a:lstStyle/>
                    <a:p>
                      <a:pPr marL="0" marR="0" algn="l">
                        <a:lnSpc>
                          <a:spcPct val="115000"/>
                        </a:lnSpc>
                        <a:spcBef>
                          <a:spcPts val="0"/>
                        </a:spcBef>
                        <a:spcAft>
                          <a:spcPts val="0"/>
                        </a:spcAft>
                      </a:pPr>
                      <a:r>
                        <a:rPr lang="en-US" sz="1600" dirty="0">
                          <a:effectLst/>
                        </a:rPr>
                        <a:t>Sugar Factory &amp; Co-gen Plant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marL="0" marR="0" algn="l">
                        <a:lnSpc>
                          <a:spcPct val="115000"/>
                        </a:lnSpc>
                        <a:spcBef>
                          <a:spcPts val="0"/>
                        </a:spcBef>
                        <a:spcAft>
                          <a:spcPts val="0"/>
                        </a:spcAft>
                      </a:pPr>
                      <a:r>
                        <a:rPr lang="en-US" sz="1600" dirty="0">
                          <a:effectLst/>
                        </a:rPr>
                        <a:t>ETP Sludge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10</a:t>
                      </a: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17</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rPr>
                        <a:t>Used as Manure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2336">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1600" dirty="0">
                          <a:effectLst/>
                        </a:rPr>
                        <a:t>Boiler Ash (Bagasse)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600</a:t>
                      </a: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1200</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Sale to brick/ cement manufacturers/ manure</a:t>
                      </a:r>
                    </a:p>
                  </a:txBody>
                  <a:tcPr marL="68578" marR="68578"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202203">
                <a:tc rowSpan="2">
                  <a:txBody>
                    <a:bodyPr/>
                    <a:lstStyle/>
                    <a:p>
                      <a:pPr marL="0" marR="0" algn="ctr">
                        <a:lnSpc>
                          <a:spcPct val="115000"/>
                        </a:lnSpc>
                        <a:spcBef>
                          <a:spcPts val="0"/>
                        </a:spcBef>
                        <a:spcAft>
                          <a:spcPts val="0"/>
                        </a:spcAft>
                      </a:pPr>
                      <a:r>
                        <a:rPr lang="en-US" sz="1600" dirty="0">
                          <a:effectLst/>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rowSpan="2">
                  <a:txBody>
                    <a:bodyPr/>
                    <a:lstStyle/>
                    <a:p>
                      <a:pPr marL="0" marR="0" algn="l">
                        <a:lnSpc>
                          <a:spcPct val="115000"/>
                        </a:lnSpc>
                        <a:spcBef>
                          <a:spcPts val="0"/>
                        </a:spcBef>
                        <a:spcAft>
                          <a:spcPts val="0"/>
                        </a:spcAft>
                      </a:pPr>
                      <a:r>
                        <a:rPr lang="en-US" sz="1600" dirty="0">
                          <a:effectLst/>
                        </a:rPr>
                        <a:t>Distillery</a:t>
                      </a:r>
                    </a:p>
                  </a:txBody>
                  <a:tcPr marL="68578" marR="68578" marT="0" marB="0" anchor="ctr"/>
                </a:tc>
                <a:tc>
                  <a:txBody>
                    <a:bodyPr/>
                    <a:lstStyle/>
                    <a:p>
                      <a:pPr marL="0" marR="0" algn="l">
                        <a:lnSpc>
                          <a:spcPct val="115000"/>
                        </a:lnSpc>
                        <a:spcBef>
                          <a:spcPts val="0"/>
                        </a:spcBef>
                        <a:spcAft>
                          <a:spcPts val="0"/>
                        </a:spcAft>
                      </a:pPr>
                      <a:r>
                        <a:rPr lang="en-US" sz="1600" dirty="0">
                          <a:effectLst/>
                        </a:rPr>
                        <a:t>Yeast Sludge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150</a:t>
                      </a: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570</a:t>
                      </a:r>
                    </a:p>
                  </a:txBody>
                  <a:tcPr marL="68580" marR="68580" marT="0" marB="0" anchor="ctr"/>
                </a:tc>
                <a:tc rowSpan="2">
                  <a:txBody>
                    <a:bodyPr/>
                    <a:lstStyle/>
                    <a:p>
                      <a:pPr marL="0" marR="0" algn="l">
                        <a:lnSpc>
                          <a:spcPct val="115000"/>
                        </a:lnSpc>
                        <a:spcBef>
                          <a:spcPts val="0"/>
                        </a:spcBef>
                        <a:spcAft>
                          <a:spcPts val="0"/>
                        </a:spcAft>
                      </a:pPr>
                      <a:r>
                        <a:rPr lang="en-US" sz="1600" dirty="0">
                          <a:effectLst/>
                        </a:rPr>
                        <a:t>Used as Manure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val="10005"/>
                  </a:ext>
                </a:extLst>
              </a:tr>
              <a:tr h="202203">
                <a:tc vMerge="1">
                  <a:txBody>
                    <a:bodyPr/>
                    <a:lstStyle/>
                    <a:p>
                      <a:pPr marL="0" marR="0" algn="ctr">
                        <a:lnSpc>
                          <a:spcPct val="115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vMerge="1">
                  <a:txBody>
                    <a:bodyPr/>
                    <a:lstStyle/>
                    <a:p>
                      <a:pPr marL="0" marR="0" algn="l">
                        <a:lnSpc>
                          <a:spcPct val="115000"/>
                        </a:lnSpc>
                        <a:spcBef>
                          <a:spcPts val="0"/>
                        </a:spcBef>
                        <a:spcAft>
                          <a:spcPts val="0"/>
                        </a:spcAft>
                      </a:pPr>
                      <a:endParaRPr lang="en-US" sz="1600" dirty="0">
                        <a:effectLst/>
                      </a:endParaRPr>
                    </a:p>
                  </a:txBody>
                  <a:tcPr marL="68578" marR="68578" marT="0" marB="0" anchor="ctr"/>
                </a:tc>
                <a:tc>
                  <a:txBody>
                    <a:bodyPr/>
                    <a:lstStyle/>
                    <a:p>
                      <a:pPr marL="0" marR="0" algn="l">
                        <a:lnSpc>
                          <a:spcPct val="115000"/>
                        </a:lnSpc>
                        <a:spcBef>
                          <a:spcPts val="0"/>
                        </a:spcBef>
                        <a:spcAft>
                          <a:spcPts val="0"/>
                        </a:spcAft>
                      </a:pPr>
                      <a:r>
                        <a:rPr lang="en-US" sz="1600" dirty="0">
                          <a:effectLst/>
                        </a:rPr>
                        <a:t>CPU Sludge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a:t>
                      </a: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28</a:t>
                      </a:r>
                    </a:p>
                  </a:txBody>
                  <a:tcPr marL="68580" marR="68580" marT="0" marB="0" anchor="ctr"/>
                </a:tc>
                <a:tc v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6478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a:extLst>
              <a:ext uri="{FF2B5EF4-FFF2-40B4-BE49-F238E27FC236}">
                <a16:creationId xmlns:a16="http://schemas.microsoft.com/office/drawing/2014/main" id="{DD5E71BC-88D8-4788-967B-A043F36496A7}"/>
              </a:ext>
            </a:extLst>
          </p:cNvPr>
          <p:cNvSpPr>
            <a:spLocks noGrp="1"/>
          </p:cNvSpPr>
          <p:nvPr>
            <p:ph type="sldNum" sz="quarter" idx="12"/>
          </p:nvPr>
        </p:nvSpPr>
        <p:spPr bwMode="auto">
          <a:xfrm>
            <a:off x="9486900" y="6492875"/>
            <a:ext cx="3429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267308-B1C8-4F2E-912F-6F29BDCF4943}"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pic>
        <p:nvPicPr>
          <p:cNvPr id="20483" name="Picture 3">
            <a:extLst>
              <a:ext uri="{FF2B5EF4-FFF2-40B4-BE49-F238E27FC236}">
                <a16:creationId xmlns:a16="http://schemas.microsoft.com/office/drawing/2014/main" id="{101C133C-949E-45C6-82B2-16061F1E4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 y="533399"/>
            <a:ext cx="4840287" cy="59594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ECB3C58C-2177-439C-8EA7-9ADBA52AB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4572000" cy="59594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1A0BDE8-EF68-48FF-81A0-CFBB29CFA3EF}"/>
              </a:ext>
            </a:extLst>
          </p:cNvPr>
          <p:cNvSpPr/>
          <p:nvPr/>
        </p:nvSpPr>
        <p:spPr>
          <a:xfrm>
            <a:off x="2606993" y="61912"/>
            <a:ext cx="4572000" cy="319088"/>
          </a:xfrm>
          <a:prstGeom prst="rect">
            <a:avLst/>
          </a:prstGeom>
          <a:noFill/>
        </p:spPr>
        <p:txBody>
          <a:bodyPr>
            <a:spAutoFit/>
          </a:bodyPr>
          <a:lstStyle/>
          <a:p>
            <a:pPr algn="ctr" eaLnBrk="1" hangingPunct="1">
              <a:spcBef>
                <a:spcPct val="50000"/>
              </a:spcBef>
              <a:defRPr/>
            </a:pPr>
            <a:r>
              <a:rPr lang="en-US" altLang="zh-CN" sz="1477" dirty="0">
                <a:solidFill>
                  <a:srgbClr val="CC0099"/>
                </a:solidFill>
                <a:latin typeface="+mj-lt"/>
                <a:cs typeface="Arial" charset="0"/>
              </a:rPr>
              <a:t>APC &amp; Online Continuous Monitoring System (OCMS)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771CB191-8799-48D5-81BF-BC7520EBCCC2}"/>
              </a:ext>
            </a:extLst>
          </p:cNvPr>
          <p:cNvSpPr>
            <a:spLocks noChangeArrowheads="1"/>
          </p:cNvSpPr>
          <p:nvPr/>
        </p:nvSpPr>
        <p:spPr bwMode="auto">
          <a:xfrm>
            <a:off x="96841" y="416176"/>
            <a:ext cx="914033" cy="369332"/>
          </a:xfrm>
          <a:prstGeom prst="rect">
            <a:avLst/>
          </a:prstGeom>
          <a:noFill/>
          <a:ln w="9525">
            <a:noFill/>
            <a:miter lim="800000"/>
            <a:headEnd/>
            <a:tailEnd/>
          </a:ln>
        </p:spPr>
        <p:txBody>
          <a:bodyPr wrap="none">
            <a:spAutoFit/>
          </a:bodyPr>
          <a:lstStyle/>
          <a:p>
            <a:pPr marL="53975" indent="-53975" eaLnBrk="1" hangingPunct="1">
              <a:buSzPct val="80000"/>
              <a:buFont typeface="Wingdings" pitchFamily="2" charset="2"/>
              <a:buChar char="Ø"/>
              <a:defRPr/>
            </a:pPr>
            <a:r>
              <a:rPr lang="fi-FI" sz="1800" dirty="0">
                <a:solidFill>
                  <a:srgbClr val="CC0099"/>
                </a:solidFill>
                <a:latin typeface="+mj-lt"/>
              </a:rPr>
              <a:t> Noise</a:t>
            </a:r>
            <a:endParaRPr lang="en-US" sz="1800" dirty="0">
              <a:solidFill>
                <a:srgbClr val="CC0099"/>
              </a:solidFill>
              <a:latin typeface="+mj-lt"/>
            </a:endParaRPr>
          </a:p>
        </p:txBody>
      </p:sp>
      <p:graphicFrame>
        <p:nvGraphicFramePr>
          <p:cNvPr id="11" name="Group 90">
            <a:extLst>
              <a:ext uri="{FF2B5EF4-FFF2-40B4-BE49-F238E27FC236}">
                <a16:creationId xmlns:a16="http://schemas.microsoft.com/office/drawing/2014/main" id="{5260FF64-6ACD-4DD9-9BB4-58400FD862A8}"/>
              </a:ext>
            </a:extLst>
          </p:cNvPr>
          <p:cNvGraphicFramePr>
            <a:graphicFrameLocks noGrp="1"/>
          </p:cNvGraphicFramePr>
          <p:nvPr>
            <p:extLst>
              <p:ext uri="{D42A27DB-BD31-4B8C-83A1-F6EECF244321}">
                <p14:modId xmlns:p14="http://schemas.microsoft.com/office/powerpoint/2010/main" val="2824049083"/>
              </p:ext>
            </p:extLst>
          </p:nvPr>
        </p:nvGraphicFramePr>
        <p:xfrm>
          <a:off x="73029" y="786101"/>
          <a:ext cx="9752012" cy="1249644"/>
        </p:xfrm>
        <a:graphic>
          <a:graphicData uri="http://schemas.openxmlformats.org/drawingml/2006/table">
            <a:tbl>
              <a:tblPr/>
              <a:tblGrid>
                <a:gridCol w="1546185">
                  <a:extLst>
                    <a:ext uri="{9D8B030D-6E8A-4147-A177-3AD203B41FA5}">
                      <a16:colId xmlns:a16="http://schemas.microsoft.com/office/drawing/2014/main" val="20000"/>
                    </a:ext>
                  </a:extLst>
                </a:gridCol>
                <a:gridCol w="3250670">
                  <a:extLst>
                    <a:ext uri="{9D8B030D-6E8A-4147-A177-3AD203B41FA5}">
                      <a16:colId xmlns:a16="http://schemas.microsoft.com/office/drawing/2014/main" val="20001"/>
                    </a:ext>
                  </a:extLst>
                </a:gridCol>
                <a:gridCol w="4955157">
                  <a:extLst>
                    <a:ext uri="{9D8B030D-6E8A-4147-A177-3AD203B41FA5}">
                      <a16:colId xmlns:a16="http://schemas.microsoft.com/office/drawing/2014/main" val="20002"/>
                    </a:ext>
                  </a:extLst>
                </a:gridCol>
              </a:tblGrid>
              <a:tr h="184475">
                <a:tc>
                  <a:txBody>
                    <a:bodyPr/>
                    <a:lstStyle/>
                    <a:p>
                      <a:pPr marL="53975" marR="0" lvl="0" indent="-5397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Unit</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59" marR="91459" marT="45714" marB="45714"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kumimoji="0" lang="en-US" sz="1600" b="1" i="0" u="none" strike="noStrike" kern="1200" cap="none" normalizeH="0" baseline="0" dirty="0">
                          <a:ln>
                            <a:noFill/>
                          </a:ln>
                          <a:solidFill>
                            <a:schemeClr val="tx1"/>
                          </a:solidFill>
                          <a:effectLst/>
                          <a:latin typeface="+mj-lt"/>
                          <a:ea typeface="+mn-ea"/>
                          <a:cs typeface="Arial" pitchFamily="34" charset="0"/>
                        </a:rPr>
                        <a:t>Source</a:t>
                      </a:r>
                    </a:p>
                  </a:txBody>
                  <a:tcPr marL="91459" marR="91459" marT="45714" marB="45714"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Control Measures</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59" marR="91459" marT="45714" marB="45714"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475">
                <a:tc>
                  <a:txBody>
                    <a:bodyPr/>
                    <a:lstStyle/>
                    <a:p>
                      <a:pPr marL="231775" marR="0" lvl="0" indent="-231775" algn="l"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Distillery </a:t>
                      </a:r>
                    </a:p>
                  </a:txBody>
                  <a:tcPr marL="91459" marR="9145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763"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j-lt"/>
                          <a:ea typeface="+mn-ea"/>
                          <a:cs typeface="Arial" pitchFamily="34" charset="0"/>
                        </a:rPr>
                        <a:t>Fermentation &amp; Distillation Section</a:t>
                      </a:r>
                    </a:p>
                  </a:txBody>
                  <a:tcPr marL="91459" marR="91459" marT="45714" marB="45714"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r>
                        <a:rPr lang="en-US" sz="1600" kern="1200" dirty="0">
                          <a:solidFill>
                            <a:schemeClr val="tx1"/>
                          </a:solidFill>
                          <a:latin typeface="+mn-lt"/>
                          <a:ea typeface="+mn-ea"/>
                          <a:cs typeface="Arial" charset="0"/>
                        </a:rPr>
                        <a:t>Isolation, Separation and Insulation techniques adopted </a:t>
                      </a:r>
                    </a:p>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r>
                        <a:rPr lang="en-US" altLang="ko-KR" sz="1600" b="1" kern="1200" dirty="0">
                          <a:solidFill>
                            <a:schemeClr val="tx1"/>
                          </a:solidFill>
                          <a:latin typeface="+mn-lt"/>
                          <a:ea typeface="MS Mincho" pitchFamily="49" charset="-128"/>
                          <a:cs typeface="Arial" pitchFamily="34" charset="0"/>
                        </a:rPr>
                        <a:t>PPE</a:t>
                      </a:r>
                      <a:r>
                        <a:rPr lang="en-US" sz="1600" kern="1200" dirty="0">
                          <a:solidFill>
                            <a:schemeClr val="tx1"/>
                          </a:solidFill>
                          <a:latin typeface="+mn-lt"/>
                          <a:ea typeface="+mn-ea"/>
                          <a:cs typeface="Arial" charset="0"/>
                        </a:rPr>
                        <a:t> as </a:t>
                      </a:r>
                      <a:r>
                        <a:rPr lang="en-US" altLang="ko-KR" sz="1600" b="1" kern="1200" dirty="0">
                          <a:solidFill>
                            <a:schemeClr val="tx1"/>
                          </a:solidFill>
                          <a:latin typeface="+mn-lt"/>
                          <a:ea typeface="MS Mincho" pitchFamily="49" charset="-128"/>
                          <a:cs typeface="Arial" pitchFamily="34" charset="0"/>
                        </a:rPr>
                        <a:t>Earmuffs,</a:t>
                      </a:r>
                      <a:r>
                        <a:rPr lang="en-US" altLang="ko-KR" sz="1600" kern="1200" dirty="0">
                          <a:solidFill>
                            <a:schemeClr val="tx1"/>
                          </a:solidFill>
                          <a:latin typeface="+mn-lt"/>
                          <a:ea typeface="+mn-ea"/>
                          <a:cs typeface="Arial" charset="0"/>
                        </a:rPr>
                        <a:t> Earplugs </a:t>
                      </a:r>
                      <a:r>
                        <a:rPr lang="en-US" sz="1600" kern="1200" dirty="0">
                          <a:solidFill>
                            <a:schemeClr val="tx1"/>
                          </a:solidFill>
                          <a:latin typeface="+mn-lt"/>
                          <a:ea typeface="+mn-ea"/>
                          <a:cs typeface="Arial" charset="0"/>
                        </a:rPr>
                        <a:t>provided to staff</a:t>
                      </a:r>
                      <a:r>
                        <a:rPr lang="en-US" sz="1600" kern="1200" baseline="0" dirty="0">
                          <a:solidFill>
                            <a:schemeClr val="tx1"/>
                          </a:solidFill>
                          <a:latin typeface="+mn-lt"/>
                          <a:ea typeface="+mn-ea"/>
                          <a:cs typeface="Arial" charset="0"/>
                        </a:rPr>
                        <a:t> &amp; workers</a:t>
                      </a:r>
                      <a:r>
                        <a:rPr lang="en-US" sz="1600" kern="1200" dirty="0">
                          <a:solidFill>
                            <a:schemeClr val="tx1"/>
                          </a:solidFill>
                          <a:latin typeface="+mn-lt"/>
                          <a:ea typeface="+mn-ea"/>
                          <a:cs typeface="Arial" charset="0"/>
                        </a:rPr>
                        <a:t>. </a:t>
                      </a:r>
                      <a:endParaRPr lang="en-US" sz="1600" b="0" kern="1200" dirty="0">
                        <a:solidFill>
                          <a:schemeClr val="tx1"/>
                        </a:solidFill>
                        <a:latin typeface="+mj-lt"/>
                        <a:ea typeface="+mn-ea"/>
                        <a:cs typeface="Arial" pitchFamily="34" charset="0"/>
                      </a:endParaRPr>
                    </a:p>
                  </a:txBody>
                  <a:tcPr marL="91459" marR="9145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950">
                <a:tc>
                  <a:txBody>
                    <a:bodyPr/>
                    <a:lstStyle/>
                    <a:p>
                      <a:pPr marL="85725" marR="0" lvl="0" indent="-85725" algn="l"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 Sugar Factory</a:t>
                      </a:r>
                    </a:p>
                    <a:p>
                      <a:pPr marL="231775" marR="0" lvl="0" indent="-231775" algn="l"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 </a:t>
                      </a:r>
                    </a:p>
                  </a:txBody>
                  <a:tcPr marL="91459" marR="9145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j-lt"/>
                          <a:ea typeface="+mn-ea"/>
                          <a:cs typeface="Arial" pitchFamily="34" charset="0"/>
                        </a:rPr>
                        <a:t>Mills, Pumps Compressors &amp; D. G</a:t>
                      </a:r>
                    </a:p>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j-lt"/>
                          <a:ea typeface="+mn-ea"/>
                          <a:cs typeface="Arial" pitchFamily="34" charset="0"/>
                        </a:rPr>
                        <a:t>Boiler Section &amp; Turbine</a:t>
                      </a:r>
                    </a:p>
                  </a:txBody>
                  <a:tcPr marL="91459" marR="91459" marT="45714" marB="45714"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pPr>
                      <a:endParaRPr lang="en-US" sz="1600" kern="1200" dirty="0">
                        <a:solidFill>
                          <a:srgbClr val="992182"/>
                        </a:solidFill>
                        <a:latin typeface="+mj-lt"/>
                        <a:ea typeface="+mn-ea"/>
                        <a:cs typeface="Arial" pitchFamily="34" charset="0"/>
                      </a:endParaRPr>
                    </a:p>
                  </a:txBody>
                  <a:tcPr marL="84411" marR="84411" marT="45670" marB="4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 name="Group 90">
            <a:extLst>
              <a:ext uri="{FF2B5EF4-FFF2-40B4-BE49-F238E27FC236}">
                <a16:creationId xmlns:a16="http://schemas.microsoft.com/office/drawing/2014/main" id="{2478C565-9D98-40BF-AF69-DE8A3EDC47C1}"/>
              </a:ext>
            </a:extLst>
          </p:cNvPr>
          <p:cNvGraphicFramePr>
            <a:graphicFrameLocks noGrp="1"/>
          </p:cNvGraphicFramePr>
          <p:nvPr>
            <p:extLst>
              <p:ext uri="{D42A27DB-BD31-4B8C-83A1-F6EECF244321}">
                <p14:modId xmlns:p14="http://schemas.microsoft.com/office/powerpoint/2010/main" val="1998689091"/>
              </p:ext>
            </p:extLst>
          </p:nvPr>
        </p:nvGraphicFramePr>
        <p:xfrm>
          <a:off x="73027" y="2606674"/>
          <a:ext cx="9752014" cy="1889126"/>
        </p:xfrm>
        <a:graphic>
          <a:graphicData uri="http://schemas.openxmlformats.org/drawingml/2006/table">
            <a:tbl>
              <a:tblPr/>
              <a:tblGrid>
                <a:gridCol w="1589055">
                  <a:extLst>
                    <a:ext uri="{9D8B030D-6E8A-4147-A177-3AD203B41FA5}">
                      <a16:colId xmlns:a16="http://schemas.microsoft.com/office/drawing/2014/main" val="20000"/>
                    </a:ext>
                  </a:extLst>
                </a:gridCol>
                <a:gridCol w="3286951">
                  <a:extLst>
                    <a:ext uri="{9D8B030D-6E8A-4147-A177-3AD203B41FA5}">
                      <a16:colId xmlns:a16="http://schemas.microsoft.com/office/drawing/2014/main" val="20001"/>
                    </a:ext>
                  </a:extLst>
                </a:gridCol>
                <a:gridCol w="4876008">
                  <a:extLst>
                    <a:ext uri="{9D8B030D-6E8A-4147-A177-3AD203B41FA5}">
                      <a16:colId xmlns:a16="http://schemas.microsoft.com/office/drawing/2014/main" val="20002"/>
                    </a:ext>
                  </a:extLst>
                </a:gridCol>
              </a:tblGrid>
              <a:tr h="334800">
                <a:tc>
                  <a:txBody>
                    <a:bodyPr/>
                    <a:lstStyle/>
                    <a:p>
                      <a:pPr marL="53975" marR="0" lvl="0" indent="-5397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Unit</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45" marR="91445" marT="45460" marB="4546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kumimoji="0" lang="en-US" sz="1600" b="1" i="0" u="none" strike="noStrike" kern="1200" cap="none" normalizeH="0" baseline="0" dirty="0">
                          <a:ln>
                            <a:noFill/>
                          </a:ln>
                          <a:solidFill>
                            <a:schemeClr val="tx1"/>
                          </a:solidFill>
                          <a:effectLst/>
                          <a:latin typeface="+mj-lt"/>
                          <a:ea typeface="+mn-ea"/>
                          <a:cs typeface="Arial" pitchFamily="34" charset="0"/>
                        </a:rPr>
                        <a:t>Source</a:t>
                      </a:r>
                    </a:p>
                  </a:txBody>
                  <a:tcPr marL="91445" marR="91445" marT="45460" marB="4546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Control Measures</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45" marR="91445" marT="45460" marB="4546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4326">
                <a:tc>
                  <a:txBody>
                    <a:bodyPr/>
                    <a:lstStyle/>
                    <a:p>
                      <a:pPr marL="85725" marR="0" lvl="0" indent="-85725" algn="l"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 Sugar Factory</a:t>
                      </a:r>
                    </a:p>
                  </a:txBody>
                  <a:tcPr marL="91451" marR="91451" marT="45525" marB="455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n-lt"/>
                          <a:ea typeface="+mn-ea"/>
                          <a:cs typeface="Arial" pitchFamily="34" charset="0"/>
                        </a:rPr>
                        <a:t>Mills, Sugar Bagging, Bagasse &amp; Pressmud Storage Areas </a:t>
                      </a:r>
                    </a:p>
                  </a:txBody>
                  <a:tcPr marL="91451" marR="91451" marT="45525" marB="45525"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ts val="0"/>
                        </a:spcBef>
                        <a:spcAft>
                          <a:spcPts val="0"/>
                        </a:spcAft>
                        <a:buClr>
                          <a:srgbClr val="992182"/>
                        </a:buClr>
                        <a:buSzPct val="150000"/>
                        <a:buFont typeface="Arial" pitchFamily="34" charset="0"/>
                        <a:buNone/>
                        <a:tabLst/>
                        <a:defRPr/>
                      </a:pPr>
                      <a:r>
                        <a:rPr lang="en-US" sz="1600" kern="1200" dirty="0">
                          <a:solidFill>
                            <a:schemeClr val="tx1"/>
                          </a:solidFill>
                          <a:latin typeface="+mn-lt"/>
                          <a:ea typeface="+mn-ea"/>
                          <a:cs typeface="Arial" charset="0"/>
                        </a:rPr>
                        <a:t>Efficient Exhaust &amp; Ventilation Systems, Efficiency Monitoring of APC &amp; Dust Control Equipments, Regular Self </a:t>
                      </a:r>
                      <a:r>
                        <a:rPr lang="en-US" sz="1600" kern="1200" dirty="0">
                          <a:solidFill>
                            <a:schemeClr val="tx1"/>
                          </a:solidFill>
                          <a:latin typeface="+mn-lt"/>
                          <a:ea typeface="+mn-ea"/>
                          <a:cs typeface="Times New Roman" pitchFamily="18" charset="0"/>
                        </a:rPr>
                        <a:t>Monitoring</a:t>
                      </a:r>
                      <a:r>
                        <a:rPr lang="en-US" sz="1600" kern="1200" dirty="0">
                          <a:solidFill>
                            <a:schemeClr val="tx1"/>
                          </a:solidFill>
                          <a:latin typeface="+mn-lt"/>
                          <a:ea typeface="+mn-ea"/>
                          <a:cs typeface="Arial" charset="0"/>
                        </a:rPr>
                        <a:t> of Work Zone Dust Levels, </a:t>
                      </a:r>
                      <a:r>
                        <a:rPr lang="en-US" altLang="ko-KR" sz="1600" b="0" kern="1200" dirty="0">
                          <a:solidFill>
                            <a:schemeClr val="tx1"/>
                          </a:solidFill>
                          <a:latin typeface="+mn-lt"/>
                          <a:ea typeface="MS Mincho" pitchFamily="49" charset="-128"/>
                          <a:cs typeface="Arial" pitchFamily="34" charset="0"/>
                        </a:rPr>
                        <a:t>PPE, Adequate Density &amp; Type Green Belt </a:t>
                      </a:r>
                      <a:r>
                        <a:rPr lang="en-US" sz="1600" b="0" kern="1200" dirty="0">
                          <a:solidFill>
                            <a:schemeClr val="tx1"/>
                          </a:solidFill>
                          <a:latin typeface="+mn-lt"/>
                          <a:ea typeface="+mn-ea"/>
                          <a:cs typeface="Arial" charset="0"/>
                        </a:rPr>
                        <a:t> Development, Proper Surfacing of Internal Roads, Yards, Water Sprays &amp; Mist Arrangements.</a:t>
                      </a:r>
                      <a:endParaRPr lang="en-US" sz="1600" b="0" kern="1200" dirty="0">
                        <a:solidFill>
                          <a:schemeClr val="tx1"/>
                        </a:solidFill>
                        <a:latin typeface="+mn-lt"/>
                        <a:ea typeface="+mn-ea"/>
                        <a:cs typeface="Arial" pitchFamily="34" charset="0"/>
                      </a:endParaRPr>
                    </a:p>
                  </a:txBody>
                  <a:tcPr marL="91451" marR="91451" marT="45525" marB="455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B0A8DB88-D814-4551-878D-B88DB0B36BAF}"/>
              </a:ext>
            </a:extLst>
          </p:cNvPr>
          <p:cNvSpPr>
            <a:spLocks noChangeArrowheads="1"/>
          </p:cNvSpPr>
          <p:nvPr/>
        </p:nvSpPr>
        <p:spPr bwMode="auto">
          <a:xfrm>
            <a:off x="46183" y="4506912"/>
            <a:ext cx="1035861" cy="369332"/>
          </a:xfrm>
          <a:prstGeom prst="rect">
            <a:avLst/>
          </a:prstGeom>
          <a:noFill/>
          <a:ln w="9525">
            <a:noFill/>
            <a:miter lim="800000"/>
            <a:headEnd/>
            <a:tailEnd/>
          </a:ln>
        </p:spPr>
        <p:txBody>
          <a:bodyPr wrap="none">
            <a:spAutoFit/>
          </a:bodyPr>
          <a:lstStyle/>
          <a:p>
            <a:pPr marL="53975" indent="-53975" eaLnBrk="1" hangingPunct="1">
              <a:buSzPct val="80000"/>
              <a:buFont typeface="Wingdings" pitchFamily="2" charset="2"/>
              <a:buChar char="Ø"/>
              <a:defRPr/>
            </a:pPr>
            <a:r>
              <a:rPr lang="fi-FI" sz="1800" dirty="0">
                <a:solidFill>
                  <a:srgbClr val="CC0099"/>
                </a:solidFill>
                <a:latin typeface="+mj-lt"/>
              </a:rPr>
              <a:t> Odour </a:t>
            </a:r>
            <a:endParaRPr lang="en-US" sz="1800" dirty="0">
              <a:solidFill>
                <a:srgbClr val="CC0099"/>
              </a:solidFill>
              <a:latin typeface="+mj-lt"/>
            </a:endParaRPr>
          </a:p>
        </p:txBody>
      </p:sp>
      <p:sp>
        <p:nvSpPr>
          <p:cNvPr id="14" name="Rectangle 5">
            <a:extLst>
              <a:ext uri="{FF2B5EF4-FFF2-40B4-BE49-F238E27FC236}">
                <a16:creationId xmlns:a16="http://schemas.microsoft.com/office/drawing/2014/main" id="{81B3B233-1014-4F31-94FA-997238193F9F}"/>
              </a:ext>
            </a:extLst>
          </p:cNvPr>
          <p:cNvSpPr>
            <a:spLocks noChangeArrowheads="1"/>
          </p:cNvSpPr>
          <p:nvPr/>
        </p:nvSpPr>
        <p:spPr bwMode="auto">
          <a:xfrm>
            <a:off x="96841" y="2209800"/>
            <a:ext cx="1189037" cy="368300"/>
          </a:xfrm>
          <a:prstGeom prst="rect">
            <a:avLst/>
          </a:prstGeom>
          <a:noFill/>
          <a:ln w="9525">
            <a:noFill/>
            <a:miter lim="800000"/>
            <a:headEnd/>
            <a:tailEnd/>
          </a:ln>
        </p:spPr>
        <p:txBody>
          <a:bodyPr>
            <a:spAutoFit/>
          </a:bodyPr>
          <a:lstStyle/>
          <a:p>
            <a:pPr marL="53975" indent="-53975" eaLnBrk="1" hangingPunct="1">
              <a:buSzPct val="80000"/>
              <a:buFont typeface="Wingdings" pitchFamily="2" charset="2"/>
              <a:buChar char="Ø"/>
              <a:defRPr/>
            </a:pPr>
            <a:r>
              <a:rPr lang="fi-FI" sz="1800" dirty="0">
                <a:solidFill>
                  <a:srgbClr val="CC0099"/>
                </a:solidFill>
                <a:latin typeface="+mj-lt"/>
              </a:rPr>
              <a:t> Dust</a:t>
            </a:r>
            <a:endParaRPr lang="en-US" sz="1800" dirty="0">
              <a:solidFill>
                <a:srgbClr val="CC0099"/>
              </a:solidFill>
              <a:latin typeface="+mj-lt"/>
            </a:endParaRPr>
          </a:p>
        </p:txBody>
      </p:sp>
      <p:graphicFrame>
        <p:nvGraphicFramePr>
          <p:cNvPr id="15" name="Group 90">
            <a:extLst>
              <a:ext uri="{FF2B5EF4-FFF2-40B4-BE49-F238E27FC236}">
                <a16:creationId xmlns:a16="http://schemas.microsoft.com/office/drawing/2014/main" id="{5067B2C8-30BC-44FB-9DA8-56BE7FF719EE}"/>
              </a:ext>
            </a:extLst>
          </p:cNvPr>
          <p:cNvGraphicFramePr>
            <a:graphicFrameLocks noGrp="1"/>
          </p:cNvGraphicFramePr>
          <p:nvPr>
            <p:extLst>
              <p:ext uri="{D42A27DB-BD31-4B8C-83A1-F6EECF244321}">
                <p14:modId xmlns:p14="http://schemas.microsoft.com/office/powerpoint/2010/main" val="3478707980"/>
              </p:ext>
            </p:extLst>
          </p:nvPr>
        </p:nvGraphicFramePr>
        <p:xfrm>
          <a:off x="61915" y="4877809"/>
          <a:ext cx="9752012" cy="1827797"/>
        </p:xfrm>
        <a:graphic>
          <a:graphicData uri="http://schemas.openxmlformats.org/drawingml/2006/table">
            <a:tbl>
              <a:tblPr/>
              <a:tblGrid>
                <a:gridCol w="1536626">
                  <a:extLst>
                    <a:ext uri="{9D8B030D-6E8A-4147-A177-3AD203B41FA5}">
                      <a16:colId xmlns:a16="http://schemas.microsoft.com/office/drawing/2014/main" val="20000"/>
                    </a:ext>
                  </a:extLst>
                </a:gridCol>
                <a:gridCol w="3729454">
                  <a:extLst>
                    <a:ext uri="{9D8B030D-6E8A-4147-A177-3AD203B41FA5}">
                      <a16:colId xmlns:a16="http://schemas.microsoft.com/office/drawing/2014/main" val="20001"/>
                    </a:ext>
                  </a:extLst>
                </a:gridCol>
                <a:gridCol w="4485932">
                  <a:extLst>
                    <a:ext uri="{9D8B030D-6E8A-4147-A177-3AD203B41FA5}">
                      <a16:colId xmlns:a16="http://schemas.microsoft.com/office/drawing/2014/main" val="20002"/>
                    </a:ext>
                  </a:extLst>
                </a:gridCol>
              </a:tblGrid>
              <a:tr h="335056">
                <a:tc>
                  <a:txBody>
                    <a:bodyPr/>
                    <a:lstStyle/>
                    <a:p>
                      <a:pPr marL="53975" marR="0" lvl="0" indent="-53975"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Unit</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52" marR="91452" marT="45576" marB="45576"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ctr"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kumimoji="0" lang="en-US" sz="1600" b="1" i="0" u="none" strike="noStrike" kern="1200" cap="none" normalizeH="0" baseline="0" dirty="0">
                          <a:ln>
                            <a:noFill/>
                          </a:ln>
                          <a:solidFill>
                            <a:schemeClr val="tx1"/>
                          </a:solidFill>
                          <a:effectLst/>
                          <a:latin typeface="+mj-lt"/>
                          <a:ea typeface="+mn-ea"/>
                          <a:cs typeface="Arial" pitchFamily="34" charset="0"/>
                        </a:rPr>
                        <a:t>Source</a:t>
                      </a:r>
                    </a:p>
                  </a:txBody>
                  <a:tcPr marL="91452" marR="91452" marT="45576" marB="45576"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rgbClr val="31859C"/>
                        </a:buClr>
                        <a:buSzPct val="133000"/>
                        <a:buFontTx/>
                        <a:buNone/>
                        <a:tabLst/>
                        <a:defRPr/>
                      </a:pPr>
                      <a:r>
                        <a:rPr lang="en-US" sz="1600" b="1" kern="1200" dirty="0">
                          <a:solidFill>
                            <a:schemeClr val="tx1"/>
                          </a:solidFill>
                          <a:latin typeface="+mj-lt"/>
                          <a:ea typeface="+mn-ea"/>
                          <a:cs typeface="Arial" pitchFamily="34" charset="0"/>
                        </a:rPr>
                        <a:t>Control Measures</a:t>
                      </a:r>
                      <a:endParaRPr kumimoji="0" lang="en-US" sz="1600" b="1" i="0" u="none" strike="noStrike" kern="1200" cap="none" normalizeH="0" baseline="0" dirty="0">
                        <a:ln>
                          <a:noFill/>
                        </a:ln>
                        <a:solidFill>
                          <a:schemeClr val="tx1"/>
                        </a:solidFill>
                        <a:effectLst/>
                        <a:latin typeface="+mj-lt"/>
                        <a:ea typeface="+mn-ea"/>
                        <a:cs typeface="Arial" pitchFamily="34" charset="0"/>
                      </a:endParaRPr>
                    </a:p>
                  </a:txBody>
                  <a:tcPr marL="91452" marR="91452" marT="45576" marB="45576"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019">
                <a:tc>
                  <a:txBody>
                    <a:bodyPr/>
                    <a:lstStyle/>
                    <a:p>
                      <a:pPr marL="231775" marR="0" lvl="0" indent="-231775" algn="just"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Distillery </a:t>
                      </a:r>
                    </a:p>
                  </a:txBody>
                  <a:tcPr marL="91452" marR="91452" marT="45576" marB="45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n-lt"/>
                          <a:ea typeface="+mn-ea"/>
                          <a:cs typeface="Arial" pitchFamily="34" charset="0"/>
                        </a:rPr>
                        <a:t>Molasses Tanks, Fermentation Section, Yeast Sludge &amp; Spentwash Storage Tanks</a:t>
                      </a:r>
                    </a:p>
                  </a:txBody>
                  <a:tcPr marL="91446" marR="91446" marT="45522" marB="45522"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r>
                        <a:rPr lang="en-US" sz="1600" b="0" kern="1200" dirty="0">
                          <a:solidFill>
                            <a:schemeClr val="tx1"/>
                          </a:solidFill>
                          <a:latin typeface="+mn-lt"/>
                          <a:ea typeface="+mn-ea"/>
                          <a:cs typeface="Arial" pitchFamily="34" charset="0"/>
                        </a:rPr>
                        <a:t>Proper House Keeping, Prompt S</a:t>
                      </a:r>
                      <a:r>
                        <a:rPr lang="en-US" sz="1600" b="0" kern="1200" baseline="0" dirty="0">
                          <a:solidFill>
                            <a:schemeClr val="tx1"/>
                          </a:solidFill>
                          <a:latin typeface="+mn-lt"/>
                          <a:ea typeface="+mn-ea"/>
                          <a:cs typeface="Arial" pitchFamily="34" charset="0"/>
                        </a:rPr>
                        <a:t>ludge Management in Biological Treatment units, GMPs </a:t>
                      </a:r>
                    </a:p>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r>
                        <a:rPr lang="en-US" sz="1600" b="0" kern="1200" baseline="0" dirty="0">
                          <a:solidFill>
                            <a:schemeClr val="tx1"/>
                          </a:solidFill>
                          <a:latin typeface="+mn-lt"/>
                          <a:ea typeface="+mn-ea"/>
                          <a:cs typeface="Arial" pitchFamily="34" charset="0"/>
                        </a:rPr>
                        <a:t>Efficient handling, prompt &amp; proper disposal of Pressmud, Yeast Sludge &amp; Spentwash</a:t>
                      </a:r>
                      <a:r>
                        <a:rPr lang="en-US" altLang="ko-KR" sz="1600" b="0" kern="1200" dirty="0">
                          <a:solidFill>
                            <a:schemeClr val="tx1"/>
                          </a:solidFill>
                          <a:latin typeface="+mn-lt"/>
                          <a:ea typeface="MS Mincho" pitchFamily="49" charset="-128"/>
                          <a:cs typeface="Arial" pitchFamily="34" charset="0"/>
                        </a:rPr>
                        <a:t>.</a:t>
                      </a:r>
                    </a:p>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r>
                        <a:rPr lang="en-US" altLang="ko-KR" sz="1600" b="0" kern="1200" dirty="0">
                          <a:solidFill>
                            <a:schemeClr val="tx1"/>
                          </a:solidFill>
                          <a:latin typeface="+mn-lt"/>
                          <a:ea typeface="MS Mincho" pitchFamily="49" charset="-128"/>
                          <a:cs typeface="Arial" pitchFamily="34" charset="0"/>
                        </a:rPr>
                        <a:t>Close Fermentation &amp; Molasses Handling. </a:t>
                      </a:r>
                    </a:p>
                  </a:txBody>
                  <a:tcPr marL="91452" marR="91452" marT="45576" marB="45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017">
                <a:tc>
                  <a:txBody>
                    <a:bodyPr/>
                    <a:lstStyle/>
                    <a:p>
                      <a:pPr marL="85725" marR="0" lvl="0" indent="-85725" algn="just" defTabSz="914400" rtl="0" eaLnBrk="1" fontAlgn="base" latinLnBrk="0" hangingPunct="1">
                        <a:lnSpc>
                          <a:spcPct val="100000"/>
                        </a:lnSpc>
                        <a:spcBef>
                          <a:spcPts val="0"/>
                        </a:spcBef>
                        <a:spcAft>
                          <a:spcPts val="0"/>
                        </a:spcAft>
                        <a:buClr>
                          <a:srgbClr val="31859C"/>
                        </a:buClr>
                        <a:buSzPct val="133000"/>
                        <a:buFontTx/>
                        <a:buNone/>
                        <a:tabLst/>
                        <a:defRPr/>
                      </a:pPr>
                      <a:r>
                        <a:rPr lang="en-US" sz="1600" b="0" kern="1200" dirty="0">
                          <a:solidFill>
                            <a:schemeClr val="tx1"/>
                          </a:solidFill>
                          <a:latin typeface="+mj-lt"/>
                          <a:ea typeface="+mn-ea"/>
                          <a:cs typeface="Arial" pitchFamily="34" charset="0"/>
                        </a:rPr>
                        <a:t> Sugar Factory</a:t>
                      </a:r>
                    </a:p>
                  </a:txBody>
                  <a:tcPr marL="91452" marR="91452" marT="45576" marB="45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n-lt"/>
                          <a:ea typeface="+mn-ea"/>
                          <a:cs typeface="Arial" pitchFamily="34" charset="0"/>
                        </a:rPr>
                        <a:t>ETP</a:t>
                      </a:r>
                      <a:r>
                        <a:rPr lang="en-US" sz="1600" b="0" kern="1200" baseline="0" dirty="0">
                          <a:solidFill>
                            <a:schemeClr val="tx1"/>
                          </a:solidFill>
                          <a:latin typeface="+mn-lt"/>
                          <a:ea typeface="+mn-ea"/>
                          <a:cs typeface="Arial" pitchFamily="34" charset="0"/>
                        </a:rPr>
                        <a:t>, Molasses Tanks, Pressmud Yard,</a:t>
                      </a:r>
                      <a:endParaRPr lang="en-US" sz="1600" b="0" kern="1200" dirty="0">
                        <a:solidFill>
                          <a:schemeClr val="tx1"/>
                        </a:solidFill>
                        <a:latin typeface="+mn-lt"/>
                        <a:ea typeface="+mn-ea"/>
                        <a:cs typeface="Arial" pitchFamily="34" charset="0"/>
                      </a:endParaRPr>
                    </a:p>
                    <a:p>
                      <a:pPr marL="0" marR="0" lvl="0" indent="-174625" algn="just" defTabSz="914400" rtl="0" eaLnBrk="1" fontAlgn="base" latinLnBrk="0" hangingPunct="1">
                        <a:lnSpc>
                          <a:spcPct val="100000"/>
                        </a:lnSpc>
                        <a:spcBef>
                          <a:spcPts val="0"/>
                        </a:spcBef>
                        <a:spcAft>
                          <a:spcPts val="0"/>
                        </a:spcAft>
                        <a:buClr>
                          <a:srgbClr val="31859C"/>
                        </a:buClr>
                        <a:buSzPct val="125000"/>
                        <a:buFont typeface="Arial" pitchFamily="34" charset="0"/>
                        <a:buNone/>
                        <a:tabLst/>
                        <a:defRPr/>
                      </a:pPr>
                      <a:r>
                        <a:rPr lang="en-US" sz="1600" b="0" kern="1200" dirty="0">
                          <a:solidFill>
                            <a:schemeClr val="tx1"/>
                          </a:solidFill>
                          <a:latin typeface="+mj-lt"/>
                          <a:ea typeface="+mn-ea"/>
                          <a:cs typeface="Arial" pitchFamily="34" charset="0"/>
                        </a:rPr>
                        <a:t>Bagasse Conveyor; Feeding Section, Ash Storage</a:t>
                      </a:r>
                    </a:p>
                  </a:txBody>
                  <a:tcPr marL="91446" marR="91446" marT="45522" marB="45522"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177800" marR="0" lvl="0" indent="-177800" algn="just" defTabSz="914400" rtl="0" eaLnBrk="0" fontAlgn="base" latinLnBrk="0" hangingPunct="0">
                        <a:lnSpc>
                          <a:spcPct val="100000"/>
                        </a:lnSpc>
                        <a:spcBef>
                          <a:spcPct val="0"/>
                        </a:spcBef>
                        <a:spcAft>
                          <a:spcPct val="0"/>
                        </a:spcAft>
                        <a:buClr>
                          <a:srgbClr val="992182"/>
                        </a:buClr>
                        <a:buSzPct val="150000"/>
                        <a:buFont typeface="Arial" pitchFamily="34" charset="0"/>
                        <a:buChar char="•"/>
                        <a:tabLst/>
                        <a:defRPr/>
                      </a:pPr>
                      <a:endParaRPr lang="en-US" altLang="ko-KR" sz="1600" b="0" kern="1200" dirty="0">
                        <a:solidFill>
                          <a:schemeClr val="tx1"/>
                        </a:solidFill>
                        <a:latin typeface="+mn-lt"/>
                        <a:ea typeface="MS Mincho" pitchFamily="49" charset="-128"/>
                        <a:cs typeface="Arial" pitchFamily="34" charset="0"/>
                      </a:endParaRPr>
                    </a:p>
                  </a:txBody>
                  <a:tcPr marL="91445" marR="91445" marT="45573" marB="455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3857" name="Slide Number Placeholder 1">
            <a:extLst>
              <a:ext uri="{FF2B5EF4-FFF2-40B4-BE49-F238E27FC236}">
                <a16:creationId xmlns:a16="http://schemas.microsoft.com/office/drawing/2014/main" id="{B252283F-092B-4628-AF3A-428A109BD5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fld id="{22E6FDC0-27F6-4F78-9BD8-7CB488A03EDB}" type="slidenum">
              <a:rPr lang="en-US" altLang="en-US" sz="1200">
                <a:solidFill>
                  <a:srgbClr val="898989"/>
                </a:solidFill>
              </a:rPr>
              <a:pPr/>
              <a:t>28</a:t>
            </a:fld>
            <a:endParaRPr lang="en-US" altLang="en-US" sz="1200">
              <a:solidFill>
                <a:srgbClr val="898989"/>
              </a:solidFill>
            </a:endParaRPr>
          </a:p>
        </p:txBody>
      </p:sp>
      <p:sp>
        <p:nvSpPr>
          <p:cNvPr id="17" name="Rectangle 1">
            <a:extLst>
              <a:ext uri="{FF2B5EF4-FFF2-40B4-BE49-F238E27FC236}">
                <a16:creationId xmlns:a16="http://schemas.microsoft.com/office/drawing/2014/main" id="{D1F43344-DB25-46E8-AA64-C201A6DBB38B}"/>
              </a:ext>
            </a:extLst>
          </p:cNvPr>
          <p:cNvSpPr>
            <a:spLocks noChangeArrowheads="1"/>
          </p:cNvSpPr>
          <p:nvPr/>
        </p:nvSpPr>
        <p:spPr bwMode="auto">
          <a:xfrm>
            <a:off x="413664" y="152400"/>
            <a:ext cx="9077325" cy="369332"/>
          </a:xfrm>
          <a:prstGeom prst="rect">
            <a:avLst/>
          </a:prstGeom>
          <a:noFill/>
          <a:ln w="9525">
            <a:noFill/>
            <a:miter lim="800000"/>
            <a:headEnd/>
            <a:tailEnd/>
          </a:ln>
        </p:spPr>
        <p:txBody>
          <a:bodyPr wrap="square">
            <a:spAutoFit/>
          </a:bodyPr>
          <a:lstStyle/>
          <a:p>
            <a:pPr algn="ctr">
              <a:spcBef>
                <a:spcPct val="50000"/>
              </a:spcBef>
              <a:defRPr/>
            </a:pPr>
            <a:r>
              <a:rPr lang="en-US" sz="1800" dirty="0">
                <a:solidFill>
                  <a:srgbClr val="CC0099"/>
                </a:solidFill>
                <a:latin typeface="+mj-lt"/>
                <a:cs typeface="Arial" charset="0"/>
              </a:rPr>
              <a:t>Environmental Aspects</a:t>
            </a:r>
          </a:p>
        </p:txBody>
      </p:sp>
    </p:spTree>
    <p:extLst>
      <p:ext uri="{BB962C8B-B14F-4D97-AF65-F5344CB8AC3E}">
        <p14:creationId xmlns:p14="http://schemas.microsoft.com/office/powerpoint/2010/main" val="347952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76199" y="4890217"/>
            <a:ext cx="9829801" cy="1938992"/>
          </a:xfrm>
          <a:prstGeom prst="rect">
            <a:avLst/>
          </a:prstGeom>
          <a:noFill/>
          <a:ln w="9525">
            <a:noFill/>
            <a:miter lim="800000"/>
            <a:headEnd/>
            <a:tailEnd/>
          </a:ln>
        </p:spPr>
        <p:txBody>
          <a:bodyPr wrap="square">
            <a:spAutoFit/>
          </a:bodyPr>
          <a:lstStyle/>
          <a:p>
            <a:pPr marL="155335" indent="-155335" algn="just" eaLnBrk="1" hangingPunct="1">
              <a:spcBef>
                <a:spcPts val="0"/>
              </a:spcBef>
              <a:spcAft>
                <a:spcPts val="0"/>
              </a:spcAft>
              <a:buClr>
                <a:schemeClr val="tx1"/>
              </a:buClr>
              <a:buFont typeface="Wingdings" pitchFamily="2" charset="2"/>
              <a:buChar char="Ø"/>
              <a:defRPr/>
            </a:pPr>
            <a:r>
              <a:rPr lang="en-US" sz="1200" dirty="0">
                <a:solidFill>
                  <a:schemeClr val="tx1"/>
                </a:solidFill>
                <a:latin typeface="+mn-lt"/>
                <a:ea typeface="Calibri" pitchFamily="34" charset="0"/>
              </a:rPr>
              <a:t>Occupational Health Center., </a:t>
            </a:r>
            <a:r>
              <a:rPr lang="en-US" sz="1200" b="1" dirty="0">
                <a:solidFill>
                  <a:schemeClr val="tx1"/>
                </a:solidFill>
                <a:latin typeface="+mn-lt"/>
                <a:ea typeface="Calibri" pitchFamily="34" charset="0"/>
              </a:rPr>
              <a:t>24 X 7 Ambulance Facility  available</a:t>
            </a:r>
          </a:p>
          <a:p>
            <a:pPr marL="155335" indent="-155335" algn="just" eaLnBrk="1" hangingPunct="1">
              <a:spcBef>
                <a:spcPts val="0"/>
              </a:spcBef>
              <a:spcAft>
                <a:spcPts val="0"/>
              </a:spcAft>
              <a:buClr>
                <a:schemeClr val="tx1"/>
              </a:buClr>
              <a:buFont typeface="Wingdings" pitchFamily="2" charset="2"/>
              <a:buChar char="Ø"/>
              <a:defRPr/>
            </a:pPr>
            <a:r>
              <a:rPr lang="en-US" sz="1200" dirty="0">
                <a:solidFill>
                  <a:schemeClr val="tx1"/>
                </a:solidFill>
                <a:latin typeface="+mn-lt"/>
                <a:ea typeface="Calibri" pitchFamily="34" charset="0"/>
              </a:rPr>
              <a:t>Regular Medical </a:t>
            </a:r>
            <a:r>
              <a:rPr lang="en-US" sz="1200" b="1" dirty="0">
                <a:solidFill>
                  <a:schemeClr val="tx1"/>
                </a:solidFill>
                <a:latin typeface="+mn-lt"/>
                <a:ea typeface="Calibri" pitchFamily="34" charset="0"/>
              </a:rPr>
              <a:t>Checkup of Employees &amp;</a:t>
            </a:r>
            <a:r>
              <a:rPr lang="en-US" sz="1200" dirty="0">
                <a:solidFill>
                  <a:schemeClr val="tx1"/>
                </a:solidFill>
                <a:latin typeface="+mn-lt"/>
                <a:ea typeface="Calibri" pitchFamily="34" charset="0"/>
              </a:rPr>
              <a:t> Records Keeping is followed .</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SO</a:t>
            </a:r>
            <a:r>
              <a:rPr lang="en-US" sz="1200" b="1" baseline="-25000" dirty="0">
                <a:solidFill>
                  <a:schemeClr val="tx1"/>
                </a:solidFill>
                <a:latin typeface="+mn-lt"/>
                <a:ea typeface="Calibri" pitchFamily="34" charset="0"/>
              </a:rPr>
              <a:t>2</a:t>
            </a:r>
            <a:r>
              <a:rPr lang="en-US" sz="1200" b="1" dirty="0">
                <a:solidFill>
                  <a:schemeClr val="tx1"/>
                </a:solidFill>
                <a:latin typeface="+mn-lt"/>
                <a:ea typeface="Calibri" pitchFamily="34" charset="0"/>
              </a:rPr>
              <a:t> Production  </a:t>
            </a:r>
            <a:r>
              <a:rPr lang="en-US" sz="1200" dirty="0">
                <a:solidFill>
                  <a:schemeClr val="tx1"/>
                </a:solidFill>
                <a:latin typeface="+mn-lt"/>
                <a:ea typeface="Calibri" pitchFamily="34" charset="0"/>
              </a:rPr>
              <a:t>procedure  has been prepared. </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Workmen Compensation Policy</a:t>
            </a:r>
            <a:r>
              <a:rPr lang="en-US" sz="1200" dirty="0">
                <a:solidFill>
                  <a:schemeClr val="tx1"/>
                </a:solidFill>
                <a:latin typeface="+mn-lt"/>
                <a:ea typeface="Calibri" pitchFamily="34" charset="0"/>
              </a:rPr>
              <a:t>, </a:t>
            </a:r>
            <a:r>
              <a:rPr lang="en-US" sz="1200" b="1" dirty="0">
                <a:solidFill>
                  <a:schemeClr val="tx1"/>
                </a:solidFill>
                <a:latin typeface="+mn-lt"/>
                <a:ea typeface="Calibri" pitchFamily="34" charset="0"/>
              </a:rPr>
              <a:t>Mediclaim Health Policy </a:t>
            </a:r>
            <a:r>
              <a:rPr lang="en-US" sz="1200" dirty="0">
                <a:solidFill>
                  <a:schemeClr val="tx1"/>
                </a:solidFill>
                <a:latin typeface="+mn-lt"/>
                <a:ea typeface="Calibri" pitchFamily="34" charset="0"/>
              </a:rPr>
              <a:t>(Temporary &amp; Permanent)</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Good Management </a:t>
            </a:r>
            <a:r>
              <a:rPr lang="en-US" sz="1200" dirty="0">
                <a:solidFill>
                  <a:schemeClr val="tx1"/>
                </a:solidFill>
                <a:latin typeface="+mn-lt"/>
                <a:ea typeface="Calibri" pitchFamily="34" charset="0"/>
              </a:rPr>
              <a:t>Practices </a:t>
            </a:r>
            <a:r>
              <a:rPr lang="en-US" sz="1200" b="1" dirty="0">
                <a:solidFill>
                  <a:schemeClr val="tx1"/>
                </a:solidFill>
                <a:latin typeface="+mn-lt"/>
                <a:ea typeface="Calibri" pitchFamily="34" charset="0"/>
              </a:rPr>
              <a:t>(GMPs) being </a:t>
            </a:r>
            <a:r>
              <a:rPr lang="en-US" sz="1200" dirty="0">
                <a:solidFill>
                  <a:schemeClr val="tx1"/>
                </a:solidFill>
                <a:latin typeface="+mn-lt"/>
                <a:ea typeface="Calibri" pitchFamily="34" charset="0"/>
              </a:rPr>
              <a:t>followed. </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Well Managed Process Operations</a:t>
            </a:r>
            <a:r>
              <a:rPr lang="en-US" sz="1200" dirty="0">
                <a:solidFill>
                  <a:schemeClr val="tx1"/>
                </a:solidFill>
                <a:latin typeface="+mn-lt"/>
                <a:ea typeface="Calibri" pitchFamily="34" charset="0"/>
              </a:rPr>
              <a:t>, Automation of Production  with Pollution Control Equipments done.</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Health &amp; Safety Awareness camps </a:t>
            </a:r>
            <a:r>
              <a:rPr lang="en-US" sz="1200" dirty="0">
                <a:solidFill>
                  <a:schemeClr val="tx1"/>
                </a:solidFill>
                <a:latin typeface="+mn-lt"/>
                <a:ea typeface="Calibri" pitchFamily="34" charset="0"/>
              </a:rPr>
              <a:t> arranged. Posters &amp; Boards displayed in Industry. </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PPEs</a:t>
            </a:r>
            <a:r>
              <a:rPr lang="en-US" sz="1200" dirty="0">
                <a:solidFill>
                  <a:schemeClr val="tx1"/>
                </a:solidFill>
                <a:latin typeface="+mn-lt"/>
                <a:ea typeface="Calibri" pitchFamily="34" charset="0"/>
              </a:rPr>
              <a:t> such as Shoes, Helmets, Goggles, Earmuffs, Ear Plugs are provided.</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Housekeeping &amp; Waste Handling :</a:t>
            </a:r>
            <a:r>
              <a:rPr lang="en-US" sz="1200" dirty="0">
                <a:solidFill>
                  <a:schemeClr val="tx1"/>
                </a:solidFill>
                <a:latin typeface="+mn-lt"/>
                <a:ea typeface="Calibri" pitchFamily="34" charset="0"/>
              </a:rPr>
              <a:t> Training &amp; Education to Workers, Good O &amp;  M Practices</a:t>
            </a:r>
          </a:p>
          <a:p>
            <a:pPr marL="155335" indent="-155335" algn="just" eaLnBrk="1" hangingPunct="1">
              <a:spcBef>
                <a:spcPts val="0"/>
              </a:spcBef>
              <a:spcAft>
                <a:spcPts val="0"/>
              </a:spcAft>
              <a:buClr>
                <a:schemeClr val="tx1"/>
              </a:buClr>
              <a:buFont typeface="Wingdings" pitchFamily="2" charset="2"/>
              <a:buChar char="Ø"/>
              <a:defRPr/>
            </a:pPr>
            <a:r>
              <a:rPr lang="en-US" sz="1200" b="1" dirty="0">
                <a:solidFill>
                  <a:schemeClr val="tx1"/>
                </a:solidFill>
                <a:latin typeface="+mn-lt"/>
                <a:ea typeface="Calibri" pitchFamily="34" charset="0"/>
              </a:rPr>
              <a:t>Sanitary Facilities &amp; Other Measures </a:t>
            </a:r>
            <a:r>
              <a:rPr lang="en-US" sz="1200" dirty="0">
                <a:solidFill>
                  <a:schemeClr val="tx1"/>
                </a:solidFill>
                <a:latin typeface="+mn-lt"/>
                <a:ea typeface="Calibri" pitchFamily="34" charset="0"/>
              </a:rPr>
              <a:t>– Adequate Toilets, Changing Rooms, Rest Rooms Provided. Good Aesthetics maintained and  BMPs  adopted. </a:t>
            </a:r>
          </a:p>
        </p:txBody>
      </p:sp>
      <p:graphicFrame>
        <p:nvGraphicFramePr>
          <p:cNvPr id="9" name="Table 8"/>
          <p:cNvGraphicFramePr>
            <a:graphicFrameLocks noGrp="1"/>
          </p:cNvGraphicFramePr>
          <p:nvPr>
            <p:extLst>
              <p:ext uri="{D42A27DB-BD31-4B8C-83A1-F6EECF244321}">
                <p14:modId xmlns:p14="http://schemas.microsoft.com/office/powerpoint/2010/main" val="2780379763"/>
              </p:ext>
            </p:extLst>
          </p:nvPr>
        </p:nvGraphicFramePr>
        <p:xfrm>
          <a:off x="152401" y="606546"/>
          <a:ext cx="9601200" cy="3980334"/>
        </p:xfrm>
        <a:graphic>
          <a:graphicData uri="http://schemas.openxmlformats.org/drawingml/2006/table">
            <a:tbl>
              <a:tblPr firstRow="1" bandRow="1">
                <a:tableStyleId>{5940675A-B579-460E-94D1-54222C63F5DA}</a:tableStyleId>
              </a:tblPr>
              <a:tblGrid>
                <a:gridCol w="800097">
                  <a:extLst>
                    <a:ext uri="{9D8B030D-6E8A-4147-A177-3AD203B41FA5}">
                      <a16:colId xmlns:a16="http://schemas.microsoft.com/office/drawing/2014/main" val="20000"/>
                    </a:ext>
                  </a:extLst>
                </a:gridCol>
                <a:gridCol w="910460">
                  <a:extLst>
                    <a:ext uri="{9D8B030D-6E8A-4147-A177-3AD203B41FA5}">
                      <a16:colId xmlns:a16="http://schemas.microsoft.com/office/drawing/2014/main" val="20001"/>
                    </a:ext>
                  </a:extLst>
                </a:gridCol>
                <a:gridCol w="910460">
                  <a:extLst>
                    <a:ext uri="{9D8B030D-6E8A-4147-A177-3AD203B41FA5}">
                      <a16:colId xmlns:a16="http://schemas.microsoft.com/office/drawing/2014/main" val="20002"/>
                    </a:ext>
                  </a:extLst>
                </a:gridCol>
                <a:gridCol w="6980183">
                  <a:extLst>
                    <a:ext uri="{9D8B030D-6E8A-4147-A177-3AD203B41FA5}">
                      <a16:colId xmlns:a16="http://schemas.microsoft.com/office/drawing/2014/main" val="20003"/>
                    </a:ext>
                  </a:extLst>
                </a:gridCol>
              </a:tblGrid>
              <a:tr h="253078">
                <a:tc>
                  <a:txBody>
                    <a:bodyPr/>
                    <a:lstStyle/>
                    <a:p>
                      <a:pPr algn="ctr">
                        <a:lnSpc>
                          <a:spcPct val="100000"/>
                        </a:lnSpc>
                        <a:spcBef>
                          <a:spcPts val="0"/>
                        </a:spcBef>
                        <a:spcAft>
                          <a:spcPts val="0"/>
                        </a:spcAft>
                      </a:pPr>
                      <a:r>
                        <a:rPr lang="en-US" sz="1200" b="1" kern="1200" dirty="0">
                          <a:solidFill>
                            <a:schemeClr val="tx1"/>
                          </a:solidFill>
                          <a:latin typeface="+mn-lt"/>
                          <a:ea typeface="+mn-ea"/>
                          <a:cs typeface="+mn-cs"/>
                        </a:rPr>
                        <a:t>Project</a:t>
                      </a:r>
                    </a:p>
                  </a:txBody>
                  <a:tcPr marL="91432" marR="91432" marT="42133" marB="421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Risk Area</a:t>
                      </a:r>
                    </a:p>
                  </a:txBody>
                  <a:tcPr marL="91432" marR="91432" marT="42133" marB="42133"/>
                </a:tc>
                <a:tc>
                  <a:txBody>
                    <a:bodyPr/>
                    <a:lstStyle/>
                    <a:p>
                      <a:pPr algn="ctr">
                        <a:lnSpc>
                          <a:spcPct val="100000"/>
                        </a:lnSpc>
                        <a:spcBef>
                          <a:spcPts val="0"/>
                        </a:spcBef>
                        <a:spcAft>
                          <a:spcPts val="0"/>
                        </a:spcAft>
                      </a:pPr>
                      <a:r>
                        <a:rPr lang="en-US" sz="1200" b="1" kern="1200" dirty="0">
                          <a:solidFill>
                            <a:schemeClr val="tx1"/>
                          </a:solidFill>
                          <a:latin typeface="+mn-lt"/>
                          <a:ea typeface="+mn-ea"/>
                          <a:cs typeface="+mn-cs"/>
                        </a:rPr>
                        <a:t>Hazard</a:t>
                      </a:r>
                    </a:p>
                  </a:txBody>
                  <a:tcPr marL="91432" marR="91432" marT="42133" marB="42133"/>
                </a:tc>
                <a:tc>
                  <a:txBody>
                    <a:bodyPr/>
                    <a:lstStyle/>
                    <a:p>
                      <a:pPr algn="ctr">
                        <a:lnSpc>
                          <a:spcPct val="100000"/>
                        </a:lnSpc>
                        <a:spcBef>
                          <a:spcPts val="0"/>
                        </a:spcBef>
                        <a:spcAft>
                          <a:spcPts val="0"/>
                        </a:spcAft>
                      </a:pPr>
                      <a:r>
                        <a:rPr lang="en-US" sz="1200" b="1" kern="1200" dirty="0">
                          <a:solidFill>
                            <a:schemeClr val="tx1"/>
                          </a:solidFill>
                          <a:latin typeface="+mn-lt"/>
                          <a:ea typeface="+mn-ea"/>
                          <a:cs typeface="+mn-cs"/>
                        </a:rPr>
                        <a:t>Mitigation Measures</a:t>
                      </a:r>
                    </a:p>
                  </a:txBody>
                  <a:tcPr marL="91432" marR="91432" marT="42133" marB="42133"/>
                </a:tc>
                <a:extLst>
                  <a:ext uri="{0D108BD9-81ED-4DB2-BD59-A6C34878D82A}">
                    <a16:rowId xmlns:a16="http://schemas.microsoft.com/office/drawing/2014/main" val="10000"/>
                  </a:ext>
                </a:extLst>
              </a:tr>
              <a:tr h="759613">
                <a:tc rowSpan="2">
                  <a:txBody>
                    <a:bodyPr/>
                    <a:lstStyle/>
                    <a:p>
                      <a:r>
                        <a:rPr lang="en-US" sz="1200" b="1" dirty="0"/>
                        <a:t>Distillery </a:t>
                      </a:r>
                    </a:p>
                  </a:txBody>
                  <a:tcPr marL="83124" marR="83124" marT="42182" marB="42182"/>
                </a:tc>
                <a:tc>
                  <a:txBody>
                    <a:bodyPr/>
                    <a:lstStyle/>
                    <a:p>
                      <a:pPr>
                        <a:lnSpc>
                          <a:spcPct val="100000"/>
                        </a:lnSpc>
                        <a:spcBef>
                          <a:spcPts val="0"/>
                        </a:spcBef>
                        <a:spcAft>
                          <a:spcPts val="0"/>
                        </a:spcAft>
                      </a:pPr>
                      <a:r>
                        <a:rPr lang="en-US" sz="1200" kern="1200" dirty="0">
                          <a:solidFill>
                            <a:srgbClr val="C00000"/>
                          </a:solidFill>
                          <a:latin typeface="+mn-lt"/>
                          <a:ea typeface="+mn-ea"/>
                          <a:cs typeface="+mn-cs"/>
                        </a:rPr>
                        <a:t>Molasses Storage </a:t>
                      </a:r>
                      <a:r>
                        <a:rPr lang="en-US" sz="1200" kern="1200" dirty="0">
                          <a:solidFill>
                            <a:schemeClr val="tx1"/>
                          </a:solidFill>
                          <a:latin typeface="+mn-lt"/>
                          <a:ea typeface="+mn-ea"/>
                          <a:cs typeface="+mn-cs"/>
                        </a:rPr>
                        <a:t>Tanks</a:t>
                      </a:r>
                    </a:p>
                  </a:txBody>
                  <a:tcPr marL="91436" marR="91436" marT="42182" marB="42182"/>
                </a:tc>
                <a:tc>
                  <a:txBody>
                    <a:bodyPr/>
                    <a:lstStyle/>
                    <a:p>
                      <a:pPr>
                        <a:lnSpc>
                          <a:spcPct val="100000"/>
                        </a:lnSpc>
                        <a:spcBef>
                          <a:spcPts val="0"/>
                        </a:spcBef>
                        <a:spcAft>
                          <a:spcPts val="0"/>
                        </a:spcAft>
                      </a:pPr>
                      <a:r>
                        <a:rPr lang="en-US" sz="1200" kern="1200" dirty="0">
                          <a:solidFill>
                            <a:schemeClr val="tx1"/>
                          </a:solidFill>
                          <a:latin typeface="+mn-lt"/>
                          <a:ea typeface="+mn-ea"/>
                          <a:cs typeface="+mn-cs"/>
                        </a:rPr>
                        <a:t>Rupture &amp;</a:t>
                      </a:r>
                    </a:p>
                    <a:p>
                      <a:pPr>
                        <a:lnSpc>
                          <a:spcPct val="100000"/>
                        </a:lnSpc>
                        <a:spcBef>
                          <a:spcPts val="0"/>
                        </a:spcBef>
                        <a:spcAft>
                          <a:spcPts val="0"/>
                        </a:spcAft>
                      </a:pPr>
                      <a:r>
                        <a:rPr lang="en-US" sz="1200" kern="1200" dirty="0">
                          <a:solidFill>
                            <a:schemeClr val="tx1"/>
                          </a:solidFill>
                          <a:latin typeface="+mn-lt"/>
                          <a:ea typeface="+mn-ea"/>
                          <a:cs typeface="+mn-cs"/>
                        </a:rPr>
                        <a:t>Toxic Liquid Leakage </a:t>
                      </a:r>
                    </a:p>
                  </a:txBody>
                  <a:tcPr marL="68577" marR="68577" marT="0" marB="0"/>
                </a:tc>
                <a:tc>
                  <a:txBody>
                    <a:bodyPr/>
                    <a:lstStyle/>
                    <a:p>
                      <a:pPr marL="115888" marR="0" lvl="0" indent="-115888"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Dyke walls is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constructed around the tank.</a:t>
                      </a:r>
                    </a:p>
                    <a:p>
                      <a:pPr marL="115888" marR="0" lvl="0" indent="-115888"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In case of temp. beyond 30</a:t>
                      </a:r>
                      <a:r>
                        <a:rPr lang="en-US" sz="1200" kern="1200" baseline="30000" dirty="0">
                          <a:solidFill>
                            <a:schemeClr val="tx1"/>
                          </a:solidFill>
                          <a:latin typeface="+mn-lt"/>
                          <a:ea typeface="+mn-ea"/>
                          <a:cs typeface="+mn-cs"/>
                        </a:rPr>
                        <a:t>0</a:t>
                      </a:r>
                      <a:r>
                        <a:rPr lang="en-US" sz="1200" kern="1200" dirty="0">
                          <a:solidFill>
                            <a:schemeClr val="tx1"/>
                          </a:solidFill>
                          <a:latin typeface="+mn-lt"/>
                          <a:ea typeface="+mn-ea"/>
                          <a:cs typeface="+mn-cs"/>
                        </a:rPr>
                        <a:t>C; external cooling system</a:t>
                      </a:r>
                    </a:p>
                    <a:p>
                      <a:pPr marL="115888" marR="0" lvl="0" indent="-115888"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Mechanical Seals to Pump Gland to avoid leakages</a:t>
                      </a:r>
                    </a:p>
                    <a:p>
                      <a:pPr marL="115888" marR="0" lvl="0" indent="-115888"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Hot</a:t>
                      </a:r>
                      <a:r>
                        <a:rPr lang="en-US" sz="1200" kern="1200" baseline="0" dirty="0">
                          <a:solidFill>
                            <a:schemeClr val="tx1"/>
                          </a:solidFill>
                          <a:latin typeface="+mn-lt"/>
                          <a:ea typeface="+mn-ea"/>
                          <a:cs typeface="+mn-cs"/>
                        </a:rPr>
                        <a:t> work permit for maintenance to avoid direct contact with pressurized gases in tank.</a:t>
                      </a:r>
                    </a:p>
                  </a:txBody>
                  <a:tcPr marL="91436" marR="91436" marT="42182" marB="42182"/>
                </a:tc>
                <a:extLst>
                  <a:ext uri="{0D108BD9-81ED-4DB2-BD59-A6C34878D82A}">
                    <a16:rowId xmlns:a16="http://schemas.microsoft.com/office/drawing/2014/main" val="10001"/>
                  </a:ext>
                </a:extLst>
              </a:tr>
              <a:tr h="759613">
                <a:tc vMerge="1">
                  <a:txBody>
                    <a:bodyPr/>
                    <a:lstStyle/>
                    <a:p>
                      <a:endParaRPr lang="en-US" dirty="0"/>
                    </a:p>
                  </a:txBody>
                  <a:tcPr marL="91432" marR="91432" marT="45732" marB="45732"/>
                </a:tc>
                <a:tc>
                  <a:txBody>
                    <a:bodyPr/>
                    <a:lstStyle/>
                    <a:p>
                      <a:pPr>
                        <a:lnSpc>
                          <a:spcPct val="100000"/>
                        </a:lnSpc>
                        <a:spcBef>
                          <a:spcPts val="0"/>
                        </a:spcBef>
                        <a:spcAft>
                          <a:spcPts val="0"/>
                        </a:spcAft>
                      </a:pPr>
                      <a:r>
                        <a:rPr lang="en-US" sz="1200" dirty="0">
                          <a:solidFill>
                            <a:srgbClr val="C00000"/>
                          </a:solidFill>
                        </a:rPr>
                        <a:t>Alcohol Storage</a:t>
                      </a:r>
                    </a:p>
                  </a:txBody>
                  <a:tcPr marL="91436" marR="91436" marT="42182" marB="42182"/>
                </a:tc>
                <a:tc>
                  <a:txBody>
                    <a:bodyPr/>
                    <a:lstStyle/>
                    <a:p>
                      <a:pPr marL="0" marR="0" algn="just">
                        <a:lnSpc>
                          <a:spcPct val="100000"/>
                        </a:lnSpc>
                        <a:spcBef>
                          <a:spcPts val="0"/>
                        </a:spcBef>
                        <a:spcAft>
                          <a:spcPts val="0"/>
                        </a:spcAft>
                      </a:pPr>
                      <a:r>
                        <a:rPr lang="en-GB" sz="1200" kern="1200" dirty="0">
                          <a:solidFill>
                            <a:schemeClr val="tx1"/>
                          </a:solidFill>
                          <a:latin typeface="+mn-lt"/>
                          <a:ea typeface="+mn-ea"/>
                          <a:cs typeface="+mn-cs"/>
                        </a:rPr>
                        <a:t>Fire (Worst</a:t>
                      </a:r>
                      <a:r>
                        <a:rPr lang="en-GB" sz="1200" kern="1200" baseline="0" dirty="0">
                          <a:solidFill>
                            <a:schemeClr val="tx1"/>
                          </a:solidFill>
                          <a:latin typeface="+mn-lt"/>
                          <a:ea typeface="+mn-ea"/>
                          <a:cs typeface="+mn-cs"/>
                        </a:rPr>
                        <a:t> case scenario)</a:t>
                      </a:r>
                      <a:endParaRPr lang="en-US" sz="1200" kern="1200" dirty="0">
                        <a:solidFill>
                          <a:schemeClr val="tx1"/>
                        </a:solidFill>
                        <a:latin typeface="+mn-lt"/>
                        <a:ea typeface="+mn-ea"/>
                        <a:cs typeface="+mn-cs"/>
                      </a:endParaRPr>
                    </a:p>
                  </a:txBody>
                  <a:tcPr marL="68577" marR="68577" marT="0" marB="0"/>
                </a:tc>
                <a:tc>
                  <a:txBody>
                    <a:bodyPr/>
                    <a:lstStyle/>
                    <a:p>
                      <a:pPr marL="115888" marR="0" lvl="0" indent="-115888" algn="just"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a:solidFill>
                            <a:schemeClr val="tx1"/>
                          </a:solidFill>
                          <a:latin typeface="+mn-lt"/>
                          <a:ea typeface="+mn-ea"/>
                          <a:cs typeface="+mn-cs"/>
                        </a:rPr>
                        <a:t>All tanks in Dyke Walls (Std. design &amp; construction norms).</a:t>
                      </a:r>
                    </a:p>
                    <a:p>
                      <a:pPr marL="115888" lvl="0" indent="-115888" algn="just">
                        <a:buFont typeface="Arial" pitchFamily="34" charset="0"/>
                        <a:buChar char="•"/>
                      </a:pPr>
                      <a:r>
                        <a:rPr lang="en-GB" sz="1200" kern="1200" dirty="0">
                          <a:solidFill>
                            <a:schemeClr val="tx1"/>
                          </a:solidFill>
                          <a:latin typeface="+mn-lt"/>
                          <a:ea typeface="+mn-ea"/>
                          <a:cs typeface="+mn-cs"/>
                        </a:rPr>
                        <a:t>Guidelines in OISD 117 Std. is followed  for fire fighting around alcohol storage area.</a:t>
                      </a:r>
                      <a:endParaRPr lang="en-US" sz="1200" kern="1200" dirty="0">
                        <a:solidFill>
                          <a:schemeClr val="tx1"/>
                        </a:solidFill>
                        <a:latin typeface="+mn-lt"/>
                        <a:ea typeface="+mn-ea"/>
                        <a:cs typeface="+mn-cs"/>
                      </a:endParaRPr>
                    </a:p>
                    <a:p>
                      <a:pPr marL="115888" lvl="0" indent="-115888" algn="just">
                        <a:buFont typeface="Arial" pitchFamily="34" charset="0"/>
                        <a:buChar char="•"/>
                      </a:pPr>
                      <a:r>
                        <a:rPr lang="en-GB" sz="1200" kern="1200" dirty="0">
                          <a:solidFill>
                            <a:schemeClr val="tx1"/>
                          </a:solidFill>
                          <a:latin typeface="+mn-lt"/>
                          <a:ea typeface="+mn-ea"/>
                          <a:cs typeface="+mn-cs"/>
                        </a:rPr>
                        <a:t>Pump Motors &amp;  Electrical Fittings to be Flame Proof.</a:t>
                      </a:r>
                    </a:p>
                    <a:p>
                      <a:pPr marL="115888" lvl="0" indent="-115888" algn="just">
                        <a:buFont typeface="Arial" pitchFamily="34" charset="0"/>
                        <a:buChar char="•"/>
                      </a:pPr>
                      <a:r>
                        <a:rPr lang="en-US" sz="1200" dirty="0">
                          <a:ea typeface="Times New Roman" pitchFamily="18" charset="0"/>
                          <a:cs typeface="Times New Roman" pitchFamily="18" charset="0"/>
                        </a:rPr>
                        <a:t>On Site Emergency Control Plan : RA &amp; DMP is implemented.</a:t>
                      </a:r>
                    </a:p>
                  </a:txBody>
                  <a:tcPr marL="91436" marR="91436" marT="42182" marB="42182"/>
                </a:tc>
                <a:extLst>
                  <a:ext uri="{0D108BD9-81ED-4DB2-BD59-A6C34878D82A}">
                    <a16:rowId xmlns:a16="http://schemas.microsoft.com/office/drawing/2014/main" val="10002"/>
                  </a:ext>
                </a:extLst>
              </a:tr>
              <a:tr h="928206">
                <a:tc rowSpan="3">
                  <a:txBody>
                    <a:bodyPr/>
                    <a:lstStyle/>
                    <a:p>
                      <a:pPr>
                        <a:lnSpc>
                          <a:spcPct val="100000"/>
                        </a:lnSpc>
                        <a:spcBef>
                          <a:spcPts val="0"/>
                        </a:spcBef>
                        <a:spcAft>
                          <a:spcPts val="0"/>
                        </a:spcAft>
                      </a:pPr>
                      <a:r>
                        <a:rPr lang="en-US" sz="1200" b="1" kern="1200" dirty="0">
                          <a:solidFill>
                            <a:schemeClr val="tx1"/>
                          </a:solidFill>
                          <a:latin typeface="+mn-lt"/>
                          <a:ea typeface="+mn-ea"/>
                          <a:cs typeface="+mn-cs"/>
                        </a:rPr>
                        <a:t>Sugar Factory</a:t>
                      </a:r>
                    </a:p>
                  </a:txBody>
                  <a:tcPr marL="91442" marR="91442" marT="42072" marB="42072"/>
                </a:tc>
                <a:tc>
                  <a:txBody>
                    <a:bodyPr/>
                    <a:lstStyle/>
                    <a:p>
                      <a:pPr>
                        <a:lnSpc>
                          <a:spcPct val="100000"/>
                        </a:lnSpc>
                        <a:spcBef>
                          <a:spcPts val="0"/>
                        </a:spcBef>
                        <a:spcAft>
                          <a:spcPts val="0"/>
                        </a:spcAft>
                      </a:pPr>
                      <a:r>
                        <a:rPr lang="en-US" sz="1200" kern="1200" dirty="0">
                          <a:solidFill>
                            <a:srgbClr val="C00000"/>
                          </a:solidFill>
                          <a:latin typeface="+mn-lt"/>
                          <a:ea typeface="+mn-ea"/>
                          <a:cs typeface="+mn-cs"/>
                        </a:rPr>
                        <a:t>Bagasse </a:t>
                      </a:r>
                      <a:r>
                        <a:rPr lang="en-US" sz="1200" kern="1200" baseline="0" dirty="0">
                          <a:solidFill>
                            <a:srgbClr val="C00000"/>
                          </a:solidFill>
                          <a:latin typeface="+mn-lt"/>
                          <a:ea typeface="+mn-ea"/>
                          <a:cs typeface="+mn-cs"/>
                        </a:rPr>
                        <a:t>Storage</a:t>
                      </a:r>
                    </a:p>
                  </a:txBody>
                  <a:tcPr marL="91442" marR="91442" marT="42072" marB="42072"/>
                </a:tc>
                <a:tc>
                  <a:txBody>
                    <a:bodyPr/>
                    <a:lstStyle/>
                    <a:p>
                      <a:pPr>
                        <a:lnSpc>
                          <a:spcPct val="100000"/>
                        </a:lnSpc>
                        <a:spcBef>
                          <a:spcPts val="0"/>
                        </a:spcBef>
                        <a:spcAft>
                          <a:spcPts val="0"/>
                        </a:spcAft>
                      </a:pPr>
                      <a:r>
                        <a:rPr lang="en-US" sz="1200" kern="1200" dirty="0">
                          <a:solidFill>
                            <a:schemeClr val="tx1"/>
                          </a:solidFill>
                          <a:latin typeface="+mn-lt"/>
                          <a:ea typeface="+mn-ea"/>
                          <a:cs typeface="+mn-cs"/>
                        </a:rPr>
                        <a:t>Fire</a:t>
                      </a:r>
                    </a:p>
                  </a:txBody>
                  <a:tcPr marL="91442" marR="91442" marT="42072" marB="42072"/>
                </a:tc>
                <a:tc>
                  <a:txBody>
                    <a:bodyPr/>
                    <a:lstStyle/>
                    <a:p>
                      <a:pPr marL="168275" lvl="0" indent="-168275" algn="just">
                        <a:lnSpc>
                          <a:spcPct val="100000"/>
                        </a:lnSpc>
                        <a:spcBef>
                          <a:spcPts val="0"/>
                        </a:spcBef>
                        <a:spcAft>
                          <a:spcPts val="0"/>
                        </a:spcAft>
                        <a:buFont typeface="Arial" pitchFamily="34" charset="0"/>
                        <a:buChar char="•"/>
                      </a:pPr>
                      <a:r>
                        <a:rPr lang="en-US" sz="1200" kern="1200" dirty="0">
                          <a:solidFill>
                            <a:schemeClr val="tx1"/>
                          </a:solidFill>
                          <a:latin typeface="+mn-lt"/>
                          <a:ea typeface="+mn-ea"/>
                          <a:cs typeface="+mn-cs"/>
                        </a:rPr>
                        <a:t>Self &amp; Auto-mode Fire Fighting System around Bagasse Yard. </a:t>
                      </a:r>
                    </a:p>
                    <a:p>
                      <a:pPr marL="168275" lvl="0" indent="-168275" algn="just">
                        <a:lnSpc>
                          <a:spcPct val="100000"/>
                        </a:lnSpc>
                        <a:spcBef>
                          <a:spcPts val="0"/>
                        </a:spcBef>
                        <a:spcAft>
                          <a:spcPts val="0"/>
                        </a:spcAft>
                        <a:buFont typeface="Arial" pitchFamily="34" charset="0"/>
                        <a:buChar char="•"/>
                      </a:pPr>
                      <a:r>
                        <a:rPr lang="en-US" sz="1200" kern="1200" dirty="0">
                          <a:solidFill>
                            <a:schemeClr val="tx1"/>
                          </a:solidFill>
                          <a:latin typeface="+mn-lt"/>
                          <a:ea typeface="+mn-ea"/>
                          <a:cs typeface="+mn-cs"/>
                        </a:rPr>
                        <a:t>Hot Work, Welding, Gas Cutting avoided near Bagasse Storage</a:t>
                      </a:r>
                    </a:p>
                    <a:p>
                      <a:pPr marL="168275" lvl="0" indent="-168275" algn="just">
                        <a:lnSpc>
                          <a:spcPct val="100000"/>
                        </a:lnSpc>
                        <a:spcBef>
                          <a:spcPts val="0"/>
                        </a:spcBef>
                        <a:spcAft>
                          <a:spcPts val="0"/>
                        </a:spcAft>
                        <a:buFont typeface="Arial" pitchFamily="34" charset="0"/>
                        <a:buChar char="•"/>
                      </a:pPr>
                      <a:r>
                        <a:rPr lang="en-US" sz="1200" kern="1200" dirty="0">
                          <a:solidFill>
                            <a:schemeClr val="tx1"/>
                          </a:solidFill>
                          <a:latin typeface="+mn-lt"/>
                          <a:ea typeface="+mn-ea"/>
                          <a:cs typeface="+mn-cs"/>
                        </a:rPr>
                        <a:t>Training of all Staff in Normal &amp; Emergency Conditions. </a:t>
                      </a:r>
                    </a:p>
                    <a:p>
                      <a:pPr marL="168275" marR="0" lvl="0" indent="-168275"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High Voltage Transmission Lines above Bagasse Yard Avoided. </a:t>
                      </a:r>
                    </a:p>
                    <a:p>
                      <a:pPr marL="168275" marR="0" lvl="0" indent="-168275"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Firefighting Plan</a:t>
                      </a:r>
                      <a:r>
                        <a:rPr lang="en-US" sz="1200" baseline="0" dirty="0"/>
                        <a:t> &amp; Lightning Arrestors Provided  </a:t>
                      </a:r>
                    </a:p>
                  </a:txBody>
                  <a:tcPr marL="91442" marR="91442" marT="42072" marB="42072"/>
                </a:tc>
                <a:extLst>
                  <a:ext uri="{0D108BD9-81ED-4DB2-BD59-A6C34878D82A}">
                    <a16:rowId xmlns:a16="http://schemas.microsoft.com/office/drawing/2014/main" val="10004"/>
                  </a:ext>
                </a:extLst>
              </a:tr>
              <a:tr h="590671">
                <a:tc vMerge="1">
                  <a:txBody>
                    <a:bodyPr/>
                    <a:lstStyle/>
                    <a:p>
                      <a:pPr>
                        <a:lnSpc>
                          <a:spcPct val="100000"/>
                        </a:lnSpc>
                        <a:spcBef>
                          <a:spcPts val="0"/>
                        </a:spcBef>
                        <a:spcAft>
                          <a:spcPts val="0"/>
                        </a:spcAft>
                      </a:pPr>
                      <a:endParaRPr lang="en-US" sz="1500" b="1" kern="1200" dirty="0">
                        <a:solidFill>
                          <a:schemeClr val="tx1"/>
                        </a:solidFill>
                        <a:latin typeface="+mn-lt"/>
                        <a:ea typeface="+mn-ea"/>
                        <a:cs typeface="+mn-cs"/>
                      </a:endParaRPr>
                    </a:p>
                  </a:txBody>
                  <a:tcPr marL="99062" marR="99062" marT="45578" marB="45578"/>
                </a:tc>
                <a:tc>
                  <a:txBody>
                    <a:bodyPr/>
                    <a:lstStyle/>
                    <a:p>
                      <a:pPr>
                        <a:lnSpc>
                          <a:spcPct val="100000"/>
                        </a:lnSpc>
                        <a:spcBef>
                          <a:spcPts val="0"/>
                        </a:spcBef>
                        <a:spcAft>
                          <a:spcPts val="0"/>
                        </a:spcAft>
                      </a:pPr>
                      <a:r>
                        <a:rPr lang="en-US" sz="1200" dirty="0">
                          <a:solidFill>
                            <a:srgbClr val="C00000"/>
                          </a:solidFill>
                        </a:rPr>
                        <a:t>Sulphur Storage</a:t>
                      </a:r>
                    </a:p>
                  </a:txBody>
                  <a:tcPr marL="91446" marR="91446" marT="42117" marB="42117"/>
                </a:tc>
                <a:tc>
                  <a:txBody>
                    <a:bodyPr/>
                    <a:lstStyle/>
                    <a:p>
                      <a:pPr marL="0" marR="0" algn="just">
                        <a:lnSpc>
                          <a:spcPct val="100000"/>
                        </a:lnSpc>
                        <a:spcBef>
                          <a:spcPts val="0"/>
                        </a:spcBef>
                        <a:spcAft>
                          <a:spcPts val="0"/>
                        </a:spcAft>
                      </a:pPr>
                      <a:r>
                        <a:rPr lang="en-GB" sz="1200" kern="1200" dirty="0">
                          <a:solidFill>
                            <a:schemeClr val="tx1"/>
                          </a:solidFill>
                          <a:latin typeface="+mn-lt"/>
                          <a:ea typeface="+mn-ea"/>
                          <a:cs typeface="+mn-cs"/>
                        </a:rPr>
                        <a:t>Dust Explosion &amp; Fire</a:t>
                      </a:r>
                      <a:endParaRPr lang="en-US" sz="1200" kern="1200" dirty="0">
                        <a:solidFill>
                          <a:schemeClr val="tx1"/>
                        </a:solidFill>
                        <a:latin typeface="+mn-lt"/>
                        <a:ea typeface="+mn-ea"/>
                        <a:cs typeface="+mn-cs"/>
                      </a:endParaRPr>
                    </a:p>
                  </a:txBody>
                  <a:tcPr marL="68585" marR="68585" marT="0" marB="0"/>
                </a:tc>
                <a:tc>
                  <a:txBody>
                    <a:bodyPr/>
                    <a:lstStyle/>
                    <a:p>
                      <a:pPr marL="115888" lvl="0" indent="-115888" algn="just">
                        <a:lnSpc>
                          <a:spcPct val="100000"/>
                        </a:lnSpc>
                        <a:spcBef>
                          <a:spcPts val="0"/>
                        </a:spcBef>
                        <a:spcAft>
                          <a:spcPts val="0"/>
                        </a:spcAft>
                        <a:buFont typeface="Arial" pitchFamily="34" charset="0"/>
                        <a:buChar char="•"/>
                      </a:pPr>
                      <a:r>
                        <a:rPr lang="en-GB" sz="1200" kern="1200" dirty="0">
                          <a:solidFill>
                            <a:schemeClr val="tx1"/>
                          </a:solidFill>
                          <a:latin typeface="+mn-lt"/>
                          <a:ea typeface="+mn-ea"/>
                          <a:cs typeface="+mn-cs"/>
                        </a:rPr>
                        <a:t>Shed with Min. Horizontal Surfaces to avoid Dust Accumulation, All sources of Ignition excluded.</a:t>
                      </a:r>
                    </a:p>
                    <a:p>
                      <a:pPr marL="115888" lvl="0" indent="-115888" algn="just">
                        <a:lnSpc>
                          <a:spcPct val="100000"/>
                        </a:lnSpc>
                        <a:spcBef>
                          <a:spcPts val="0"/>
                        </a:spcBef>
                        <a:spcAft>
                          <a:spcPts val="0"/>
                        </a:spcAft>
                        <a:buFont typeface="Arial" pitchFamily="34" charset="0"/>
                        <a:buChar char="•"/>
                      </a:pPr>
                      <a:r>
                        <a:rPr lang="en-GB" sz="1200" kern="1200" dirty="0">
                          <a:solidFill>
                            <a:schemeClr val="tx1"/>
                          </a:solidFill>
                          <a:latin typeface="+mn-lt"/>
                          <a:ea typeface="+mn-ea"/>
                          <a:cs typeface="+mn-cs"/>
                        </a:rPr>
                        <a:t>Formation &amp; Suspensions of Sulphur Dust in air avoided, Chemical Foam Fire Extinguishers</a:t>
                      </a:r>
                      <a:r>
                        <a:rPr lang="en-GB" sz="1200" kern="1200" baseline="0" dirty="0">
                          <a:solidFill>
                            <a:schemeClr val="tx1"/>
                          </a:solidFill>
                          <a:latin typeface="+mn-lt"/>
                          <a:ea typeface="+mn-ea"/>
                          <a:cs typeface="+mn-cs"/>
                        </a:rPr>
                        <a:t> provided.</a:t>
                      </a:r>
                    </a:p>
                    <a:p>
                      <a:pPr marL="115888" lvl="0" indent="-115888" algn="just">
                        <a:lnSpc>
                          <a:spcPct val="100000"/>
                        </a:lnSpc>
                        <a:spcBef>
                          <a:spcPts val="0"/>
                        </a:spcBef>
                        <a:spcAft>
                          <a:spcPts val="0"/>
                        </a:spcAft>
                        <a:buFont typeface="Arial" pitchFamily="34" charset="0"/>
                        <a:buChar char="•"/>
                      </a:pPr>
                      <a:r>
                        <a:rPr lang="en-GB" sz="1200" kern="1200" baseline="0" dirty="0">
                          <a:solidFill>
                            <a:schemeClr val="tx1"/>
                          </a:solidFill>
                          <a:latin typeface="+mn-lt"/>
                          <a:ea typeface="+mn-ea"/>
                          <a:cs typeface="+mn-cs"/>
                        </a:rPr>
                        <a:t>Bag Opening Device, PPE (mask, hand gloves) provided.       </a:t>
                      </a:r>
                      <a:endParaRPr lang="en-US" sz="1200" dirty="0"/>
                    </a:p>
                  </a:txBody>
                  <a:tcPr marL="91446" marR="91446" marT="42117" marB="42117"/>
                </a:tc>
                <a:extLst>
                  <a:ext uri="{0D108BD9-81ED-4DB2-BD59-A6C34878D82A}">
                    <a16:rowId xmlns:a16="http://schemas.microsoft.com/office/drawing/2014/main" val="10005"/>
                  </a:ext>
                </a:extLst>
              </a:tr>
              <a:tr h="421866">
                <a:tc vMerge="1">
                  <a:txBody>
                    <a:bodyPr/>
                    <a:lstStyle/>
                    <a:p>
                      <a:pPr>
                        <a:lnSpc>
                          <a:spcPct val="100000"/>
                        </a:lnSpc>
                        <a:spcBef>
                          <a:spcPts val="0"/>
                        </a:spcBef>
                        <a:spcAft>
                          <a:spcPts val="0"/>
                        </a:spcAft>
                      </a:pPr>
                      <a:endParaRPr lang="en-US" sz="1500" b="1" kern="1200" dirty="0">
                        <a:solidFill>
                          <a:schemeClr val="tx1"/>
                        </a:solidFill>
                        <a:latin typeface="+mn-lt"/>
                        <a:ea typeface="+mn-ea"/>
                        <a:cs typeface="+mn-cs"/>
                      </a:endParaRPr>
                    </a:p>
                  </a:txBody>
                  <a:tcPr marL="99062" marR="99062" marT="45578" marB="45578"/>
                </a:tc>
                <a:tc>
                  <a:txBody>
                    <a:bodyPr/>
                    <a:lstStyle/>
                    <a:p>
                      <a:r>
                        <a:rPr lang="en-US" sz="1200" kern="1200" dirty="0">
                          <a:solidFill>
                            <a:srgbClr val="C00000"/>
                          </a:solidFill>
                          <a:latin typeface="+mn-lt"/>
                          <a:ea typeface="+mn-ea"/>
                          <a:cs typeface="+mn-cs"/>
                        </a:rPr>
                        <a:t>SO</a:t>
                      </a:r>
                      <a:r>
                        <a:rPr lang="en-US" sz="1200" kern="1200" baseline="-25000" dirty="0">
                          <a:solidFill>
                            <a:srgbClr val="C00000"/>
                          </a:solidFill>
                          <a:latin typeface="+mn-lt"/>
                          <a:ea typeface="+mn-ea"/>
                          <a:cs typeface="+mn-cs"/>
                        </a:rPr>
                        <a:t>2 </a:t>
                      </a:r>
                      <a:r>
                        <a:rPr lang="en-US" sz="1200" kern="1200" dirty="0">
                          <a:solidFill>
                            <a:srgbClr val="C00000"/>
                          </a:solidFill>
                          <a:latin typeface="+mn-lt"/>
                          <a:ea typeface="+mn-ea"/>
                          <a:cs typeface="+mn-cs"/>
                        </a:rPr>
                        <a:t>Prod.</a:t>
                      </a:r>
                    </a:p>
                  </a:txBody>
                  <a:tcPr marL="91446" marR="91446" marT="42121" marB="42121"/>
                </a:tc>
                <a:tc>
                  <a:txBody>
                    <a:bodyPr/>
                    <a:lstStyle/>
                    <a:p>
                      <a:pPr marL="0" marR="0" indent="0" algn="just">
                        <a:lnSpc>
                          <a:spcPct val="100000"/>
                        </a:lnSpc>
                        <a:spcBef>
                          <a:spcPts val="0"/>
                        </a:spcBef>
                        <a:spcAft>
                          <a:spcPts val="0"/>
                        </a:spcAft>
                      </a:pPr>
                      <a:r>
                        <a:rPr lang="en-GB" sz="1200" kern="1200" dirty="0">
                          <a:solidFill>
                            <a:schemeClr val="tx1"/>
                          </a:solidFill>
                          <a:latin typeface="+mn-lt"/>
                          <a:ea typeface="+mn-ea"/>
                          <a:cs typeface="+mn-cs"/>
                        </a:rPr>
                        <a:t>Toxic Gas</a:t>
                      </a:r>
                      <a:r>
                        <a:rPr lang="en-GB" sz="1200" kern="1200" baseline="0" dirty="0">
                          <a:solidFill>
                            <a:schemeClr val="tx1"/>
                          </a:solidFill>
                          <a:latin typeface="+mn-lt"/>
                          <a:ea typeface="+mn-ea"/>
                          <a:cs typeface="+mn-cs"/>
                        </a:rPr>
                        <a:t> Leakage</a:t>
                      </a:r>
                      <a:endParaRPr lang="en-US" sz="1200" kern="1200" dirty="0">
                        <a:solidFill>
                          <a:schemeClr val="tx1"/>
                        </a:solidFill>
                        <a:latin typeface="+mn-lt"/>
                        <a:ea typeface="+mn-ea"/>
                        <a:cs typeface="+mn-cs"/>
                      </a:endParaRPr>
                    </a:p>
                  </a:txBody>
                  <a:tcPr marL="68585" marR="68585" marT="0" marB="0"/>
                </a:tc>
                <a:tc>
                  <a:txBody>
                    <a:bodyPr/>
                    <a:lstStyle/>
                    <a:p>
                      <a:pPr marL="115888" lvl="0" indent="-115888" algn="just">
                        <a:buFont typeface="Arial" pitchFamily="34" charset="0"/>
                        <a:buChar char="•"/>
                      </a:pPr>
                      <a:r>
                        <a:rPr lang="en-US" sz="1200" kern="1200" dirty="0">
                          <a:solidFill>
                            <a:schemeClr val="tx1"/>
                          </a:solidFill>
                          <a:latin typeface="+mn-lt"/>
                          <a:ea typeface="+mn-ea"/>
                          <a:cs typeface="+mn-cs"/>
                        </a:rPr>
                        <a:t>Installation of </a:t>
                      </a:r>
                      <a:r>
                        <a:rPr lang="en-GB" sz="1200" kern="1200" dirty="0">
                          <a:solidFill>
                            <a:schemeClr val="tx1"/>
                          </a:solidFill>
                          <a:latin typeface="+mn-lt"/>
                          <a:ea typeface="+mn-ea"/>
                          <a:cs typeface="+mn-cs"/>
                        </a:rPr>
                        <a:t>SO</a:t>
                      </a:r>
                      <a:r>
                        <a:rPr lang="en-GB" sz="1200" kern="1200" baseline="-25000" dirty="0">
                          <a:solidFill>
                            <a:schemeClr val="tx1"/>
                          </a:solidFill>
                          <a:latin typeface="+mn-lt"/>
                          <a:ea typeface="+mn-ea"/>
                          <a:cs typeface="+mn-cs"/>
                        </a:rPr>
                        <a:t>2</a:t>
                      </a:r>
                      <a:r>
                        <a:rPr lang="en-GB" sz="1200" kern="1200" dirty="0">
                          <a:solidFill>
                            <a:schemeClr val="tx1"/>
                          </a:solidFill>
                          <a:latin typeface="+mn-lt"/>
                          <a:ea typeface="+mn-ea"/>
                          <a:cs typeface="+mn-cs"/>
                        </a:rPr>
                        <a:t> Leak Detectors  &amp; Alarm Systems</a:t>
                      </a:r>
                      <a:r>
                        <a:rPr lang="en-US" sz="1200" kern="1200" dirty="0">
                          <a:solidFill>
                            <a:schemeClr val="tx1"/>
                          </a:solidFill>
                          <a:latin typeface="+mn-lt"/>
                          <a:ea typeface="+mn-ea"/>
                          <a:cs typeface="+mn-cs"/>
                        </a:rPr>
                        <a:t>. </a:t>
                      </a:r>
                    </a:p>
                    <a:p>
                      <a:pPr marL="115888" lvl="0" indent="-115888" algn="just">
                        <a:buFont typeface="Arial" pitchFamily="34" charset="0"/>
                        <a:buChar char="•"/>
                      </a:pPr>
                      <a:r>
                        <a:rPr lang="en-GB" sz="1200" kern="1200" dirty="0">
                          <a:solidFill>
                            <a:schemeClr val="tx1"/>
                          </a:solidFill>
                          <a:latin typeface="+mn-lt"/>
                          <a:ea typeface="+mn-ea"/>
                          <a:cs typeface="+mn-cs"/>
                        </a:rPr>
                        <a:t>Pressure &amp; Thickness Tests of equipment &amp; piping carrying SO</a:t>
                      </a:r>
                      <a:r>
                        <a:rPr lang="en-GB" sz="1200" kern="1200" baseline="-25000" dirty="0">
                          <a:solidFill>
                            <a:schemeClr val="tx1"/>
                          </a:solidFill>
                          <a:latin typeface="+mn-lt"/>
                          <a:ea typeface="+mn-ea"/>
                          <a:cs typeface="+mn-cs"/>
                        </a:rPr>
                        <a:t>2</a:t>
                      </a:r>
                      <a:r>
                        <a:rPr lang="en-GB" sz="1200" kern="1200" dirty="0">
                          <a:solidFill>
                            <a:schemeClr val="tx1"/>
                          </a:solidFill>
                          <a:latin typeface="+mn-lt"/>
                          <a:ea typeface="+mn-ea"/>
                          <a:cs typeface="+mn-cs"/>
                        </a:rPr>
                        <a:t>  to avoid leakage.</a:t>
                      </a:r>
                      <a:r>
                        <a:rPr lang="en-GB"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txBody>
                  <a:tcPr marL="91446" marR="91446" marT="42121" marB="42121"/>
                </a:tc>
                <a:extLst>
                  <a:ext uri="{0D108BD9-81ED-4DB2-BD59-A6C34878D82A}">
                    <a16:rowId xmlns:a16="http://schemas.microsoft.com/office/drawing/2014/main" val="10006"/>
                  </a:ext>
                </a:extLst>
              </a:tr>
            </a:tbl>
          </a:graphicData>
        </a:graphic>
      </p:graphicFrame>
      <p:sp>
        <p:nvSpPr>
          <p:cNvPr id="67611" name="Slide Number Placeholder 9"/>
          <p:cNvSpPr>
            <a:spLocks noGrp="1"/>
          </p:cNvSpPr>
          <p:nvPr>
            <p:ph type="sldNum" sz="quarter" idx="12"/>
          </p:nvPr>
        </p:nvSpPr>
        <p:spPr bwMode="auto">
          <a:xfrm>
            <a:off x="9517386" y="6493328"/>
            <a:ext cx="342900" cy="320677"/>
          </a:xfrm>
          <a:noFill/>
          <a:ln>
            <a:miter lim="800000"/>
            <a:headEnd/>
            <a:tailEnd/>
          </a:ln>
        </p:spPr>
        <p:txBody>
          <a:bodyPr/>
          <a:lstStyle/>
          <a:p>
            <a:fld id="{E7908D21-4B3B-4B23-8E26-C540DD3AA303}" type="slidenum">
              <a:rPr lang="en-US" altLang="en-US" smtClean="0"/>
              <a:pPr/>
              <a:t>29</a:t>
            </a:fld>
            <a:endParaRPr lang="en-US" altLang="en-US" dirty="0"/>
          </a:p>
        </p:txBody>
      </p:sp>
      <p:sp>
        <p:nvSpPr>
          <p:cNvPr id="10" name="Rectangle 2"/>
          <p:cNvSpPr>
            <a:spLocks noChangeArrowheads="1"/>
          </p:cNvSpPr>
          <p:nvPr/>
        </p:nvSpPr>
        <p:spPr bwMode="auto">
          <a:xfrm>
            <a:off x="2682245" y="14534"/>
            <a:ext cx="4752242" cy="338554"/>
          </a:xfrm>
          <a:prstGeom prst="rect">
            <a:avLst/>
          </a:prstGeom>
          <a:noFill/>
          <a:ln w="9525">
            <a:noFill/>
            <a:miter lim="800000"/>
            <a:headEnd/>
            <a:tailEnd/>
          </a:ln>
        </p:spPr>
        <p:txBody>
          <a:bodyPr>
            <a:spAutoFit/>
          </a:bodyPr>
          <a:lstStyle/>
          <a:p>
            <a:pPr algn="ctr">
              <a:defRPr/>
            </a:pPr>
            <a:r>
              <a:rPr lang="en-US" sz="1600" dirty="0">
                <a:solidFill>
                  <a:srgbClr val="CC0099"/>
                </a:solidFill>
                <a:latin typeface="+mj-lt"/>
                <a:cs typeface="Arial" charset="0"/>
              </a:rPr>
              <a:t>Baseline Environmental Details</a:t>
            </a:r>
            <a:endParaRPr lang="en-US" sz="1600" baseline="-25000" dirty="0">
              <a:solidFill>
                <a:srgbClr val="CC0099"/>
              </a:solidFill>
              <a:latin typeface="+mj-lt"/>
              <a:cs typeface="Arial" charset="0"/>
            </a:endParaRPr>
          </a:p>
        </p:txBody>
      </p:sp>
      <p:sp>
        <p:nvSpPr>
          <p:cNvPr id="11" name="Rectangle 2"/>
          <p:cNvSpPr>
            <a:spLocks noChangeArrowheads="1"/>
          </p:cNvSpPr>
          <p:nvPr/>
        </p:nvSpPr>
        <p:spPr bwMode="auto">
          <a:xfrm>
            <a:off x="121920" y="286090"/>
            <a:ext cx="3401158" cy="307777"/>
          </a:xfrm>
          <a:prstGeom prst="rect">
            <a:avLst/>
          </a:prstGeom>
          <a:noFill/>
          <a:ln w="9525">
            <a:noFill/>
            <a:miter lim="800000"/>
            <a:headEnd/>
            <a:tailEnd/>
          </a:ln>
        </p:spPr>
        <p:txBody>
          <a:bodyPr>
            <a:spAutoFit/>
          </a:bodyPr>
          <a:lstStyle/>
          <a:p>
            <a:pPr>
              <a:defRPr/>
            </a:pPr>
            <a:r>
              <a:rPr lang="en-US" sz="1400" dirty="0">
                <a:solidFill>
                  <a:srgbClr val="CC0099"/>
                </a:solidFill>
                <a:latin typeface="+mj-lt"/>
                <a:cs typeface="Arial" charset="0"/>
              </a:rPr>
              <a:t>Risk Studies &amp; Disaster Management</a:t>
            </a:r>
            <a:endParaRPr lang="en-US" sz="1400" baseline="-25000" dirty="0">
              <a:solidFill>
                <a:srgbClr val="CC0099"/>
              </a:solidFill>
              <a:latin typeface="+mj-lt"/>
              <a:cs typeface="Arial" charset="0"/>
            </a:endParaRPr>
          </a:p>
        </p:txBody>
      </p:sp>
      <p:sp>
        <p:nvSpPr>
          <p:cNvPr id="6" name="Text Box 2"/>
          <p:cNvSpPr txBox="1">
            <a:spLocks noChangeArrowheads="1"/>
          </p:cNvSpPr>
          <p:nvPr/>
        </p:nvSpPr>
        <p:spPr bwMode="auto">
          <a:xfrm>
            <a:off x="3466234" y="4607023"/>
            <a:ext cx="3402025" cy="307777"/>
          </a:xfrm>
          <a:prstGeom prst="rect">
            <a:avLst/>
          </a:prstGeom>
          <a:noFill/>
          <a:ln w="9525">
            <a:noFill/>
            <a:miter lim="800000"/>
            <a:headEnd/>
            <a:tailEnd/>
          </a:ln>
        </p:spPr>
        <p:txBody>
          <a:bodyPr wrap="square">
            <a:spAutoFit/>
          </a:bodyPr>
          <a:lstStyle/>
          <a:p>
            <a:pPr algn="ctr" defTabSz="422041">
              <a:defRPr/>
            </a:pPr>
            <a:r>
              <a:rPr lang="en-US" sz="1400" dirty="0">
                <a:solidFill>
                  <a:srgbClr val="CC0099"/>
                </a:solidFill>
                <a:latin typeface="+mj-lt"/>
                <a:cs typeface="Arial" charset="0"/>
              </a:rPr>
              <a:t>Occupational Health &amp; Safety Measures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9"/>
          <p:cNvGraphicFramePr>
            <a:graphicFrameLocks noGrp="1"/>
          </p:cNvGraphicFramePr>
          <p:nvPr>
            <p:extLst>
              <p:ext uri="{D42A27DB-BD31-4B8C-83A1-F6EECF244321}">
                <p14:modId xmlns:p14="http://schemas.microsoft.com/office/powerpoint/2010/main" val="2567177431"/>
              </p:ext>
            </p:extLst>
          </p:nvPr>
        </p:nvGraphicFramePr>
        <p:xfrm>
          <a:off x="76200" y="381000"/>
          <a:ext cx="9759871" cy="3657600"/>
        </p:xfrm>
        <a:graphic>
          <a:graphicData uri="http://schemas.openxmlformats.org/drawingml/2006/table">
            <a:tbl>
              <a:tblPr/>
              <a:tblGrid>
                <a:gridCol w="285790">
                  <a:extLst>
                    <a:ext uri="{9D8B030D-6E8A-4147-A177-3AD203B41FA5}">
                      <a16:colId xmlns:a16="http://schemas.microsoft.com/office/drawing/2014/main" val="20000"/>
                    </a:ext>
                  </a:extLst>
                </a:gridCol>
                <a:gridCol w="1185937">
                  <a:extLst>
                    <a:ext uri="{9D8B030D-6E8A-4147-A177-3AD203B41FA5}">
                      <a16:colId xmlns:a16="http://schemas.microsoft.com/office/drawing/2014/main" val="20001"/>
                    </a:ext>
                  </a:extLst>
                </a:gridCol>
                <a:gridCol w="8288144">
                  <a:extLst>
                    <a:ext uri="{9D8B030D-6E8A-4147-A177-3AD203B41FA5}">
                      <a16:colId xmlns:a16="http://schemas.microsoft.com/office/drawing/2014/main" val="20002"/>
                    </a:ext>
                  </a:extLst>
                </a:gridCol>
              </a:tblGrid>
              <a:tr h="480508">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it-IT" sz="1600" b="0" i="0" u="none" strike="noStrike" cap="none" normalizeH="0" baseline="0" dirty="0">
                          <a:ln>
                            <a:noFill/>
                          </a:ln>
                          <a:solidFill>
                            <a:schemeClr val="tx1"/>
                          </a:solidFill>
                          <a:effectLst/>
                          <a:latin typeface="+mn-lt"/>
                          <a:cs typeface="Arial" pitchFamily="34" charset="0"/>
                        </a:rPr>
                        <a:t>Project  Description</a:t>
                      </a:r>
                      <a:endParaRPr kumimoji="0" lang="en-US" sz="1600" b="0" i="0" u="none" strike="noStrike" cap="none" normalizeH="0" baseline="0" dirty="0">
                        <a:ln>
                          <a:noFill/>
                        </a:ln>
                        <a:solidFill>
                          <a:schemeClr val="tx1"/>
                        </a:solidFill>
                        <a:effectLst/>
                        <a:latin typeface="+mn-lt"/>
                        <a:cs typeface="Arial" pitchFamily="34" charset="0"/>
                      </a:endParaRP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kumimoji="0" lang="fi-FI" sz="1600" b="1" i="0" u="none" strike="noStrike" kern="1200" cap="none" normalizeH="0" baseline="0" dirty="0">
                          <a:ln>
                            <a:noFill/>
                          </a:ln>
                          <a:solidFill>
                            <a:srgbClr val="992182"/>
                          </a:solidFill>
                          <a:effectLst/>
                          <a:latin typeface="+mn-lt"/>
                          <a:ea typeface="+mn-ea"/>
                          <a:cs typeface="Times New Roman" pitchFamily="18" charset="0"/>
                        </a:rPr>
                        <a:t>Vishwasrao Naik Sahakari Sakhar Karkhana Ltd.</a:t>
                      </a:r>
                      <a:r>
                        <a:rPr kumimoji="0" lang="en-US" sz="1600" b="1" i="0" u="none" strike="noStrike" kern="1200" cap="none" normalizeH="0" baseline="0" dirty="0">
                          <a:ln>
                            <a:noFill/>
                          </a:ln>
                          <a:solidFill>
                            <a:srgbClr val="992182"/>
                          </a:solidFill>
                          <a:effectLst/>
                          <a:latin typeface="+mn-lt"/>
                          <a:ea typeface="+mn-ea"/>
                          <a:cs typeface="Times New Roman" pitchFamily="18" charset="0"/>
                        </a:rPr>
                        <a:t>, </a:t>
                      </a:r>
                      <a:r>
                        <a:rPr lang="en-GB" sz="1600" kern="1200" dirty="0">
                          <a:solidFill>
                            <a:schemeClr val="tx1"/>
                          </a:solidFill>
                          <a:effectLst/>
                          <a:latin typeface="+mn-lt"/>
                          <a:ea typeface="+mn-ea"/>
                          <a:cs typeface="+mn-cs"/>
                        </a:rPr>
                        <a:t>Tal.: </a:t>
                      </a:r>
                      <a:r>
                        <a:rPr lang="en-GB" sz="1600" kern="1200" dirty="0" err="1">
                          <a:solidFill>
                            <a:schemeClr val="tx1"/>
                          </a:solidFill>
                          <a:effectLst/>
                          <a:latin typeface="+mn-lt"/>
                          <a:ea typeface="+mn-ea"/>
                          <a:cs typeface="+mn-cs"/>
                        </a:rPr>
                        <a:t>Shirala</a:t>
                      </a:r>
                      <a:r>
                        <a:rPr lang="en-GB" sz="1600" kern="1200" dirty="0">
                          <a:solidFill>
                            <a:schemeClr val="tx1"/>
                          </a:solidFill>
                          <a:effectLst/>
                          <a:latin typeface="+mn-lt"/>
                          <a:ea typeface="+mn-ea"/>
                          <a:cs typeface="+mn-cs"/>
                        </a:rPr>
                        <a:t>, Dist.: </a:t>
                      </a:r>
                      <a:r>
                        <a:rPr lang="en-GB" sz="1600" kern="1200" dirty="0" err="1">
                          <a:solidFill>
                            <a:schemeClr val="tx1"/>
                          </a:solidFill>
                          <a:effectLst/>
                          <a:latin typeface="+mn-lt"/>
                          <a:ea typeface="+mn-ea"/>
                          <a:cs typeface="+mn-cs"/>
                        </a:rPr>
                        <a:t>Sangli</a:t>
                      </a:r>
                      <a:r>
                        <a:rPr lang="en-GB" sz="1600" kern="1200" dirty="0">
                          <a:solidFill>
                            <a:schemeClr val="tx1"/>
                          </a:solidFill>
                          <a:effectLst/>
                          <a:latin typeface="+mn-lt"/>
                          <a:ea typeface="+mn-ea"/>
                          <a:cs typeface="+mn-cs"/>
                        </a:rPr>
                        <a:t>, Maharashtra</a:t>
                      </a:r>
                      <a:r>
                        <a:rPr lang="en-US" sz="1600" kern="1200" dirty="0">
                          <a:solidFill>
                            <a:schemeClr val="tx1"/>
                          </a:solidFill>
                          <a:effectLst/>
                          <a:latin typeface="+mn-lt"/>
                          <a:ea typeface="+mn-ea"/>
                          <a:cs typeface="+mn-cs"/>
                        </a:rPr>
                        <a:t>. Expansion of Distillery (30 to 105 KLPD) by using Molasses / Cane Juice &amp; Expansion of Cane </a:t>
                      </a:r>
                      <a:r>
                        <a:rPr lang="en-US" sz="1600" kern="1200" dirty="0" err="1">
                          <a:solidFill>
                            <a:schemeClr val="tx1"/>
                          </a:solidFill>
                          <a:effectLst/>
                          <a:latin typeface="+mn-lt"/>
                          <a:ea typeface="+mn-ea"/>
                          <a:cs typeface="+mn-cs"/>
                        </a:rPr>
                        <a:t>Crusshing</a:t>
                      </a:r>
                      <a:r>
                        <a:rPr lang="en-US" sz="1600" kern="1200" dirty="0">
                          <a:solidFill>
                            <a:schemeClr val="tx1"/>
                          </a:solidFill>
                          <a:effectLst/>
                          <a:latin typeface="+mn-lt"/>
                          <a:ea typeface="+mn-ea"/>
                          <a:cs typeface="+mn-cs"/>
                        </a:rPr>
                        <a:t> (4,500 to 7,500 TCD) &amp; Co-</a:t>
                      </a:r>
                      <a:r>
                        <a:rPr lang="en-US" sz="1600" kern="1200" dirty="0" err="1">
                          <a:solidFill>
                            <a:schemeClr val="tx1"/>
                          </a:solidFill>
                          <a:effectLst/>
                          <a:latin typeface="+mn-lt"/>
                          <a:ea typeface="+mn-ea"/>
                          <a:cs typeface="+mn-cs"/>
                        </a:rPr>
                        <a:t>genertion</a:t>
                      </a:r>
                      <a:r>
                        <a:rPr lang="en-US" sz="1600" kern="1200" dirty="0">
                          <a:solidFill>
                            <a:schemeClr val="tx1"/>
                          </a:solidFill>
                          <a:effectLst/>
                          <a:latin typeface="+mn-lt"/>
                          <a:ea typeface="+mn-ea"/>
                          <a:cs typeface="+mn-cs"/>
                        </a:rPr>
                        <a:t> Plant (15 to 22 MW)</a:t>
                      </a:r>
                      <a:r>
                        <a:rPr lang="en-GB" sz="1600" kern="1200" dirty="0">
                          <a:solidFill>
                            <a:schemeClr val="tx1"/>
                          </a:solidFill>
                          <a:effectLst/>
                          <a:latin typeface="+mn-lt"/>
                          <a:ea typeface="+mn-ea"/>
                          <a:cs typeface="+mn-cs"/>
                        </a:rPr>
                        <a:t>;</a:t>
                      </a:r>
                      <a:r>
                        <a:rPr lang="en-US" sz="1600" kern="1200" dirty="0">
                          <a:solidFill>
                            <a:schemeClr val="tx1"/>
                          </a:solidFill>
                          <a:effectLst/>
                          <a:latin typeface="+mn-lt"/>
                          <a:ea typeface="+mn-ea"/>
                          <a:cs typeface="+mn-cs"/>
                        </a:rPr>
                        <a:t> Cat.: B2, Item :5(g), 5(j), 1(d)</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ts val="0"/>
                        </a:spcBef>
                        <a:spcAft>
                          <a:spcPts val="0"/>
                        </a:spcAft>
                        <a:buClrTx/>
                        <a:buSzTx/>
                        <a:buFontTx/>
                        <a:buNone/>
                        <a:tabLst>
                          <a:tab pos="1377950" algn="l"/>
                        </a:tabLst>
                      </a:pPr>
                      <a:r>
                        <a:rPr kumimoji="0" lang="en-US" sz="1600" b="0" i="0" u="none" strike="noStrike" cap="none" normalizeH="0" baseline="0" dirty="0">
                          <a:ln>
                            <a:noFill/>
                          </a:ln>
                          <a:solidFill>
                            <a:schemeClr val="tx1"/>
                          </a:solidFill>
                          <a:effectLst/>
                          <a:latin typeface="+mn-lt"/>
                          <a:cs typeface="Times New Roman" pitchFamily="18" charset="0"/>
                        </a:rPr>
                        <a:t>2</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1377950" algn="l"/>
                        </a:tabLst>
                      </a:pPr>
                      <a:r>
                        <a:rPr kumimoji="0" lang="en-US" sz="1600" b="0" i="0" u="none" strike="noStrike" cap="none" normalizeH="0" baseline="0" dirty="0">
                          <a:ln>
                            <a:noFill/>
                          </a:ln>
                          <a:solidFill>
                            <a:schemeClr val="tx1"/>
                          </a:solidFill>
                          <a:effectLst/>
                          <a:latin typeface="+mn-lt"/>
                          <a:cs typeface="Times New Roman" pitchFamily="18" charset="0"/>
                        </a:rPr>
                        <a:t>Plot  (Ha)</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itchFamily="34" charset="0"/>
                        <a:buNone/>
                        <a:tabLst>
                          <a:tab pos="1377950" algn="l"/>
                        </a:tabLst>
                      </a:pPr>
                      <a:r>
                        <a:rPr kumimoji="0" lang="en-US" sz="1600" b="0" i="0" u="none" strike="noStrike" cap="none" normalizeH="0" baseline="0" dirty="0">
                          <a:ln>
                            <a:noFill/>
                          </a:ln>
                          <a:solidFill>
                            <a:srgbClr val="C00000"/>
                          </a:solidFill>
                          <a:effectLst/>
                          <a:latin typeface="+mn-lt"/>
                          <a:cs typeface="Times New Roman" pitchFamily="18" charset="0"/>
                        </a:rPr>
                        <a:t>Plot : </a:t>
                      </a:r>
                      <a:r>
                        <a:rPr kumimoji="0" lang="en-US" sz="1600" b="1" i="0" u="none" strike="noStrike" cap="none" normalizeH="0" baseline="0" dirty="0">
                          <a:ln>
                            <a:noFill/>
                          </a:ln>
                          <a:solidFill>
                            <a:srgbClr val="C00000"/>
                          </a:solidFill>
                          <a:effectLst/>
                          <a:latin typeface="+mn-lt"/>
                          <a:cs typeface="Times New Roman" pitchFamily="18" charset="0"/>
                        </a:rPr>
                        <a:t>52.52</a:t>
                      </a:r>
                      <a:r>
                        <a:rPr kumimoji="0" lang="en-US" sz="1600" b="0" i="0" u="none" strike="noStrike" cap="none" normalizeH="0" baseline="0" dirty="0">
                          <a:ln>
                            <a:noFill/>
                          </a:ln>
                          <a:solidFill>
                            <a:srgbClr val="C00000"/>
                          </a:solidFill>
                          <a:effectLst/>
                          <a:latin typeface="+mn-lt"/>
                          <a:cs typeface="Times New Roman" pitchFamily="18" charset="0"/>
                        </a:rPr>
                        <a:t> </a:t>
                      </a:r>
                      <a:r>
                        <a:rPr kumimoji="0" lang="en-US" sz="1600" b="0" i="0" u="none" strike="noStrike" cap="none" normalizeH="0" baseline="0" dirty="0">
                          <a:ln>
                            <a:noFill/>
                          </a:ln>
                          <a:solidFill>
                            <a:schemeClr val="tx1"/>
                          </a:solidFill>
                          <a:effectLst/>
                          <a:latin typeface="+mn-lt"/>
                          <a:cs typeface="Times New Roman" pitchFamily="18" charset="0"/>
                        </a:rPr>
                        <a:t>[Built Up : 3.22 (Existing) + 0.18 (Proposed)</a:t>
                      </a:r>
                      <a:r>
                        <a:rPr kumimoji="0" lang="en-US" sz="1600" b="0" i="0" u="none" strike="noStrike" cap="none" normalizeH="0" baseline="0" dirty="0">
                          <a:ln>
                            <a:noFill/>
                          </a:ln>
                          <a:solidFill>
                            <a:schemeClr val="tx1"/>
                          </a:solidFill>
                          <a:effectLst/>
                          <a:latin typeface="+mn-lt"/>
                          <a:ea typeface="MS Mincho" pitchFamily="49" charset="-128"/>
                          <a:cs typeface="Times New Roman" pitchFamily="18" charset="0"/>
                        </a:rPr>
                        <a:t>, </a:t>
                      </a:r>
                      <a:r>
                        <a:rPr kumimoji="0" lang="en-US" sz="1600" b="1" i="0" u="none" strike="noStrike" cap="none" normalizeH="0" baseline="0" dirty="0">
                          <a:ln>
                            <a:noFill/>
                          </a:ln>
                          <a:solidFill>
                            <a:schemeClr val="tx1"/>
                          </a:solidFill>
                          <a:effectLst/>
                          <a:latin typeface="+mn-lt"/>
                          <a:ea typeface="MS Mincho" pitchFamily="49" charset="-128"/>
                          <a:cs typeface="Times New Roman" pitchFamily="18" charset="0"/>
                        </a:rPr>
                        <a:t>Parking: 10.5 </a:t>
                      </a:r>
                      <a:r>
                        <a:rPr kumimoji="0" lang="en-US" sz="1600" b="1" i="0" u="none" strike="noStrike" cap="none" normalizeH="0" baseline="0" dirty="0">
                          <a:ln>
                            <a:noFill/>
                          </a:ln>
                          <a:solidFill>
                            <a:srgbClr val="C00000"/>
                          </a:solidFill>
                          <a:effectLst/>
                          <a:latin typeface="+mn-lt"/>
                          <a:ea typeface="MS Mincho" pitchFamily="49" charset="-128"/>
                          <a:cs typeface="Times New Roman" pitchFamily="18" charset="0"/>
                        </a:rPr>
                        <a:t>(20%)</a:t>
                      </a:r>
                      <a:r>
                        <a:rPr kumimoji="0" lang="en-US" sz="1600" b="0" i="0" u="none" strike="noStrike" cap="none" normalizeH="0" baseline="0" dirty="0">
                          <a:ln>
                            <a:noFill/>
                          </a:ln>
                          <a:solidFill>
                            <a:schemeClr val="tx1"/>
                          </a:solidFill>
                          <a:effectLst/>
                          <a:latin typeface="+mn-lt"/>
                          <a:ea typeface="MS Mincho" pitchFamily="49" charset="-128"/>
                          <a:cs typeface="Times New Roman" pitchFamily="18" charset="0"/>
                        </a:rPr>
                        <a:t>, Roads: 2.68, OS : 10.49]</a:t>
                      </a:r>
                      <a:endParaRPr kumimoji="0" lang="en-US" sz="1600" b="0" i="0" u="none" strike="noStrike" cap="none" normalizeH="0" baseline="0" dirty="0">
                        <a:ln>
                          <a:noFill/>
                        </a:ln>
                        <a:solidFill>
                          <a:schemeClr val="tx1"/>
                        </a:solidFill>
                        <a:effectLst/>
                        <a:latin typeface="+mn-lt"/>
                        <a:ea typeface="MS Mincho" pitchFamily="49" charset="-128"/>
                        <a:cs typeface="Arial" pitchFamily="34" charset="0"/>
                      </a:endParaRPr>
                    </a:p>
                  </a:txBody>
                  <a:tcPr marL="84423" marR="8442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ts val="0"/>
                        </a:spcBef>
                        <a:spcAft>
                          <a:spcPts val="0"/>
                        </a:spcAft>
                        <a:buClrTx/>
                        <a:buSzTx/>
                        <a:buFontTx/>
                        <a:buNone/>
                        <a:tabLst>
                          <a:tab pos="1377950" algn="l"/>
                        </a:tabLst>
                      </a:pPr>
                      <a:r>
                        <a:rPr kumimoji="0" lang="en-US" sz="1600" b="0" i="0" u="none" strike="noStrike" cap="none" normalizeH="0" baseline="0" dirty="0">
                          <a:ln>
                            <a:noFill/>
                          </a:ln>
                          <a:solidFill>
                            <a:schemeClr val="tx1"/>
                          </a:solidFill>
                          <a:effectLst/>
                          <a:latin typeface="+mn-lt"/>
                          <a:cs typeface="Times New Roman" pitchFamily="18" charset="0"/>
                        </a:rPr>
                        <a:t>3</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1377950" algn="l"/>
                        </a:tabLst>
                      </a:pPr>
                      <a:r>
                        <a:rPr kumimoji="0" lang="en-US" sz="1600" b="0" i="0" u="none" strike="noStrike" cap="none" normalizeH="0" baseline="0" dirty="0">
                          <a:ln>
                            <a:noFill/>
                          </a:ln>
                          <a:solidFill>
                            <a:schemeClr val="tx1"/>
                          </a:solidFill>
                          <a:effectLst/>
                          <a:latin typeface="+mn-lt"/>
                          <a:cs typeface="Times New Roman" pitchFamily="18" charset="0"/>
                        </a:rPr>
                        <a:t>GB  (Ha)</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itchFamily="34" charset="0"/>
                        <a:buNone/>
                        <a:tabLst>
                          <a:tab pos="1377950" algn="l"/>
                        </a:tabLst>
                        <a:defRPr/>
                      </a:pPr>
                      <a:r>
                        <a:rPr kumimoji="0" lang="en-US" sz="1600" b="0" i="0" u="none" strike="noStrike" cap="none" normalizeH="0" baseline="0" dirty="0">
                          <a:ln>
                            <a:noFill/>
                          </a:ln>
                          <a:solidFill>
                            <a:schemeClr val="tx1"/>
                          </a:solidFill>
                          <a:effectLst/>
                          <a:latin typeface="+mn-lt"/>
                          <a:ea typeface="MS Mincho" pitchFamily="49" charset="-128"/>
                          <a:cs typeface="Arial" pitchFamily="34" charset="0"/>
                        </a:rPr>
                        <a:t>Existing: </a:t>
                      </a:r>
                      <a:r>
                        <a:rPr kumimoji="0" lang="en-US" sz="1600" b="0" i="0" u="none" strike="noStrike" kern="1200" cap="none" normalizeH="0" baseline="0" dirty="0">
                          <a:ln>
                            <a:noFill/>
                          </a:ln>
                          <a:solidFill>
                            <a:srgbClr val="C00000"/>
                          </a:solidFill>
                          <a:effectLst/>
                          <a:latin typeface="+mn-lt"/>
                          <a:ea typeface="MS Mincho" pitchFamily="49" charset="-128"/>
                          <a:cs typeface="Arial" pitchFamily="34" charset="0"/>
                        </a:rPr>
                        <a:t>22.4</a:t>
                      </a:r>
                      <a:r>
                        <a:rPr kumimoji="0" lang="en-US" sz="1600" b="0" i="0" u="none" strike="noStrike" cap="none" normalizeH="0" baseline="0" dirty="0">
                          <a:ln>
                            <a:noFill/>
                          </a:ln>
                          <a:solidFill>
                            <a:schemeClr val="tx1"/>
                          </a:solidFill>
                          <a:effectLst/>
                          <a:latin typeface="+mn-lt"/>
                          <a:ea typeface="MS Mincho" pitchFamily="49" charset="-128"/>
                          <a:cs typeface="Arial" pitchFamily="34" charset="0"/>
                        </a:rPr>
                        <a:t> (42 % of TPA)</a:t>
                      </a:r>
                      <a:endParaRPr kumimoji="0" lang="en-US" sz="1600" b="0" i="0" u="none" strike="noStrike" cap="none" normalizeH="0" baseline="0" dirty="0">
                        <a:ln>
                          <a:noFill/>
                        </a:ln>
                        <a:solidFill>
                          <a:srgbClr val="C00000"/>
                        </a:solidFill>
                        <a:effectLst/>
                        <a:latin typeface="+mn-lt"/>
                        <a:ea typeface="MS Mincho" pitchFamily="49" charset="-128"/>
                        <a:cs typeface="Arial" pitchFamily="34" charset="0"/>
                      </a:endParaRPr>
                    </a:p>
                  </a:txBody>
                  <a:tcPr marL="84423" marR="8442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0329">
                <a:tc>
                  <a:txBody>
                    <a:bodyPr/>
                    <a:lstStyle/>
                    <a:p>
                      <a:pPr marL="0" marR="0" lvl="0" indent="0" algn="ctr" defTabSz="914400" rtl="0" eaLnBrk="1" fontAlgn="base" latinLnBrk="0" hangingPunct="1">
                        <a:lnSpc>
                          <a:spcPct val="100000"/>
                        </a:lnSpc>
                        <a:spcBef>
                          <a:spcPts val="0"/>
                        </a:spcBef>
                        <a:spcAft>
                          <a:spcPts val="0"/>
                        </a:spcAft>
                        <a:buClrTx/>
                        <a:buSzTx/>
                        <a:buFontTx/>
                        <a:buNone/>
                        <a:tabLst>
                          <a:tab pos="1377950" algn="l"/>
                        </a:tabLst>
                      </a:pPr>
                      <a:r>
                        <a:rPr kumimoji="0" lang="en-US" sz="1600" b="0" i="0" u="none" strike="noStrike" cap="none" normalizeH="0" baseline="0" dirty="0">
                          <a:ln>
                            <a:noFill/>
                          </a:ln>
                          <a:solidFill>
                            <a:schemeClr val="tx1"/>
                          </a:solidFill>
                          <a:effectLst/>
                          <a:latin typeface="+mn-lt"/>
                          <a:cs typeface="Times New Roman" pitchFamily="18" charset="0"/>
                        </a:rPr>
                        <a:t>4</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1377950" algn="l"/>
                        </a:tabLst>
                      </a:pPr>
                      <a:r>
                        <a:rPr kumimoji="0" lang="en-US" sz="1600" b="0" i="0" u="none" strike="noStrike" cap="none" normalizeH="0" baseline="0" dirty="0">
                          <a:ln>
                            <a:noFill/>
                          </a:ln>
                          <a:solidFill>
                            <a:schemeClr val="tx1"/>
                          </a:solidFill>
                          <a:effectLst/>
                          <a:latin typeface="+mn-lt"/>
                          <a:cs typeface="Times New Roman" pitchFamily="18" charset="0"/>
                        </a:rPr>
                        <a:t>LU change</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 typeface="Arial" pitchFamily="34" charset="0"/>
                        <a:buNone/>
                        <a:tabLst>
                          <a:tab pos="1377950" algn="l"/>
                        </a:tabLst>
                        <a:defRPr/>
                      </a:pPr>
                      <a:r>
                        <a:rPr kumimoji="0" lang="en-US" sz="1600" b="0" i="0" u="none" strike="noStrike" cap="none" normalizeH="0" baseline="0" dirty="0">
                          <a:ln>
                            <a:noFill/>
                          </a:ln>
                          <a:solidFill>
                            <a:schemeClr val="tx1"/>
                          </a:solidFill>
                          <a:effectLst/>
                          <a:latin typeface="+mn-lt"/>
                          <a:ea typeface="MS Mincho" pitchFamily="49" charset="-128"/>
                          <a:cs typeface="Arial" pitchFamily="34" charset="0"/>
                        </a:rPr>
                        <a:t>Present Land use is Industrial only</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1318">
                <a:tc>
                  <a:txBody>
                    <a:bodyPr/>
                    <a:lstStyle/>
                    <a:p>
                      <a:pPr marL="0" marR="0" lvl="0" indent="0" algn="ctr" defTabSz="914400" rtl="0" eaLnBrk="1" fontAlgn="base" latinLnBrk="0" hangingPunct="1">
                        <a:lnSpc>
                          <a:spcPct val="100000"/>
                        </a:lnSpc>
                        <a:spcBef>
                          <a:spcPts val="0"/>
                        </a:spcBef>
                        <a:spcAft>
                          <a:spcPts val="0"/>
                        </a:spcAft>
                        <a:buClrTx/>
                        <a:buSzTx/>
                        <a:buFontTx/>
                        <a:buNone/>
                        <a:tabLst>
                          <a:tab pos="1377950" algn="l"/>
                        </a:tabLst>
                      </a:pPr>
                      <a:r>
                        <a:rPr kumimoji="0" lang="en-US" sz="1600" b="0" i="0" u="none" strike="noStrike" cap="none" normalizeH="0" baseline="0" dirty="0">
                          <a:ln>
                            <a:noFill/>
                          </a:ln>
                          <a:solidFill>
                            <a:schemeClr val="tx1"/>
                          </a:solidFill>
                          <a:effectLst/>
                          <a:latin typeface="+mn-lt"/>
                          <a:cs typeface="Times New Roman" pitchFamily="18" charset="0"/>
                        </a:rPr>
                        <a:t>5</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1377950" algn="l"/>
                        </a:tabLst>
                      </a:pPr>
                      <a:r>
                        <a:rPr kumimoji="0" lang="en-US" sz="1600" b="0" i="0" u="none" strike="noStrike" cap="none" normalizeH="0" baseline="0" dirty="0">
                          <a:ln>
                            <a:noFill/>
                          </a:ln>
                          <a:solidFill>
                            <a:schemeClr val="tx1"/>
                          </a:solidFill>
                          <a:effectLst/>
                          <a:latin typeface="+mn-lt"/>
                          <a:cs typeface="Times New Roman" pitchFamily="18" charset="0"/>
                        </a:rPr>
                        <a:t>Air &amp; Noise Pollution Sources</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tab pos="1377950" algn="l"/>
                        </a:tabLst>
                        <a:defRPr/>
                      </a:pPr>
                      <a:r>
                        <a:rPr lang="en-US" sz="1600" b="1" kern="1200" baseline="0" dirty="0">
                          <a:solidFill>
                            <a:schemeClr val="tx1"/>
                          </a:solidFill>
                          <a:latin typeface="+mn-lt"/>
                          <a:ea typeface="+mn-ea"/>
                          <a:cs typeface="Arial" pitchFamily="34" charset="0"/>
                        </a:rPr>
                        <a:t>Sugar &amp; Cogen :</a:t>
                      </a:r>
                      <a:r>
                        <a:rPr lang="en-US" sz="1600" b="0" kern="1200" baseline="0" dirty="0">
                          <a:solidFill>
                            <a:schemeClr val="tx1"/>
                          </a:solidFill>
                          <a:latin typeface="+mn-lt"/>
                          <a:ea typeface="+mn-ea"/>
                          <a:cs typeface="Arial" pitchFamily="34" charset="0"/>
                        </a:rPr>
                        <a:t> 80 TPH Proposed Boiler (ESP &amp; 76 M Stack); Existing Boiler: 80 TPH (ESP &amp; 76 M Stack), 700 KVA &amp; 300 KVA (2 Nos.) D.G. Sets; </a:t>
                      </a:r>
                      <a:r>
                        <a:rPr lang="en-US" sz="1600" b="1" kern="1200" baseline="0" dirty="0">
                          <a:solidFill>
                            <a:schemeClr val="tx1"/>
                          </a:solidFill>
                          <a:latin typeface="+mn-lt"/>
                          <a:ea typeface="+mn-ea"/>
                          <a:cs typeface="Arial" pitchFamily="34" charset="0"/>
                        </a:rPr>
                        <a:t>Process Emissions </a:t>
                      </a:r>
                      <a:r>
                        <a:rPr lang="en-US" sz="1600" b="0" kern="1200" baseline="0" dirty="0">
                          <a:solidFill>
                            <a:schemeClr val="tx1"/>
                          </a:solidFill>
                          <a:latin typeface="+mn-lt"/>
                          <a:ea typeface="+mn-ea"/>
                          <a:cs typeface="Arial" pitchFamily="34" charset="0"/>
                        </a:rPr>
                        <a:t>: CO</a:t>
                      </a:r>
                      <a:r>
                        <a:rPr lang="en-US" sz="1600" b="0" kern="1200" baseline="-25000" dirty="0">
                          <a:solidFill>
                            <a:schemeClr val="tx1"/>
                          </a:solidFill>
                          <a:latin typeface="+mn-lt"/>
                          <a:ea typeface="+mn-ea"/>
                          <a:cs typeface="Arial" pitchFamily="34" charset="0"/>
                        </a:rPr>
                        <a:t>2, </a:t>
                      </a:r>
                      <a:r>
                        <a:rPr lang="en-US" sz="1600" b="1" kern="1200" baseline="0" dirty="0">
                          <a:solidFill>
                            <a:schemeClr val="tx1"/>
                          </a:solidFill>
                          <a:latin typeface="+mn-lt"/>
                          <a:ea typeface="+mn-ea"/>
                          <a:cs typeface="Arial" pitchFamily="34" charset="0"/>
                        </a:rPr>
                        <a:t>Fugitive Emissions</a:t>
                      </a:r>
                      <a:r>
                        <a:rPr lang="en-US" sz="1600" b="0" kern="1200" baseline="0" dirty="0">
                          <a:solidFill>
                            <a:schemeClr val="tx1"/>
                          </a:solidFill>
                          <a:latin typeface="+mn-lt"/>
                          <a:ea typeface="+mn-ea"/>
                          <a:cs typeface="Arial" pitchFamily="34" charset="0"/>
                        </a:rPr>
                        <a:t>: </a:t>
                      </a:r>
                      <a:r>
                        <a:rPr lang="en-US" sz="1600" b="0" kern="1200" dirty="0">
                          <a:solidFill>
                            <a:schemeClr val="tx1"/>
                          </a:solidFill>
                          <a:latin typeface="+mn-lt"/>
                          <a:ea typeface="+mn-ea"/>
                          <a:cs typeface="Arial" pitchFamily="34" charset="0"/>
                        </a:rPr>
                        <a:t>Mills, Sugar Bagging, Bagasse; Pressmud &amp; Ash </a:t>
                      </a:r>
                      <a:r>
                        <a:rPr lang="en-US" sz="1600" b="0" kern="1200" baseline="0" dirty="0">
                          <a:solidFill>
                            <a:schemeClr val="tx1"/>
                          </a:solidFill>
                          <a:latin typeface="+mn-lt"/>
                          <a:ea typeface="+mn-ea"/>
                          <a:cs typeface="Arial" pitchFamily="34" charset="0"/>
                        </a:rPr>
                        <a:t> </a:t>
                      </a:r>
                      <a:r>
                        <a:rPr lang="en-US" sz="1600" b="0" kern="1200" dirty="0">
                          <a:solidFill>
                            <a:schemeClr val="tx1"/>
                          </a:solidFill>
                          <a:latin typeface="+mn-lt"/>
                          <a:ea typeface="+mn-ea"/>
                          <a:cs typeface="Arial" pitchFamily="34" charset="0"/>
                        </a:rPr>
                        <a:t>Storage Yards, Bagasse Conveyor. </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0329">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6</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Project Cost </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itchFamily="34" charset="0"/>
                        <a:buNone/>
                        <a:tabLst>
                          <a:tab pos="1377950" algn="l"/>
                        </a:tabLst>
                        <a:defRPr/>
                      </a:pPr>
                      <a:r>
                        <a:rPr kumimoji="0" lang="en-US" sz="1600" b="0" i="0" u="none" strike="noStrike" cap="none" normalizeH="0" baseline="0" dirty="0">
                          <a:ln>
                            <a:noFill/>
                          </a:ln>
                          <a:solidFill>
                            <a:schemeClr val="tx1"/>
                          </a:solidFill>
                          <a:effectLst/>
                          <a:latin typeface="+mn-lt"/>
                          <a:ea typeface="MS Mincho" pitchFamily="49" charset="-128"/>
                          <a:cs typeface="Arial" pitchFamily="34" charset="0"/>
                        </a:rPr>
                        <a:t>Existing : </a:t>
                      </a:r>
                      <a:r>
                        <a:rPr kumimoji="0" lang="en-US" sz="1600" b="1" i="0" u="none" strike="noStrike" cap="none" normalizeH="0" baseline="0" dirty="0">
                          <a:ln>
                            <a:noFill/>
                          </a:ln>
                          <a:solidFill>
                            <a:schemeClr val="tx1"/>
                          </a:solidFill>
                          <a:effectLst/>
                          <a:latin typeface="+mn-lt"/>
                          <a:ea typeface="MS Mincho" pitchFamily="49" charset="-128"/>
                          <a:cs typeface="Arial" pitchFamily="34" charset="0"/>
                        </a:rPr>
                        <a:t>Rs. 231.12 Cr.</a:t>
                      </a:r>
                      <a:r>
                        <a:rPr kumimoji="0" lang="en-US" sz="1600" b="0" i="0" u="none" strike="noStrike" cap="none" normalizeH="0" baseline="0" dirty="0">
                          <a:ln>
                            <a:noFill/>
                          </a:ln>
                          <a:solidFill>
                            <a:schemeClr val="tx1"/>
                          </a:solidFill>
                          <a:effectLst/>
                          <a:latin typeface="+mn-lt"/>
                          <a:ea typeface="MS Mincho" pitchFamily="49" charset="-128"/>
                          <a:cs typeface="Arial" pitchFamily="34" charset="0"/>
                        </a:rPr>
                        <a:t>, </a:t>
                      </a:r>
                      <a:r>
                        <a:rPr kumimoji="0" lang="en-US" sz="1600" b="1" i="0" u="none" strike="noStrike" kern="1200" cap="none" normalizeH="0" baseline="0" dirty="0">
                          <a:ln>
                            <a:noFill/>
                          </a:ln>
                          <a:solidFill>
                            <a:srgbClr val="C00000"/>
                          </a:solidFill>
                          <a:effectLst/>
                          <a:latin typeface="+mn-lt"/>
                          <a:ea typeface="MS Mincho" pitchFamily="49" charset="-128"/>
                          <a:cs typeface="Arial" pitchFamily="34" charset="0"/>
                        </a:rPr>
                        <a:t>Expansion </a:t>
                      </a:r>
                      <a:r>
                        <a:rPr kumimoji="0" lang="en-US" sz="1600" b="1" i="0" u="none" strike="noStrike" cap="none" normalizeH="0" baseline="0" dirty="0">
                          <a:ln>
                            <a:noFill/>
                          </a:ln>
                          <a:solidFill>
                            <a:srgbClr val="C00000"/>
                          </a:solidFill>
                          <a:effectLst/>
                          <a:latin typeface="+mn-lt"/>
                          <a:ea typeface="MS Mincho" pitchFamily="49" charset="-128"/>
                          <a:cs typeface="Arial" pitchFamily="34" charset="0"/>
                        </a:rPr>
                        <a:t>: Rs. 182 Cr.,</a:t>
                      </a:r>
                      <a:r>
                        <a:rPr kumimoji="0" lang="en-US" sz="1600" b="0" i="0" u="none" strike="noStrike" cap="none" normalizeH="0" baseline="0" dirty="0">
                          <a:ln>
                            <a:noFill/>
                          </a:ln>
                          <a:solidFill>
                            <a:srgbClr val="C00000"/>
                          </a:solidFill>
                          <a:effectLst/>
                          <a:latin typeface="+mn-lt"/>
                          <a:ea typeface="MS Mincho" pitchFamily="49" charset="-128"/>
                          <a:cs typeface="Arial" pitchFamily="34" charset="0"/>
                        </a:rPr>
                        <a:t> </a:t>
                      </a:r>
                      <a:r>
                        <a:rPr kumimoji="0" lang="en-US" sz="1600" b="0" i="0" u="none" strike="noStrike" cap="none" normalizeH="0" baseline="0" dirty="0">
                          <a:ln>
                            <a:noFill/>
                          </a:ln>
                          <a:solidFill>
                            <a:schemeClr val="tx1"/>
                          </a:solidFill>
                          <a:effectLst/>
                          <a:latin typeface="+mn-lt"/>
                          <a:ea typeface="MS Mincho" pitchFamily="49" charset="-128"/>
                          <a:cs typeface="Arial" pitchFamily="34" charset="0"/>
                        </a:rPr>
                        <a:t>Total after Expansion : </a:t>
                      </a:r>
                      <a:r>
                        <a:rPr kumimoji="0" lang="en-US" sz="1600" b="1" i="0" u="none" strike="noStrike" cap="none" normalizeH="0" baseline="0" dirty="0">
                          <a:ln>
                            <a:noFill/>
                          </a:ln>
                          <a:solidFill>
                            <a:schemeClr val="tx1"/>
                          </a:solidFill>
                          <a:effectLst/>
                          <a:latin typeface="+mn-lt"/>
                          <a:ea typeface="MS Mincho" pitchFamily="49" charset="-128"/>
                          <a:cs typeface="Arial" pitchFamily="34" charset="0"/>
                        </a:rPr>
                        <a:t>Rs. 413.12 Cr.</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0329">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7</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EMP Cost</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itchFamily="34" charset="0"/>
                        <a:buNone/>
                        <a:tabLst>
                          <a:tab pos="57150" algn="l"/>
                          <a:tab pos="1377950" algn="l"/>
                        </a:tabLst>
                        <a:defRPr/>
                      </a:pPr>
                      <a:r>
                        <a:rPr kumimoji="0" lang="en-US" sz="1600" b="0" i="0" u="none" strike="noStrike" cap="none" normalizeH="0" baseline="0" dirty="0">
                          <a:ln>
                            <a:noFill/>
                          </a:ln>
                          <a:solidFill>
                            <a:schemeClr val="tx1"/>
                          </a:solidFill>
                          <a:effectLst/>
                          <a:latin typeface="+mn-lt"/>
                          <a:cs typeface="Times New Roman" pitchFamily="18" charset="0"/>
                        </a:rPr>
                        <a:t>Rs. 7.3 Cr. (Existing) &amp; </a:t>
                      </a:r>
                      <a:r>
                        <a:rPr kumimoji="0" lang="en-US" sz="1600" b="0" i="0" u="none" strike="noStrike" cap="none" normalizeH="0" baseline="0" dirty="0">
                          <a:ln>
                            <a:noFill/>
                          </a:ln>
                          <a:solidFill>
                            <a:srgbClr val="C00000"/>
                          </a:solidFill>
                          <a:effectLst/>
                          <a:latin typeface="+mn-lt"/>
                          <a:cs typeface="Times New Roman" pitchFamily="18" charset="0"/>
                        </a:rPr>
                        <a:t>Rs. 20.30 Cr. (Proposed)</a:t>
                      </a:r>
                      <a:r>
                        <a:rPr kumimoji="0" lang="en-US" sz="1600" b="0" i="0" u="none" strike="noStrike" cap="none" normalizeH="0" baseline="0" dirty="0">
                          <a:ln>
                            <a:noFill/>
                          </a:ln>
                          <a:solidFill>
                            <a:schemeClr val="tx1"/>
                          </a:solidFill>
                          <a:effectLst/>
                          <a:latin typeface="+mn-lt"/>
                          <a:cs typeface="Times New Roman" pitchFamily="18" charset="0"/>
                        </a:rPr>
                        <a:t>; Total: </a:t>
                      </a:r>
                      <a:r>
                        <a:rPr kumimoji="0" lang="en-US" sz="1600" b="1" i="0" u="none" strike="noStrike" cap="none" normalizeH="0" baseline="0" dirty="0">
                          <a:ln>
                            <a:noFill/>
                          </a:ln>
                          <a:solidFill>
                            <a:srgbClr val="C00000"/>
                          </a:solidFill>
                          <a:effectLst/>
                          <a:latin typeface="+mn-lt"/>
                          <a:cs typeface="Times New Roman" pitchFamily="18" charset="0"/>
                        </a:rPr>
                        <a:t>Rs. 27.6 Cr.</a:t>
                      </a:r>
                      <a:r>
                        <a:rPr kumimoji="0" lang="en-US" sz="1600" b="0" i="0" u="none" strike="noStrike" cap="none" normalizeH="0" baseline="0" dirty="0">
                          <a:ln>
                            <a:noFill/>
                          </a:ln>
                          <a:solidFill>
                            <a:schemeClr val="tx1"/>
                          </a:solidFill>
                          <a:effectLst/>
                          <a:latin typeface="+mn-lt"/>
                          <a:cs typeface="Times New Roman" pitchFamily="18" charset="0"/>
                        </a:rPr>
                        <a:t> (After Expansion)</a:t>
                      </a:r>
                      <a:endParaRPr kumimoji="0" lang="fi-FI" sz="1600" b="0" i="0" u="none" strike="noStrike" cap="none" normalizeH="0" baseline="0" dirty="0">
                        <a:ln>
                          <a:noFill/>
                        </a:ln>
                        <a:solidFill>
                          <a:schemeClr val="tx1"/>
                        </a:solidFill>
                        <a:effectLst/>
                        <a:latin typeface="+mn-lt"/>
                        <a:cs typeface="Times New Roman" pitchFamily="18" charset="0"/>
                      </a:endParaRP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0329">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8</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CSR Cost</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Rs. 0.5 Cr.</a:t>
                      </a:r>
                      <a:r>
                        <a:rPr kumimoji="0" lang="en-US" sz="1600" b="0" i="0" u="none" strike="noStrike" kern="1200" cap="none" spc="0" normalizeH="0" baseline="0" noProof="0" dirty="0">
                          <a:ln>
                            <a:noFill/>
                          </a:ln>
                          <a:solidFill>
                            <a:schemeClr val="tx1"/>
                          </a:solidFill>
                          <a:effectLst/>
                          <a:uLnTx/>
                          <a:uFillTx/>
                          <a:latin typeface="+mn-lt"/>
                          <a:ea typeface="+mn-ea"/>
                          <a:cs typeface="+mn-cs"/>
                        </a:rPr>
                        <a:t>(Exist.). </a:t>
                      </a:r>
                      <a:r>
                        <a:rPr kumimoji="0" lang="en-US" sz="1600" b="1" i="0" u="none" strike="noStrike" kern="1200" cap="none" spc="0" normalizeH="0" baseline="0" noProof="0" dirty="0">
                          <a:ln>
                            <a:noFill/>
                          </a:ln>
                          <a:solidFill>
                            <a:srgbClr val="C00000"/>
                          </a:solidFill>
                          <a:effectLst/>
                          <a:uLnTx/>
                          <a:uFillTx/>
                          <a:latin typeface="+mn-lt"/>
                          <a:ea typeface="+mn-ea"/>
                          <a:cs typeface="+mn-cs"/>
                        </a:rPr>
                        <a:t>Rs. 1.4 Cr.</a:t>
                      </a:r>
                      <a:r>
                        <a:rPr kumimoji="0" lang="en-US" sz="1600" b="0" i="0" u="none" strike="noStrike" kern="1200" cap="none" spc="0" normalizeH="0" baseline="0" noProof="0" dirty="0">
                          <a:ln>
                            <a:noFill/>
                          </a:ln>
                          <a:solidFill>
                            <a:srgbClr val="C00000"/>
                          </a:solidFill>
                          <a:effectLst/>
                          <a:uLnTx/>
                          <a:uFillTx/>
                          <a:latin typeface="+mn-lt"/>
                          <a:ea typeface="+mn-ea"/>
                          <a:cs typeface="+mn-cs"/>
                        </a:rPr>
                        <a:t> (Prop.);</a:t>
                      </a:r>
                      <a:r>
                        <a:rPr kumimoji="0" lang="en-US" sz="1600" b="0" i="0" u="none" strike="noStrike" kern="1200" cap="none" spc="0" normalizeH="0" baseline="0" noProof="0" dirty="0">
                          <a:ln>
                            <a:noFill/>
                          </a:ln>
                          <a:solidFill>
                            <a:schemeClr val="tx1"/>
                          </a:solidFill>
                          <a:effectLst/>
                          <a:uLnTx/>
                          <a:uFillTx/>
                          <a:latin typeface="+mn-lt"/>
                          <a:ea typeface="+mn-ea"/>
                          <a:cs typeface="+mn-cs"/>
                        </a:rPr>
                        <a:t> </a:t>
                      </a:r>
                      <a:r>
                        <a:rPr kumimoji="0" lang="en-US" sz="1600" b="1" i="0" u="none" strike="noStrike" kern="1200" cap="none" spc="0" normalizeH="0" baseline="0" noProof="0" dirty="0">
                          <a:ln>
                            <a:noFill/>
                          </a:ln>
                          <a:solidFill>
                            <a:schemeClr val="tx1"/>
                          </a:solidFill>
                          <a:effectLst/>
                          <a:uLnTx/>
                          <a:uFillTx/>
                          <a:latin typeface="+mn-lt"/>
                          <a:ea typeface="+mn-ea"/>
                          <a:cs typeface="+mn-cs"/>
                        </a:rPr>
                        <a:t>Manpower</a:t>
                      </a:r>
                      <a:r>
                        <a:rPr kumimoji="0" lang="en-US" sz="1600" b="0" i="0" u="none" strike="noStrike" kern="1200" cap="none" spc="0" normalizeH="0" baseline="0" noProof="0" dirty="0">
                          <a:ln>
                            <a:noFill/>
                          </a:ln>
                          <a:solidFill>
                            <a:schemeClr val="tx1"/>
                          </a:solidFill>
                          <a:effectLst/>
                          <a:uLnTx/>
                          <a:uFillTx/>
                          <a:latin typeface="+mn-lt"/>
                          <a:ea typeface="+mn-ea"/>
                          <a:cs typeface="+mn-cs"/>
                        </a:rPr>
                        <a:t>– Existing: 911,</a:t>
                      </a:r>
                      <a:r>
                        <a:rPr kumimoji="0" lang="en-US" sz="1600" b="0" i="0" u="none" strike="noStrike" kern="1200" cap="none" spc="0" normalizeH="0" baseline="0" noProof="0" dirty="0">
                          <a:ln>
                            <a:noFill/>
                          </a:ln>
                          <a:solidFill>
                            <a:srgbClr val="C00000"/>
                          </a:solidFill>
                          <a:effectLst/>
                          <a:uLnTx/>
                          <a:uFillTx/>
                          <a:latin typeface="+mn-lt"/>
                          <a:ea typeface="+mn-ea"/>
                          <a:cs typeface="+mn-cs"/>
                        </a:rPr>
                        <a:t> Under Expansion : 125</a:t>
                      </a:r>
                      <a:endParaRPr kumimoji="0" lang="fi-FI" sz="1600" b="0" i="0" u="none" strike="noStrike" cap="none" normalizeH="0" baseline="0" dirty="0">
                        <a:ln>
                          <a:noFill/>
                        </a:ln>
                        <a:solidFill>
                          <a:schemeClr val="tx1"/>
                        </a:solidFill>
                        <a:effectLst/>
                        <a:latin typeface="+mn-lt"/>
                        <a:cs typeface="Times New Roman" pitchFamily="18" charset="0"/>
                      </a:endParaRP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0659">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9</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EMC Details</a:t>
                      </a: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just" eaLnBrk="1" hangingPunct="1">
                        <a:spcBef>
                          <a:spcPts val="0"/>
                        </a:spcBef>
                        <a:spcAft>
                          <a:spcPts val="0"/>
                        </a:spcAft>
                        <a:buClr>
                          <a:srgbClr val="080808"/>
                        </a:buClr>
                        <a:buSzPct val="133000"/>
                        <a:buFont typeface="Arial" panose="020B0604020202020204" pitchFamily="34" charset="0"/>
                        <a:buNone/>
                        <a:defRPr/>
                      </a:pPr>
                      <a:r>
                        <a:rPr lang="en-US" sz="1600" b="1" dirty="0">
                          <a:solidFill>
                            <a:schemeClr val="tx1"/>
                          </a:solidFill>
                          <a:latin typeface="+mn-lt"/>
                        </a:rPr>
                        <a:t>8 Members</a:t>
                      </a:r>
                      <a:r>
                        <a:rPr lang="en-US" sz="1600" dirty="0">
                          <a:solidFill>
                            <a:schemeClr val="tx1"/>
                          </a:solidFill>
                          <a:latin typeface="+mn-lt"/>
                        </a:rPr>
                        <a:t>,</a:t>
                      </a:r>
                      <a:r>
                        <a:rPr lang="en-US" sz="1600" b="0" kern="1200" baseline="0" dirty="0">
                          <a:solidFill>
                            <a:schemeClr val="tx1"/>
                          </a:solidFill>
                          <a:latin typeface="+mn-lt"/>
                          <a:ea typeface="+mn-ea"/>
                          <a:cs typeface="Arial" pitchFamily="34" charset="0"/>
                        </a:rPr>
                        <a:t> M.E. (</a:t>
                      </a:r>
                      <a:r>
                        <a:rPr lang="en-US" sz="1600" b="0" kern="1200" baseline="0" dirty="0" err="1">
                          <a:solidFill>
                            <a:schemeClr val="tx1"/>
                          </a:solidFill>
                          <a:latin typeface="+mn-lt"/>
                          <a:ea typeface="+mn-ea"/>
                          <a:cs typeface="Arial" pitchFamily="34" charset="0"/>
                        </a:rPr>
                        <a:t>Env</a:t>
                      </a:r>
                      <a:r>
                        <a:rPr lang="en-US" sz="1600" b="0" kern="1200" baseline="0" dirty="0">
                          <a:solidFill>
                            <a:schemeClr val="tx1"/>
                          </a:solidFill>
                          <a:latin typeface="+mn-lt"/>
                          <a:ea typeface="+mn-ea"/>
                          <a:cs typeface="Arial" pitchFamily="34" charset="0"/>
                        </a:rPr>
                        <a:t>.), M.Sc. (</a:t>
                      </a:r>
                      <a:r>
                        <a:rPr lang="en-US" sz="1600" b="0" kern="1200" baseline="0" dirty="0" err="1">
                          <a:solidFill>
                            <a:schemeClr val="tx1"/>
                          </a:solidFill>
                          <a:latin typeface="+mn-lt"/>
                          <a:ea typeface="+mn-ea"/>
                          <a:cs typeface="Arial" pitchFamily="34" charset="0"/>
                        </a:rPr>
                        <a:t>Env</a:t>
                      </a:r>
                      <a:r>
                        <a:rPr lang="en-US" sz="1600" b="0" kern="1200" baseline="0" dirty="0">
                          <a:solidFill>
                            <a:schemeClr val="tx1"/>
                          </a:solidFill>
                          <a:latin typeface="+mn-lt"/>
                          <a:ea typeface="+mn-ea"/>
                          <a:cs typeface="Arial" pitchFamily="34" charset="0"/>
                        </a:rPr>
                        <a:t>. Sc.), B.Sc. (Chem.), PGDISHE. MD, </a:t>
                      </a:r>
                      <a:r>
                        <a:rPr lang="en-GB" sz="1600" b="0" kern="1200" baseline="0" dirty="0">
                          <a:solidFill>
                            <a:schemeClr val="tx1"/>
                          </a:solidFill>
                          <a:latin typeface="+mn-lt"/>
                          <a:ea typeface="+mn-ea"/>
                          <a:cs typeface="Arial" pitchFamily="34" charset="0"/>
                        </a:rPr>
                        <a:t>Chief Chemist</a:t>
                      </a:r>
                      <a:r>
                        <a:rPr lang="en-US" sz="1600" b="0" kern="1200" baseline="0" dirty="0">
                          <a:solidFill>
                            <a:schemeClr val="tx1"/>
                          </a:solidFill>
                          <a:latin typeface="+mn-lt"/>
                          <a:ea typeface="+mn-ea"/>
                          <a:cs typeface="Arial" pitchFamily="34" charset="0"/>
                        </a:rPr>
                        <a:t>,</a:t>
                      </a:r>
                      <a:r>
                        <a:rPr lang="en-GB" sz="1600" b="0" kern="1200" baseline="0" dirty="0">
                          <a:solidFill>
                            <a:schemeClr val="tx1"/>
                          </a:solidFill>
                          <a:latin typeface="+mn-lt"/>
                          <a:ea typeface="+mn-ea"/>
                          <a:cs typeface="Arial" pitchFamily="34" charset="0"/>
                        </a:rPr>
                        <a:t> Chief Engineer</a:t>
                      </a:r>
                      <a:r>
                        <a:rPr lang="en-US" sz="1600" b="0" kern="1200" baseline="0" dirty="0">
                          <a:solidFill>
                            <a:schemeClr val="tx1"/>
                          </a:solidFill>
                          <a:latin typeface="+mn-lt"/>
                          <a:ea typeface="+mn-ea"/>
                          <a:cs typeface="Arial" pitchFamily="34" charset="0"/>
                        </a:rPr>
                        <a:t>,</a:t>
                      </a:r>
                      <a:r>
                        <a:rPr lang="en-GB" sz="1600" b="0" kern="1200" baseline="0" dirty="0">
                          <a:solidFill>
                            <a:schemeClr val="tx1"/>
                          </a:solidFill>
                          <a:latin typeface="+mn-lt"/>
                          <a:ea typeface="+mn-ea"/>
                          <a:cs typeface="Arial" pitchFamily="34" charset="0"/>
                        </a:rPr>
                        <a:t> Civil Engineer</a:t>
                      </a:r>
                      <a:r>
                        <a:rPr lang="en-US" sz="1600" b="0" kern="1200" baseline="0" dirty="0">
                          <a:solidFill>
                            <a:schemeClr val="tx1"/>
                          </a:solidFill>
                          <a:latin typeface="+mn-lt"/>
                          <a:ea typeface="+mn-ea"/>
                          <a:cs typeface="Arial" pitchFamily="34" charset="0"/>
                        </a:rPr>
                        <a:t>, </a:t>
                      </a:r>
                      <a:r>
                        <a:rPr lang="en-GB" sz="1600" b="0" kern="1200" baseline="0" dirty="0">
                          <a:solidFill>
                            <a:schemeClr val="tx1"/>
                          </a:solidFill>
                          <a:latin typeface="+mn-lt"/>
                          <a:ea typeface="+mn-ea"/>
                          <a:cs typeface="Arial" pitchFamily="34" charset="0"/>
                        </a:rPr>
                        <a:t>Co-gen Plant </a:t>
                      </a:r>
                      <a:r>
                        <a:rPr lang="en-GB" sz="1600" b="0" kern="1200" baseline="0" dirty="0" err="1">
                          <a:solidFill>
                            <a:schemeClr val="tx1"/>
                          </a:solidFill>
                          <a:latin typeface="+mn-lt"/>
                          <a:ea typeface="+mn-ea"/>
                          <a:cs typeface="Arial" pitchFamily="34" charset="0"/>
                        </a:rPr>
                        <a:t>Incharge</a:t>
                      </a:r>
                      <a:r>
                        <a:rPr lang="en-US" sz="1600" b="0" kern="1200" baseline="0" dirty="0">
                          <a:solidFill>
                            <a:schemeClr val="tx1"/>
                          </a:solidFill>
                          <a:latin typeface="+mn-lt"/>
                          <a:ea typeface="+mn-ea"/>
                          <a:cs typeface="Arial" pitchFamily="34" charset="0"/>
                        </a:rPr>
                        <a:t>, </a:t>
                      </a:r>
                      <a:r>
                        <a:rPr lang="en-GB" sz="1600" b="0" kern="1200" baseline="0" dirty="0">
                          <a:solidFill>
                            <a:schemeClr val="tx1"/>
                          </a:solidFill>
                          <a:latin typeface="+mn-lt"/>
                          <a:ea typeface="+mn-ea"/>
                          <a:cs typeface="Arial" pitchFamily="34" charset="0"/>
                        </a:rPr>
                        <a:t>Labour Officer</a:t>
                      </a:r>
                      <a:r>
                        <a:rPr lang="en-US" sz="1600" b="0" kern="1200" baseline="0" dirty="0">
                          <a:solidFill>
                            <a:schemeClr val="tx1"/>
                          </a:solidFill>
                          <a:latin typeface="+mn-lt"/>
                          <a:ea typeface="+mn-ea"/>
                          <a:cs typeface="Arial" pitchFamily="34" charset="0"/>
                        </a:rPr>
                        <a:t>, </a:t>
                      </a:r>
                      <a:r>
                        <a:rPr lang="en-GB" sz="1600" b="0" kern="1200" baseline="0" dirty="0">
                          <a:solidFill>
                            <a:schemeClr val="tx1"/>
                          </a:solidFill>
                          <a:latin typeface="+mn-lt"/>
                          <a:ea typeface="+mn-ea"/>
                          <a:cs typeface="Arial" pitchFamily="34" charset="0"/>
                        </a:rPr>
                        <a:t>Environmental Officer</a:t>
                      </a:r>
                      <a:endParaRPr lang="en-US" sz="1600" b="0" kern="1200" baseline="0" dirty="0">
                        <a:solidFill>
                          <a:schemeClr val="tx1"/>
                        </a:solidFill>
                        <a:latin typeface="+mn-lt"/>
                        <a:ea typeface="+mn-ea"/>
                        <a:cs typeface="Arial" pitchFamily="34" charset="0"/>
                      </a:endParaRPr>
                    </a:p>
                  </a:txBody>
                  <a:tcPr marL="91443" marR="9144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 name="Rectangle 4"/>
          <p:cNvSpPr>
            <a:spLocks noChangeArrowheads="1"/>
          </p:cNvSpPr>
          <p:nvPr/>
        </p:nvSpPr>
        <p:spPr bwMode="auto">
          <a:xfrm>
            <a:off x="3505200" y="42446"/>
            <a:ext cx="3641480" cy="338554"/>
          </a:xfrm>
          <a:prstGeom prst="rect">
            <a:avLst/>
          </a:prstGeom>
          <a:noFill/>
          <a:ln w="9525">
            <a:noFill/>
            <a:miter lim="800000"/>
            <a:headEnd/>
            <a:tailEnd/>
          </a:ln>
        </p:spPr>
        <p:txBody>
          <a:bodyPr>
            <a:spAutoFit/>
          </a:bodyPr>
          <a:lstStyle/>
          <a:p>
            <a:pPr marL="317997" indent="-317997" algn="ctr">
              <a:defRPr/>
            </a:pPr>
            <a:r>
              <a:rPr lang="fi-FI" sz="1600" dirty="0">
                <a:solidFill>
                  <a:srgbClr val="CC0099"/>
                </a:solidFill>
                <a:latin typeface="+mj-lt"/>
                <a:cs typeface="Arial" charset="0"/>
              </a:rPr>
              <a:t>Introduction</a:t>
            </a:r>
            <a:endParaRPr lang="en-US" sz="1600" dirty="0">
              <a:solidFill>
                <a:srgbClr val="CC0099"/>
              </a:solidFill>
              <a:latin typeface="+mj-lt"/>
              <a:cs typeface="Arial" charset="0"/>
            </a:endParaRPr>
          </a:p>
        </p:txBody>
      </p:sp>
      <p:sp>
        <p:nvSpPr>
          <p:cNvPr id="6189" name="Slide Number Placeholder 1"/>
          <p:cNvSpPr>
            <a:spLocks noGrp="1"/>
          </p:cNvSpPr>
          <p:nvPr>
            <p:ph type="sldNum" sz="quarter" idx="12"/>
          </p:nvPr>
        </p:nvSpPr>
        <p:spPr bwMode="auto">
          <a:xfrm>
            <a:off x="9095775" y="6156876"/>
            <a:ext cx="35609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a:spcBef>
                <a:spcPct val="0"/>
              </a:spcBef>
              <a:buFontTx/>
              <a:buNone/>
            </a:pPr>
            <a:fld id="{1EB0F971-B721-4A0D-8A92-2A6FAD50D4E1}" type="slidenum">
              <a:rPr lang="en-US" altLang="en-US" sz="1108">
                <a:solidFill>
                  <a:srgbClr val="898989"/>
                </a:solidFill>
                <a:latin typeface="Times New Roman" panose="02020603050405020304" pitchFamily="18" charset="0"/>
              </a:rPr>
              <a:pPr>
                <a:spcBef>
                  <a:spcPct val="0"/>
                </a:spcBef>
                <a:buFontTx/>
                <a:buNone/>
              </a:pPr>
              <a:t>3</a:t>
            </a:fld>
            <a:endParaRPr lang="en-US" altLang="en-US" sz="1108">
              <a:solidFill>
                <a:srgbClr val="898989"/>
              </a:solidFill>
              <a:latin typeface="Times New Roman" panose="02020603050405020304" pitchFamily="18" charset="0"/>
            </a:endParaRPr>
          </a:p>
        </p:txBody>
      </p:sp>
      <p:graphicFrame>
        <p:nvGraphicFramePr>
          <p:cNvPr id="5" name="Group 39"/>
          <p:cNvGraphicFramePr>
            <a:graphicFrameLocks noGrp="1"/>
          </p:cNvGraphicFramePr>
          <p:nvPr>
            <p:extLst>
              <p:ext uri="{D42A27DB-BD31-4B8C-83A1-F6EECF244321}">
                <p14:modId xmlns:p14="http://schemas.microsoft.com/office/powerpoint/2010/main" val="852228867"/>
              </p:ext>
            </p:extLst>
          </p:nvPr>
        </p:nvGraphicFramePr>
        <p:xfrm>
          <a:off x="69929" y="4099560"/>
          <a:ext cx="9766142" cy="2682240"/>
        </p:xfrm>
        <a:graphic>
          <a:graphicData uri="http://schemas.openxmlformats.org/drawingml/2006/table">
            <a:tbl>
              <a:tblPr/>
              <a:tblGrid>
                <a:gridCol w="283833">
                  <a:extLst>
                    <a:ext uri="{9D8B030D-6E8A-4147-A177-3AD203B41FA5}">
                      <a16:colId xmlns:a16="http://schemas.microsoft.com/office/drawing/2014/main" val="20000"/>
                    </a:ext>
                  </a:extLst>
                </a:gridCol>
                <a:gridCol w="1094038">
                  <a:extLst>
                    <a:ext uri="{9D8B030D-6E8A-4147-A177-3AD203B41FA5}">
                      <a16:colId xmlns:a16="http://schemas.microsoft.com/office/drawing/2014/main" val="20001"/>
                    </a:ext>
                  </a:extLst>
                </a:gridCol>
                <a:gridCol w="8388271">
                  <a:extLst>
                    <a:ext uri="{9D8B030D-6E8A-4147-A177-3AD203B41FA5}">
                      <a16:colId xmlns:a16="http://schemas.microsoft.com/office/drawing/2014/main" val="20002"/>
                    </a:ext>
                  </a:extLst>
                </a:gridCol>
              </a:tblGrid>
              <a:tr h="1543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Times New Roman" pitchFamily="18" charset="0"/>
                        </a:rPr>
                        <a:t>Water Use </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600" b="1" kern="1200" dirty="0">
                          <a:solidFill>
                            <a:schemeClr val="tx1"/>
                          </a:solidFill>
                          <a:effectLst/>
                          <a:latin typeface="+mn-lt"/>
                          <a:ea typeface="+mn-ea"/>
                          <a:cs typeface="+mn-cs"/>
                        </a:rPr>
                        <a:t>Sugar Factory &amp; </a:t>
                      </a:r>
                      <a:r>
                        <a:rPr lang="en-US" sz="1600" b="1" kern="1200" baseline="0" dirty="0">
                          <a:solidFill>
                            <a:schemeClr val="tx1"/>
                          </a:solidFill>
                          <a:effectLst/>
                          <a:latin typeface="+mn-lt"/>
                          <a:ea typeface="+mn-ea"/>
                          <a:cs typeface="+mn-cs"/>
                        </a:rPr>
                        <a:t>Co-gen Plant : 4,737</a:t>
                      </a:r>
                      <a:r>
                        <a:rPr lang="en-US" sz="1600" b="0" kern="1200" baseline="0" dirty="0">
                          <a:solidFill>
                            <a:schemeClr val="tx1"/>
                          </a:solidFill>
                          <a:effectLst/>
                          <a:latin typeface="+mn-lt"/>
                          <a:ea typeface="+mn-ea"/>
                          <a:cs typeface="+mn-cs"/>
                        </a:rPr>
                        <a:t> (25 </a:t>
                      </a:r>
                      <a:r>
                        <a:rPr lang="en-US" sz="1400" b="0" kern="1200" dirty="0">
                          <a:solidFill>
                            <a:schemeClr val="tx1"/>
                          </a:solidFill>
                          <a:effectLst/>
                          <a:latin typeface="+mn-lt"/>
                          <a:ea typeface="+mn-ea"/>
                          <a:cs typeface="+mn-cs"/>
                        </a:rPr>
                        <a:t>Fresh</a:t>
                      </a:r>
                      <a:r>
                        <a:rPr lang="el-GR" sz="1600" b="0" kern="120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 882 </a:t>
                      </a:r>
                      <a:r>
                        <a:rPr lang="en-US" sz="1400" b="0" kern="1200" dirty="0">
                          <a:solidFill>
                            <a:schemeClr val="tx1"/>
                          </a:solidFill>
                          <a:effectLst/>
                          <a:latin typeface="+mn-lt"/>
                          <a:ea typeface="+mn-ea"/>
                          <a:cs typeface="+mn-cs"/>
                        </a:rPr>
                        <a:t>ETP</a:t>
                      </a:r>
                      <a:r>
                        <a:rPr lang="en-US" sz="1400" b="0" kern="1200" baseline="0" dirty="0">
                          <a:solidFill>
                            <a:schemeClr val="tx1"/>
                          </a:solidFill>
                          <a:effectLst/>
                          <a:latin typeface="+mn-lt"/>
                          <a:ea typeface="+mn-ea"/>
                          <a:cs typeface="+mn-cs"/>
                        </a:rPr>
                        <a:t>, STP Treated &amp; RWH</a:t>
                      </a:r>
                      <a:r>
                        <a:rPr lang="en-US" sz="1600" b="0" kern="1200" baseline="0" dirty="0">
                          <a:solidFill>
                            <a:schemeClr val="tx1"/>
                          </a:solidFill>
                          <a:effectLst/>
                          <a:latin typeface="+mn-lt"/>
                          <a:ea typeface="+mn-ea"/>
                          <a:cs typeface="+mn-cs"/>
                        </a:rPr>
                        <a:t> + 3,830 </a:t>
                      </a:r>
                      <a:r>
                        <a:rPr lang="en-US" sz="1400" b="0" kern="1200" baseline="0" dirty="0">
                          <a:solidFill>
                            <a:schemeClr val="tx1"/>
                          </a:solidFill>
                          <a:effectLst/>
                          <a:latin typeface="+mn-lt"/>
                          <a:ea typeface="+mn-ea"/>
                          <a:cs typeface="+mn-cs"/>
                        </a:rPr>
                        <a:t>Excess Cane Condensate Reuse</a:t>
                      </a:r>
                      <a:r>
                        <a:rPr lang="en-US" sz="1600" b="0" kern="1200" baseline="0" dirty="0">
                          <a:solidFill>
                            <a:schemeClr val="tx1"/>
                          </a:solidFill>
                          <a:effectLst/>
                          <a:latin typeface="+mn-lt"/>
                          <a:ea typeface="+mn-ea"/>
                          <a:cs typeface="+mn-cs"/>
                        </a:rPr>
                        <a:t>) </a:t>
                      </a:r>
                      <a:r>
                        <a:rPr lang="en-US" sz="1600" b="1" kern="1200" dirty="0">
                          <a:solidFill>
                            <a:schemeClr val="tx1"/>
                          </a:solidFill>
                          <a:effectLst/>
                          <a:latin typeface="+mn-lt"/>
                          <a:ea typeface="+mn-ea"/>
                          <a:cs typeface="+mn-cs"/>
                        </a:rPr>
                        <a:t>Distillery:</a:t>
                      </a:r>
                      <a:r>
                        <a:rPr lang="en-US" sz="1600" kern="120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994 </a:t>
                      </a:r>
                      <a:r>
                        <a:rPr lang="el-GR" sz="1600" b="0" kern="1200" dirty="0">
                          <a:solidFill>
                            <a:schemeClr val="tx1"/>
                          </a:solidFill>
                          <a:effectLst/>
                          <a:latin typeface="+mn-lt"/>
                          <a:ea typeface="+mn-ea"/>
                          <a:cs typeface="+mn-cs"/>
                        </a:rPr>
                        <a:t>(</a:t>
                      </a:r>
                      <a:r>
                        <a:rPr lang="en-US" sz="1600" b="0" kern="1200" dirty="0">
                          <a:solidFill>
                            <a:schemeClr val="tx1"/>
                          </a:solidFill>
                          <a:effectLst/>
                          <a:latin typeface="+mn-lt"/>
                          <a:ea typeface="+mn-ea"/>
                          <a:cs typeface="+mn-cs"/>
                        </a:rPr>
                        <a:t>78 </a:t>
                      </a:r>
                      <a:r>
                        <a:rPr lang="en-US" sz="1400" b="0" kern="1200" dirty="0">
                          <a:solidFill>
                            <a:schemeClr val="tx1"/>
                          </a:solidFill>
                          <a:effectLst/>
                          <a:latin typeface="+mn-lt"/>
                          <a:ea typeface="+mn-ea"/>
                          <a:cs typeface="+mn-cs"/>
                        </a:rPr>
                        <a:t>Fresh</a:t>
                      </a:r>
                      <a:r>
                        <a:rPr lang="el-GR" sz="1600" b="0" kern="1200" dirty="0">
                          <a:solidFill>
                            <a:schemeClr val="tx1"/>
                          </a:solidFill>
                          <a:effectLst/>
                          <a:latin typeface="+mn-lt"/>
                          <a:ea typeface="+mn-ea"/>
                          <a:cs typeface="+mn-cs"/>
                        </a:rPr>
                        <a:t> +</a:t>
                      </a:r>
                      <a:r>
                        <a:rPr lang="en-US" sz="1600" b="0" kern="1200" baseline="0" dirty="0">
                          <a:solidFill>
                            <a:schemeClr val="tx1"/>
                          </a:solidFill>
                          <a:effectLst/>
                          <a:latin typeface="+mn-lt"/>
                          <a:ea typeface="+mn-ea"/>
                          <a:cs typeface="+mn-cs"/>
                        </a:rPr>
                        <a:t> 916</a:t>
                      </a:r>
                      <a:r>
                        <a:rPr lang="en-US" sz="1600" b="0" kern="1200" dirty="0">
                          <a:solidFill>
                            <a:schemeClr val="tx1"/>
                          </a:solidFill>
                          <a:effectLst/>
                          <a:latin typeface="+mn-lt"/>
                          <a:ea typeface="+mn-ea"/>
                          <a:cs typeface="+mn-cs"/>
                        </a:rPr>
                        <a:t> </a:t>
                      </a:r>
                      <a:r>
                        <a:rPr lang="en-US" sz="1400" b="0" kern="1200" dirty="0">
                          <a:solidFill>
                            <a:schemeClr val="tx1"/>
                          </a:solidFill>
                          <a:effectLst/>
                          <a:latin typeface="+mn-lt"/>
                          <a:ea typeface="+mn-ea"/>
                          <a:cs typeface="+mn-cs"/>
                        </a:rPr>
                        <a:t>CPU Treated Effluent Reuse</a:t>
                      </a:r>
                      <a:r>
                        <a:rPr lang="el-GR" sz="1600" b="0" kern="1200" dirty="0">
                          <a:solidFill>
                            <a:schemeClr val="tx1"/>
                          </a:solidFill>
                          <a:effectLst/>
                          <a:latin typeface="+mn-lt"/>
                          <a:ea typeface="+mn-ea"/>
                          <a:cs typeface="+mn-cs"/>
                        </a:rPr>
                        <a:t>)</a:t>
                      </a:r>
                      <a:r>
                        <a:rPr lang="en-US" sz="1600" b="0" kern="1200" dirty="0">
                          <a:solidFill>
                            <a:schemeClr val="tx1"/>
                          </a:solidFill>
                          <a:effectLst/>
                          <a:latin typeface="+mn-lt"/>
                          <a:ea typeface="+mn-ea"/>
                          <a:cs typeface="+mn-cs"/>
                        </a:rPr>
                        <a:t>; </a:t>
                      </a:r>
                      <a:r>
                        <a:rPr kumimoji="0" lang="en-US" sz="1600" b="0" i="0" u="none" strike="noStrike" cap="none" normalizeH="0" baseline="0" dirty="0">
                          <a:ln>
                            <a:noFill/>
                          </a:ln>
                          <a:solidFill>
                            <a:schemeClr val="tx1"/>
                          </a:solidFill>
                          <a:effectLst/>
                          <a:latin typeface="+mn-lt"/>
                          <a:ea typeface="MS Mincho" pitchFamily="49" charset="-128"/>
                          <a:cs typeface="Times New Roman" pitchFamily="18" charset="0"/>
                        </a:rPr>
                        <a:t> </a:t>
                      </a:r>
                      <a:r>
                        <a:rPr kumimoji="0" lang="en-US" sz="1600" b="1" i="0" u="none" strike="noStrike" cap="none" normalizeH="0" baseline="0" dirty="0">
                          <a:ln>
                            <a:noFill/>
                          </a:ln>
                          <a:solidFill>
                            <a:srgbClr val="C00000"/>
                          </a:solidFill>
                          <a:effectLst/>
                          <a:latin typeface="+mn-lt"/>
                          <a:ea typeface="MS Mincho" pitchFamily="49" charset="-128"/>
                          <a:cs typeface="Times New Roman" pitchFamily="18" charset="0"/>
                        </a:rPr>
                        <a:t>98% Recycle Overall</a:t>
                      </a:r>
                      <a:r>
                        <a:rPr kumimoji="0" lang="en-US" sz="1600" b="0" i="0" u="none" strike="noStrike" cap="none" normalizeH="0" baseline="0" dirty="0">
                          <a:ln>
                            <a:noFill/>
                          </a:ln>
                          <a:solidFill>
                            <a:srgbClr val="C00000"/>
                          </a:solidFill>
                          <a:effectLst/>
                          <a:latin typeface="+mn-lt"/>
                          <a:ea typeface="MS Mincho" pitchFamily="49" charset="-128"/>
                          <a:cs typeface="Times New Roman" pitchFamily="18" charset="0"/>
                        </a:rPr>
                        <a:t> </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6499547"/>
                  </a:ext>
                </a:extLst>
              </a:tr>
              <a:tr h="20011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7950" algn="l"/>
                        </a:tabLst>
                      </a:pPr>
                      <a:r>
                        <a:rPr kumimoji="0" lang="en-US" sz="1600" b="0" i="0" u="none" strike="noStrike" cap="none" normalizeH="0" baseline="0" dirty="0">
                          <a:ln>
                            <a:noFill/>
                          </a:ln>
                          <a:solidFill>
                            <a:schemeClr val="tx1"/>
                          </a:solidFill>
                          <a:effectLst/>
                          <a:latin typeface="+mn-lt"/>
                          <a:cs typeface="Times New Roman" pitchFamily="18" charset="0"/>
                        </a:rPr>
                        <a:t>2</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377950" algn="l"/>
                        </a:tabLst>
                      </a:pPr>
                      <a:r>
                        <a:rPr kumimoji="0" lang="en-US" sz="1600" b="0" i="0" u="none" strike="noStrike" kern="1200" cap="none" normalizeH="0" baseline="0" dirty="0">
                          <a:ln>
                            <a:noFill/>
                          </a:ln>
                          <a:solidFill>
                            <a:schemeClr val="tx1"/>
                          </a:solidFill>
                          <a:effectLst/>
                          <a:latin typeface="+mn-lt"/>
                          <a:ea typeface="+mn-ea"/>
                          <a:cs typeface="Times New Roman" pitchFamily="18" charset="0"/>
                        </a:rPr>
                        <a:t>Source</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1377950" algn="l"/>
                        </a:tabLst>
                      </a:pPr>
                      <a:r>
                        <a:rPr lang="en-US" sz="1600" kern="1200" dirty="0" err="1">
                          <a:solidFill>
                            <a:schemeClr val="tx1"/>
                          </a:solidFill>
                          <a:effectLst/>
                          <a:latin typeface="+mn-lt"/>
                          <a:ea typeface="+mn-ea"/>
                          <a:cs typeface="+mn-cs"/>
                        </a:rPr>
                        <a:t>Mangale</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Savarde</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Bandhara</a:t>
                      </a:r>
                      <a:r>
                        <a:rPr lang="en-US" sz="1600" kern="1200" dirty="0">
                          <a:solidFill>
                            <a:schemeClr val="tx1"/>
                          </a:solidFill>
                          <a:effectLst/>
                          <a:latin typeface="+mn-lt"/>
                          <a:ea typeface="+mn-ea"/>
                          <a:cs typeface="+mn-cs"/>
                        </a:rPr>
                        <a:t> of River </a:t>
                      </a:r>
                      <a:r>
                        <a:rPr lang="en-US" sz="1600" kern="1200" dirty="0" err="1">
                          <a:solidFill>
                            <a:schemeClr val="tx1"/>
                          </a:solidFill>
                          <a:effectLst/>
                          <a:latin typeface="+mn-lt"/>
                          <a:ea typeface="+mn-ea"/>
                          <a:cs typeface="+mn-cs"/>
                        </a:rPr>
                        <a:t>Warana</a:t>
                      </a:r>
                      <a:r>
                        <a:rPr lang="en-US" sz="1600" kern="1200" dirty="0">
                          <a:solidFill>
                            <a:schemeClr val="tx1"/>
                          </a:solidFill>
                          <a:effectLst/>
                          <a:latin typeface="+mn-lt"/>
                          <a:ea typeface="+mn-ea"/>
                          <a:cs typeface="+mn-cs"/>
                        </a:rPr>
                        <a:t> </a:t>
                      </a:r>
                      <a:r>
                        <a:rPr kumimoji="0" lang="en-US" sz="1600" b="0" i="0" u="none" strike="noStrike" cap="none" normalizeH="0" baseline="0" dirty="0">
                          <a:ln>
                            <a:noFill/>
                          </a:ln>
                          <a:solidFill>
                            <a:schemeClr val="tx1"/>
                          </a:solidFill>
                          <a:effectLst/>
                          <a:latin typeface="+mn-lt"/>
                          <a:ea typeface="MS Mincho" pitchFamily="49" charset="-128"/>
                          <a:cs typeface="Arial" pitchFamily="34" charset="0"/>
                        </a:rPr>
                        <a:t>(Permission granted from Irrigation Dept.; MS)</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7950" algn="l"/>
                        </a:tabLst>
                      </a:pPr>
                      <a:r>
                        <a:rPr kumimoji="0" lang="en-US" sz="1600" b="0" i="0" u="none" strike="noStrike" cap="none" normalizeH="0" baseline="0" dirty="0">
                          <a:ln>
                            <a:noFill/>
                          </a:ln>
                          <a:solidFill>
                            <a:schemeClr val="tx1"/>
                          </a:solidFill>
                          <a:effectLst/>
                          <a:latin typeface="+mn-lt"/>
                          <a:cs typeface="Times New Roman" pitchFamily="18" charset="0"/>
                        </a:rPr>
                        <a:t>3</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377950" algn="l"/>
                        </a:tabLst>
                      </a:pPr>
                      <a:r>
                        <a:rPr kumimoji="0" lang="en-US" sz="1600" b="0" i="0" u="none" strike="noStrike" kern="1200" cap="none" normalizeH="0" baseline="0" dirty="0">
                          <a:ln>
                            <a:noFill/>
                          </a:ln>
                          <a:solidFill>
                            <a:schemeClr val="tx1"/>
                          </a:solidFill>
                          <a:effectLst/>
                          <a:latin typeface="+mn-lt"/>
                          <a:ea typeface="+mn-ea"/>
                          <a:cs typeface="Times New Roman" pitchFamily="18" charset="0"/>
                        </a:rPr>
                        <a:t>Energy</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1377950" algn="l"/>
                        </a:tabLst>
                        <a:defRPr/>
                      </a:pPr>
                      <a:r>
                        <a:rPr kumimoji="0" lang="en-US" sz="1600" b="0" i="0" u="none" strike="noStrike" cap="none" normalizeH="0" baseline="0" dirty="0">
                          <a:ln>
                            <a:noFill/>
                          </a:ln>
                          <a:solidFill>
                            <a:schemeClr val="tx1">
                              <a:lumMod val="95000"/>
                              <a:lumOff val="5000"/>
                            </a:schemeClr>
                          </a:solidFill>
                          <a:effectLst/>
                          <a:latin typeface="+mn-lt"/>
                          <a:ea typeface="MS Mincho" pitchFamily="49" charset="-128"/>
                          <a:cs typeface="Arial" pitchFamily="34" charset="0"/>
                        </a:rPr>
                        <a:t>Power requirement - 5.7 MW (Existing); 9.0 MW (After Expansion)</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439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7950" algn="l"/>
                        </a:tabLst>
                      </a:pPr>
                      <a:r>
                        <a:rPr kumimoji="0" lang="en-US" sz="1600" b="0" i="0" u="none" strike="noStrike" cap="none" normalizeH="0" baseline="0" dirty="0">
                          <a:ln>
                            <a:noFill/>
                          </a:ln>
                          <a:solidFill>
                            <a:schemeClr val="tx1"/>
                          </a:solidFill>
                          <a:effectLst/>
                          <a:latin typeface="+mn-lt"/>
                          <a:cs typeface="Times New Roman" pitchFamily="18" charset="0"/>
                        </a:rPr>
                        <a:t>4</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377950" algn="l"/>
                        </a:tabLst>
                      </a:pPr>
                      <a:r>
                        <a:rPr kumimoji="0" lang="en-US" sz="1600" b="0" i="0" u="none" strike="noStrike" kern="1200" cap="none" normalizeH="0" baseline="0" dirty="0">
                          <a:ln>
                            <a:noFill/>
                          </a:ln>
                          <a:solidFill>
                            <a:schemeClr val="tx1"/>
                          </a:solidFill>
                          <a:effectLst/>
                          <a:latin typeface="+mn-lt"/>
                          <a:ea typeface="+mn-ea"/>
                          <a:cs typeface="Times New Roman" pitchFamily="18" charset="0"/>
                        </a:rPr>
                        <a:t>Fuels (TPD)</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1377950" algn="l"/>
                        </a:tabLst>
                        <a:defRPr/>
                      </a:pPr>
                      <a:r>
                        <a:rPr kumimoji="0" lang="en-US" sz="1600" b="1" i="0" u="none" strike="noStrike" cap="none" normalizeH="0" baseline="0" dirty="0">
                          <a:ln>
                            <a:noFill/>
                          </a:ln>
                          <a:solidFill>
                            <a:srgbClr val="C00000"/>
                          </a:solidFill>
                          <a:effectLst/>
                          <a:latin typeface="+mn-lt"/>
                          <a:ea typeface="MS Mincho" pitchFamily="49" charset="-128"/>
                          <a:cs typeface="Arial" pitchFamily="34" charset="0"/>
                        </a:rPr>
                        <a:t>Sugar &amp; Co-gen : </a:t>
                      </a:r>
                      <a:r>
                        <a:rPr kumimoji="0" lang="en-US" sz="1600" b="0" i="0" u="none" strike="noStrike" cap="none" normalizeH="0" baseline="0" dirty="0">
                          <a:ln>
                            <a:noFill/>
                          </a:ln>
                          <a:solidFill>
                            <a:schemeClr val="tx1"/>
                          </a:solidFill>
                          <a:effectLst/>
                          <a:latin typeface="+mn-lt"/>
                          <a:ea typeface="MS Mincho" pitchFamily="49" charset="-128"/>
                          <a:cs typeface="Arial" pitchFamily="34" charset="0"/>
                        </a:rPr>
                        <a:t>Proposed</a:t>
                      </a:r>
                      <a:r>
                        <a:rPr kumimoji="0" lang="en-US" sz="1600" b="1" i="0" u="none" strike="noStrike" cap="none" normalizeH="0" baseline="0" dirty="0">
                          <a:ln>
                            <a:noFill/>
                          </a:ln>
                          <a:solidFill>
                            <a:srgbClr val="C00000"/>
                          </a:solidFill>
                          <a:effectLst/>
                          <a:latin typeface="+mn-lt"/>
                          <a:ea typeface="MS Mincho" pitchFamily="49" charset="-128"/>
                          <a:cs typeface="Arial" pitchFamily="34" charset="0"/>
                        </a:rPr>
                        <a:t> </a:t>
                      </a:r>
                      <a:r>
                        <a:rPr kumimoji="0" lang="en-US" sz="1600" b="0" i="0" u="none" strike="noStrike" cap="none" normalizeH="0" baseline="0" dirty="0">
                          <a:ln>
                            <a:noFill/>
                          </a:ln>
                          <a:solidFill>
                            <a:schemeClr val="tx1"/>
                          </a:solidFill>
                          <a:effectLst/>
                          <a:latin typeface="+mn-lt"/>
                          <a:ea typeface="MS Mincho" pitchFamily="49" charset="-128"/>
                          <a:cs typeface="Arial" pitchFamily="34" charset="0"/>
                        </a:rPr>
                        <a:t>80 TPH Boiler (Bagasse -810); Existing </a:t>
                      </a:r>
                      <a:r>
                        <a:rPr kumimoji="0" lang="en-US" sz="1600" b="0" i="0" u="none" strike="noStrike" cap="none" normalizeH="0" baseline="0" dirty="0">
                          <a:ln>
                            <a:noFill/>
                          </a:ln>
                          <a:solidFill>
                            <a:schemeClr val="tx1">
                              <a:lumMod val="95000"/>
                              <a:lumOff val="5000"/>
                            </a:schemeClr>
                          </a:solidFill>
                          <a:effectLst/>
                          <a:latin typeface="+mn-lt"/>
                          <a:ea typeface="MS Mincho" pitchFamily="49" charset="-128"/>
                          <a:cs typeface="Arial" pitchFamily="34" charset="0"/>
                        </a:rPr>
                        <a:t>80 TPH Boiler (Bagasse- 810), </a:t>
                      </a:r>
                      <a:endParaRPr kumimoji="0" lang="en-US" sz="1600" b="1" i="0" u="none" strike="noStrike" cap="none" normalizeH="0" baseline="0" dirty="0">
                        <a:ln>
                          <a:noFill/>
                        </a:ln>
                        <a:solidFill>
                          <a:srgbClr val="C00000"/>
                        </a:solidFill>
                        <a:effectLst/>
                        <a:latin typeface="+mn-lt"/>
                        <a:ea typeface="MS Mincho" pitchFamily="49" charset="-128"/>
                        <a:cs typeface="Arial" pitchFamily="34" charset="0"/>
                      </a:endParaRP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1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5</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Times New Roman" pitchFamily="18" charset="0"/>
                        </a:rPr>
                        <a:t>Effluent; CMD </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600" b="1" kern="1200" dirty="0">
                          <a:solidFill>
                            <a:srgbClr val="C00000"/>
                          </a:solidFill>
                          <a:effectLst/>
                          <a:latin typeface="+mn-lt"/>
                          <a:ea typeface="+mn-ea"/>
                          <a:cs typeface="+mn-cs"/>
                        </a:rPr>
                        <a:t>Sugar</a:t>
                      </a:r>
                      <a:r>
                        <a:rPr lang="en-US" sz="1600" b="1" kern="1200" baseline="0" dirty="0">
                          <a:solidFill>
                            <a:srgbClr val="C00000"/>
                          </a:solidFill>
                          <a:effectLst/>
                          <a:latin typeface="+mn-lt"/>
                          <a:ea typeface="+mn-ea"/>
                          <a:cs typeface="+mn-cs"/>
                        </a:rPr>
                        <a:t> Factory &amp; Co-gen</a:t>
                      </a:r>
                      <a:r>
                        <a:rPr lang="en-US" sz="1600" kern="1200" baseline="0" dirty="0">
                          <a:solidFill>
                            <a:schemeClr val="tx1"/>
                          </a:solidFill>
                          <a:effectLst/>
                          <a:latin typeface="+mn-lt"/>
                          <a:ea typeface="+mn-ea"/>
                          <a:cs typeface="+mn-cs"/>
                        </a:rPr>
                        <a:t>: 577, </a:t>
                      </a:r>
                      <a:r>
                        <a:rPr lang="en-US" sz="1600" b="1" kern="1200" dirty="0">
                          <a:solidFill>
                            <a:srgbClr val="C00000"/>
                          </a:solidFill>
                          <a:effectLst/>
                          <a:latin typeface="+mn-lt"/>
                          <a:ea typeface="+mn-ea"/>
                          <a:cs typeface="+mn-cs"/>
                        </a:rPr>
                        <a:t>Distillery:</a:t>
                      </a:r>
                      <a:r>
                        <a:rPr lang="en-US" sz="1600" kern="1200" dirty="0">
                          <a:solidFill>
                            <a:schemeClr val="tx1"/>
                          </a:solidFill>
                          <a:effectLst/>
                          <a:latin typeface="+mn-lt"/>
                          <a:ea typeface="+mn-ea"/>
                          <a:cs typeface="+mn-cs"/>
                        </a:rPr>
                        <a:t> </a:t>
                      </a:r>
                      <a:r>
                        <a:rPr kumimoji="0" lang="en-US" sz="1600" b="0" i="0" u="none" strike="noStrike" cap="none" normalizeH="0" baseline="0" dirty="0">
                          <a:ln>
                            <a:noFill/>
                          </a:ln>
                          <a:solidFill>
                            <a:schemeClr val="tx1">
                              <a:lumMod val="95000"/>
                              <a:lumOff val="5000"/>
                            </a:schemeClr>
                          </a:solidFill>
                          <a:effectLst/>
                          <a:latin typeface="+mn-lt"/>
                          <a:ea typeface="MS Mincho" pitchFamily="49" charset="-128"/>
                          <a:cs typeface="Times New Roman" pitchFamily="18" charset="0"/>
                        </a:rPr>
                        <a:t>Raw Sp.wash: 840 (Conc. Sp.wash: 215); Other Effluents </a:t>
                      </a:r>
                      <a:r>
                        <a:rPr kumimoji="0" lang="en-US" sz="1400" b="0" i="0" u="none" strike="noStrike" cap="none" normalizeH="0" baseline="0" dirty="0">
                          <a:ln>
                            <a:noFill/>
                          </a:ln>
                          <a:solidFill>
                            <a:schemeClr val="tx1">
                              <a:lumMod val="95000"/>
                              <a:lumOff val="5000"/>
                            </a:schemeClr>
                          </a:solidFill>
                          <a:effectLst/>
                          <a:latin typeface="+mn-lt"/>
                          <a:ea typeface="MS Mincho" pitchFamily="49" charset="-128"/>
                          <a:cs typeface="Times New Roman" pitchFamily="18" charset="0"/>
                        </a:rPr>
                        <a:t>(MEE Condensate, Cooling &amp; Boiler B/d , Washing)</a:t>
                      </a:r>
                      <a:r>
                        <a:rPr kumimoji="0" lang="en-US" sz="1600" b="0" i="0" u="none" strike="noStrike" cap="none" normalizeH="0" baseline="0" dirty="0">
                          <a:ln>
                            <a:noFill/>
                          </a:ln>
                          <a:solidFill>
                            <a:schemeClr val="tx1">
                              <a:lumMod val="95000"/>
                              <a:lumOff val="5000"/>
                            </a:schemeClr>
                          </a:solidFill>
                          <a:effectLst/>
                          <a:latin typeface="+mn-lt"/>
                          <a:ea typeface="MS Mincho" pitchFamily="49" charset="-128"/>
                          <a:cs typeface="Times New Roman" pitchFamily="18" charset="0"/>
                        </a:rPr>
                        <a:t> </a:t>
                      </a:r>
                      <a:r>
                        <a:rPr kumimoji="0" lang="en-US" sz="1600" b="0" i="0" u="none" strike="noStrike" kern="1200" cap="none" normalizeH="0" baseline="0" dirty="0">
                          <a:ln>
                            <a:noFill/>
                          </a:ln>
                          <a:solidFill>
                            <a:schemeClr val="tx1">
                              <a:lumMod val="95000"/>
                              <a:lumOff val="5000"/>
                            </a:schemeClr>
                          </a:solidFill>
                          <a:effectLst/>
                          <a:latin typeface="+mn-lt"/>
                          <a:ea typeface="MS Mincho" pitchFamily="49" charset="-128"/>
                          <a:cs typeface="Times New Roman" pitchFamily="18" charset="0"/>
                        </a:rPr>
                        <a:t>: 935</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0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6</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Times New Roman" pitchFamily="18" charset="0"/>
                        </a:rPr>
                        <a:t>Treatment &amp; Disposal </a:t>
                      </a: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tab pos="57150" algn="l"/>
                          <a:tab pos="1377950" algn="l"/>
                        </a:tabLst>
                        <a:defRPr/>
                      </a:pPr>
                      <a:r>
                        <a:rPr kumimoji="0" lang="en-US" sz="1600" b="1" i="0" u="none" strike="noStrike" cap="none" normalizeH="0" baseline="0" dirty="0">
                          <a:ln>
                            <a:noFill/>
                          </a:ln>
                          <a:solidFill>
                            <a:srgbClr val="C00000"/>
                          </a:solidFill>
                          <a:effectLst/>
                          <a:latin typeface="+mn-lt"/>
                          <a:ea typeface="MS Mincho" pitchFamily="49" charset="-128"/>
                          <a:cs typeface="Arial" pitchFamily="34" charset="0"/>
                        </a:rPr>
                        <a:t>Sugar &amp; Co-gen : </a:t>
                      </a:r>
                      <a:r>
                        <a:rPr kumimoji="0" lang="en-US" sz="1600" b="0" i="0" u="none" strike="noStrike" kern="1200" cap="none" spc="0" normalizeH="0" baseline="0" noProof="0" dirty="0">
                          <a:ln>
                            <a:noFill/>
                          </a:ln>
                          <a:solidFill>
                            <a:prstClr val="black"/>
                          </a:solidFill>
                          <a:effectLst/>
                          <a:uLnTx/>
                          <a:uFillTx/>
                          <a:latin typeface="+mn-lt"/>
                          <a:ea typeface="+mn-ea"/>
                          <a:cs typeface="+mn-cs"/>
                        </a:rPr>
                        <a:t>Existing  ETP : 577 CMD </a:t>
                      </a:r>
                      <a:endParaRPr kumimoji="0" lang="fi-FI"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57150" algn="l"/>
                          <a:tab pos="1377950" algn="l"/>
                        </a:tabLst>
                        <a:defRPr/>
                      </a:pPr>
                      <a:r>
                        <a:rPr kumimoji="0" lang="fi-FI" sz="1600" b="1" i="0" u="none" strike="noStrike" kern="1200" cap="none" spc="0" normalizeH="0" baseline="0" noProof="0" dirty="0">
                          <a:ln>
                            <a:noFill/>
                          </a:ln>
                          <a:solidFill>
                            <a:srgbClr val="C00000"/>
                          </a:solidFill>
                          <a:effectLst/>
                          <a:uLnTx/>
                          <a:uFillTx/>
                          <a:latin typeface="+mn-lt"/>
                          <a:ea typeface="+mn-ea"/>
                          <a:cs typeface="Times New Roman" pitchFamily="18" charset="0"/>
                        </a:rPr>
                        <a:t>Distillery :</a:t>
                      </a:r>
                      <a:r>
                        <a:rPr kumimoji="0" lang="fi-FI" sz="1600" b="0" i="0" u="none" strike="noStrike" kern="1200" cap="none" spc="0" normalizeH="0" baseline="0" noProof="0" dirty="0">
                          <a:ln>
                            <a:noFill/>
                          </a:ln>
                          <a:solidFill>
                            <a:srgbClr val="C00000"/>
                          </a:solidFill>
                          <a:effectLst/>
                          <a:uLnTx/>
                          <a:uFillTx/>
                          <a:latin typeface="+mn-lt"/>
                          <a:ea typeface="+mn-ea"/>
                          <a:cs typeface="Times New Roman" pitchFamily="18" charset="0"/>
                        </a:rPr>
                        <a:t> Spentwash : </a:t>
                      </a:r>
                      <a:r>
                        <a:rPr kumimoji="0" lang="en-US" sz="1600" b="0" i="0" u="none" strike="noStrike" kern="1200" cap="none" spc="0" normalizeH="0" baseline="0" noProof="0" dirty="0">
                          <a:ln>
                            <a:noFill/>
                          </a:ln>
                          <a:solidFill>
                            <a:srgbClr val="C00000"/>
                          </a:solidFill>
                          <a:effectLst/>
                          <a:uLnTx/>
                          <a:uFillTx/>
                          <a:latin typeface="+mn-lt"/>
                          <a:ea typeface="+mn-ea"/>
                          <a:cs typeface="Times New Roman" pitchFamily="18" charset="0"/>
                          <a:sym typeface="Wingdings" panose="05000000000000000000" pitchFamily="2" charset="2"/>
                        </a:rPr>
                        <a:t>MEE</a:t>
                      </a:r>
                      <a:r>
                        <a:rPr kumimoji="0" lang="en-US" sz="1600" b="0" i="0" u="none" strike="noStrike" kern="1200" cap="none" spc="0" normalizeH="0" baseline="0" noProof="0" dirty="0">
                          <a:ln>
                            <a:noFill/>
                          </a:ln>
                          <a:solidFill>
                            <a:srgbClr val="C00000"/>
                          </a:solidFill>
                          <a:effectLst/>
                          <a:uLnTx/>
                          <a:uFillTx/>
                          <a:latin typeface="+mn-lt"/>
                          <a:ea typeface="+mn-ea"/>
                          <a:cs typeface="Times New Roman" pitchFamily="18" charset="0"/>
                        </a:rPr>
                        <a:t> - </a:t>
                      </a:r>
                      <a:r>
                        <a:rPr kumimoji="0" lang="fi-FI" sz="1600" b="1" i="0" u="none" strike="noStrike" kern="1200" cap="none" spc="0" normalizeH="0" baseline="0" noProof="0" dirty="0">
                          <a:ln>
                            <a:noFill/>
                          </a:ln>
                          <a:solidFill>
                            <a:srgbClr val="C00000"/>
                          </a:solidFill>
                          <a:effectLst/>
                          <a:uLnTx/>
                          <a:uFillTx/>
                          <a:latin typeface="+mn-lt"/>
                          <a:ea typeface="+mn-ea"/>
                          <a:cs typeface="Times New Roman" pitchFamily="18" charset="0"/>
                        </a:rPr>
                        <a:t> </a:t>
                      </a:r>
                      <a:r>
                        <a:rPr kumimoji="0" lang="fi-FI" sz="1600" b="0" i="0" u="none" strike="noStrike" kern="1200" cap="none" spc="0" normalizeH="0" baseline="0" noProof="0" dirty="0">
                          <a:ln>
                            <a:noFill/>
                          </a:ln>
                          <a:solidFill>
                            <a:srgbClr val="C00000"/>
                          </a:solidFill>
                          <a:effectLst/>
                          <a:uLnTx/>
                          <a:uFillTx/>
                          <a:latin typeface="+mn-lt"/>
                          <a:ea typeface="+mn-ea"/>
                          <a:cs typeface="Times New Roman" pitchFamily="18" charset="0"/>
                        </a:rPr>
                        <a:t>Dried to form Powder; CPU Treated Effluent : </a:t>
                      </a:r>
                      <a:r>
                        <a:rPr kumimoji="0" lang="fi-FI" sz="1600" b="1" i="0" u="none" strike="noStrike" kern="1200" cap="none" spc="0" normalizeH="0" baseline="0" noProof="0" dirty="0">
                          <a:ln>
                            <a:noFill/>
                          </a:ln>
                          <a:solidFill>
                            <a:srgbClr val="C00000"/>
                          </a:solidFill>
                          <a:effectLst/>
                          <a:uLnTx/>
                          <a:uFillTx/>
                          <a:latin typeface="+mn-lt"/>
                          <a:ea typeface="+mn-ea"/>
                          <a:cs typeface="Times New Roman" pitchFamily="18" charset="0"/>
                        </a:rPr>
                        <a:t>100%  Recycled in Process -</a:t>
                      </a:r>
                      <a:r>
                        <a:rPr kumimoji="0" lang="fi-FI" sz="1600" b="0" i="0" u="none" strike="noStrike" kern="1200" cap="none" spc="0" normalizeH="0" baseline="0" noProof="0" dirty="0">
                          <a:ln>
                            <a:noFill/>
                          </a:ln>
                          <a:solidFill>
                            <a:srgbClr val="C00000"/>
                          </a:solidFill>
                          <a:effectLst/>
                          <a:uLnTx/>
                          <a:uFillTx/>
                          <a:latin typeface="+mn-lt"/>
                          <a:ea typeface="+mn-ea"/>
                          <a:cs typeface="Times New Roman" pitchFamily="18" charset="0"/>
                        </a:rPr>
                        <a:t> </a:t>
                      </a:r>
                      <a:r>
                        <a:rPr kumimoji="0" lang="fi-FI" sz="1600" b="1" i="0" u="none" strike="noStrike" kern="1200" cap="none" spc="0" normalizeH="0" baseline="0" noProof="0" dirty="0">
                          <a:ln>
                            <a:noFill/>
                          </a:ln>
                          <a:solidFill>
                            <a:srgbClr val="C00000"/>
                          </a:solidFill>
                          <a:effectLst/>
                          <a:uLnTx/>
                          <a:uFillTx/>
                          <a:latin typeface="+mn-lt"/>
                          <a:ea typeface="+mn-ea"/>
                          <a:cs typeface="Times New Roman" pitchFamily="18" charset="0"/>
                        </a:rPr>
                        <a:t>ZLD.</a:t>
                      </a:r>
                      <a:endParaRPr kumimoji="0" lang="en-US" sz="1600" b="0" i="0" u="none" strike="noStrike" kern="1200" cap="none" spc="0" normalizeH="0" baseline="0" noProof="0" dirty="0">
                        <a:ln>
                          <a:noFill/>
                        </a:ln>
                        <a:solidFill>
                          <a:srgbClr val="C00000"/>
                        </a:solidFill>
                        <a:effectLst/>
                        <a:uLnTx/>
                        <a:uFillTx/>
                        <a:latin typeface="+mn-lt"/>
                        <a:ea typeface="+mn-ea"/>
                        <a:cs typeface="Times New Roman" pitchFamily="18" charset="0"/>
                      </a:endParaRPr>
                    </a:p>
                  </a:txBody>
                  <a:tcPr marL="91429" marR="91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a:extLst>
              <a:ext uri="{FF2B5EF4-FFF2-40B4-BE49-F238E27FC236}">
                <a16:creationId xmlns:a16="http://schemas.microsoft.com/office/drawing/2014/main" id="{036E9F6C-72A8-4571-98C9-2554401162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519492-B276-4249-9F45-21C73FEE8307}"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pic>
        <p:nvPicPr>
          <p:cNvPr id="22531" name="Picture 2">
            <a:extLst>
              <a:ext uri="{FF2B5EF4-FFF2-40B4-BE49-F238E27FC236}">
                <a16:creationId xmlns:a16="http://schemas.microsoft.com/office/drawing/2014/main" id="{70A5DE6D-B576-445E-A4ED-6B408B83EE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403225"/>
            <a:ext cx="945673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869EE811-E35D-479B-87C4-B1C4570F3AC4}"/>
              </a:ext>
            </a:extLst>
          </p:cNvPr>
          <p:cNvSpPr txBox="1">
            <a:spLocks/>
          </p:cNvSpPr>
          <p:nvPr/>
        </p:nvSpPr>
        <p:spPr bwMode="auto">
          <a:xfrm>
            <a:off x="2660650" y="114300"/>
            <a:ext cx="4479925" cy="266700"/>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a:lstStyle>
          <a:p>
            <a:pPr>
              <a:defRPr/>
            </a:pPr>
            <a:r>
              <a:rPr lang="en-US" altLang="zh-CN" sz="1477">
                <a:solidFill>
                  <a:srgbClr val="CC0099"/>
                </a:solidFill>
                <a:ea typeface="MS Mincho" pitchFamily="49" charset="-128"/>
                <a:cs typeface="+mn-cs"/>
              </a:rPr>
              <a:t>Photographs of Fire Fighting Arrangements </a:t>
            </a:r>
            <a:endParaRPr lang="en-US" altLang="zh-CN" sz="1477" dirty="0">
              <a:solidFill>
                <a:srgbClr val="CC0099"/>
              </a:solidFill>
              <a:ea typeface="MS Mincho" pitchFamily="49" charset="-128"/>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EF3E29-8400-4238-9E53-D86C706CB403}"/>
              </a:ext>
            </a:extLst>
          </p:cNvPr>
          <p:cNvSpPr txBox="1"/>
          <p:nvPr/>
        </p:nvSpPr>
        <p:spPr>
          <a:xfrm>
            <a:off x="79545" y="5174903"/>
            <a:ext cx="4479816" cy="692497"/>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Scenario : Fire in Ethanol Storage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Pipe Dia. : 150 mm; Length : 30 M; Pressure – 0.5 Kg/sq.cm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Release Duration :  18 min.; Qty. released :  5.57 Kg</a:t>
            </a:r>
          </a:p>
        </p:txBody>
      </p:sp>
      <p:sp>
        <p:nvSpPr>
          <p:cNvPr id="5" name="TextBox 4">
            <a:extLst>
              <a:ext uri="{FF2B5EF4-FFF2-40B4-BE49-F238E27FC236}">
                <a16:creationId xmlns:a16="http://schemas.microsoft.com/office/drawing/2014/main" id="{FB3F18FA-8178-47F0-AFC8-F6774BAC87A7}"/>
              </a:ext>
            </a:extLst>
          </p:cNvPr>
          <p:cNvSpPr txBox="1"/>
          <p:nvPr/>
        </p:nvSpPr>
        <p:spPr>
          <a:xfrm>
            <a:off x="4793419" y="5221515"/>
            <a:ext cx="4572000" cy="830997"/>
          </a:xfrm>
          <a:prstGeom prst="rect">
            <a:avLst/>
          </a:prstGeom>
          <a:solidFill>
            <a:schemeClr val="tx1"/>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Threat Zones :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Red : </a:t>
            </a:r>
            <a:r>
              <a:rPr kumimoji="0" lang="en-US" sz="1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245 M (10 KW/</a:t>
            </a:r>
            <a:r>
              <a:rPr kumimoji="0" lang="en-US" sz="1200" b="0"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sq.m</a:t>
            </a:r>
            <a:r>
              <a:rPr kumimoji="0" lang="en-US" sz="1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 Potential lethal within 60 sec.)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FFC000"/>
                </a:solidFill>
                <a:effectLst/>
                <a:uLnTx/>
                <a:uFillTx/>
                <a:latin typeface="Calibri"/>
                <a:ea typeface="+mn-ea"/>
                <a:cs typeface="Arial" panose="020B0604020202020204" pitchFamily="34" charset="0"/>
              </a:rPr>
              <a:t>Orange</a:t>
            </a: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312 M (5 KW/</a:t>
            </a:r>
            <a:r>
              <a:rPr kumimoji="0" lang="en-US" sz="1200" b="0"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sq.m</a:t>
            </a:r>
            <a:r>
              <a:rPr kumimoji="0" lang="en-US" sz="1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 2</a:t>
            </a:r>
            <a:r>
              <a:rPr kumimoji="0" lang="en-US" sz="1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nd</a:t>
            </a:r>
            <a:r>
              <a:rPr kumimoji="0" lang="en-US" sz="1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deg. burns within 60 sec.)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Yellow</a:t>
            </a: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n-US" sz="1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442 M (10 KW/</a:t>
            </a:r>
            <a:r>
              <a:rPr kumimoji="0" lang="en-US" sz="1200" b="0"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sq.m</a:t>
            </a:r>
            <a:r>
              <a:rPr kumimoji="0" lang="en-US" sz="1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 pain within 60 sec.)</a:t>
            </a:r>
          </a:p>
        </p:txBody>
      </p:sp>
      <p:sp>
        <p:nvSpPr>
          <p:cNvPr id="51205" name="Slide Number Placeholder 1">
            <a:extLst>
              <a:ext uri="{FF2B5EF4-FFF2-40B4-BE49-F238E27FC236}">
                <a16:creationId xmlns:a16="http://schemas.microsoft.com/office/drawing/2014/main" id="{B8ABCA9D-6946-454D-AC6B-DD93A14607DD}"/>
              </a:ext>
            </a:extLst>
          </p:cNvPr>
          <p:cNvSpPr>
            <a:spLocks noGrp="1"/>
          </p:cNvSpPr>
          <p:nvPr>
            <p:ph type="sldNum" sz="quarter" idx="12"/>
          </p:nvPr>
        </p:nvSpPr>
        <p:spPr bwMode="auto">
          <a:xfrm>
            <a:off x="7594600" y="6492875"/>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C1545C-E7F1-4CED-8482-E8E0B2AC83EC}" type="slidenum">
              <a:rPr kumimoji="0" lang="en-US" altLang="en-US" sz="12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pic>
        <p:nvPicPr>
          <p:cNvPr id="51206" name="Picture 5" descr="\\Comp3\E\Draft EIA &amp; Executive summary - EG-FILE-PRJ-C-06\Viswasrao Naik Sahakari Sakhar Karkhana Ltd.Chikhali , Tal Shirala Dist Sangli\Risk and Hazard\Capture f.PNG">
            <a:extLst>
              <a:ext uri="{FF2B5EF4-FFF2-40B4-BE49-F238E27FC236}">
                <a16:creationId xmlns:a16="http://schemas.microsoft.com/office/drawing/2014/main" id="{80AD0346-69FB-40C0-B485-FC70762A84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2282" y="317106"/>
            <a:ext cx="8042275" cy="49033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D36812-1C5E-4983-81D2-CA95C1025B1F}"/>
              </a:ext>
            </a:extLst>
          </p:cNvPr>
          <p:cNvSpPr txBox="1"/>
          <p:nvPr/>
        </p:nvSpPr>
        <p:spPr>
          <a:xfrm>
            <a:off x="3584575" y="0"/>
            <a:ext cx="2884488" cy="369887"/>
          </a:xfrm>
          <a:prstGeom prst="rect">
            <a:avLst/>
          </a:prstGeom>
          <a:noFill/>
        </p:spPr>
        <p:txBody>
          <a:bodyPr>
            <a:spAutoFit/>
          </a:bodyPr>
          <a:lstStyle/>
          <a:p>
            <a:pPr algn="ctr">
              <a:defRPr/>
            </a:pPr>
            <a:r>
              <a:rPr lang="en-US" sz="1800" dirty="0">
                <a:solidFill>
                  <a:srgbClr val="990099"/>
                </a:solidFill>
                <a:latin typeface="+mj-lt"/>
                <a:ea typeface="MS Mincho" pitchFamily="49" charset="-128"/>
                <a:cs typeface="Aharoni" pitchFamily="2" charset="-79"/>
              </a:rPr>
              <a:t>Aloha – Ethanol</a:t>
            </a:r>
            <a:endParaRPr lang="en-US" sz="1800" baseline="-25000" dirty="0">
              <a:solidFill>
                <a:srgbClr val="990099"/>
              </a:solidFill>
              <a:latin typeface="+mj-lt"/>
              <a:ea typeface="MS Mincho" pitchFamily="49" charset="-128"/>
              <a:cs typeface="Aharoni" pitchFamily="2" charset="-79"/>
            </a:endParaRPr>
          </a:p>
        </p:txBody>
      </p:sp>
      <p:sp>
        <p:nvSpPr>
          <p:cNvPr id="8" name="Rectangle 7">
            <a:extLst>
              <a:ext uri="{FF2B5EF4-FFF2-40B4-BE49-F238E27FC236}">
                <a16:creationId xmlns:a16="http://schemas.microsoft.com/office/drawing/2014/main" id="{8B8BEA7A-32D8-46CA-8044-E6B34F048CA0}"/>
              </a:ext>
            </a:extLst>
          </p:cNvPr>
          <p:cNvSpPr/>
          <p:nvPr/>
        </p:nvSpPr>
        <p:spPr>
          <a:xfrm>
            <a:off x="0" y="5867400"/>
            <a:ext cx="9906000" cy="1015663"/>
          </a:xfrm>
          <a:prstGeom prst="rect">
            <a:avLst/>
          </a:prstGeom>
        </p:spPr>
        <p:txBody>
          <a:bodyPr wrap="square">
            <a:spAutoFit/>
          </a:bodyPr>
          <a:lstStyle/>
          <a:p>
            <a:pPr marR="0" lvl="0" algn="just">
              <a:spcBef>
                <a:spcPts val="0"/>
              </a:spcBef>
              <a:spcAft>
                <a:spcPts val="0"/>
              </a:spcAft>
            </a:pPr>
            <a:r>
              <a:rPr lang="en-US" sz="1200" b="1" dirty="0">
                <a:solidFill>
                  <a:srgbClr val="C00000"/>
                </a:solidFill>
                <a:latin typeface="Calibri" panose="020F0502020204030204"/>
                <a:cs typeface="+mn-cs"/>
              </a:rPr>
              <a:t>Mitigation Measures:</a:t>
            </a:r>
          </a:p>
          <a:p>
            <a:pPr marL="168275" marR="0" lvl="0" indent="-168275" algn="just">
              <a:spcBef>
                <a:spcPts val="0"/>
              </a:spcBef>
              <a:spcAft>
                <a:spcPts val="0"/>
              </a:spcAft>
              <a:buFont typeface="+mj-lt"/>
              <a:buAutoNum type="arabicPeriod"/>
            </a:pPr>
            <a:r>
              <a:rPr lang="en-US" sz="1200" dirty="0">
                <a:solidFill>
                  <a:schemeClr val="tx1"/>
                </a:solidFill>
                <a:latin typeface="+mn-lt"/>
                <a:ea typeface="Times New Roman" panose="02020603050405020304" pitchFamily="18" charset="0"/>
              </a:rPr>
              <a:t>For Alcohol storage, tank layout, tank-farm layout, pump locations will be as per requirements of PESO latest rules and regulations. </a:t>
            </a:r>
          </a:p>
          <a:p>
            <a:pPr marL="168275" marR="0" lvl="0" indent="-168275" algn="just">
              <a:spcBef>
                <a:spcPts val="0"/>
              </a:spcBef>
              <a:spcAft>
                <a:spcPts val="0"/>
              </a:spcAft>
              <a:buFont typeface="+mj-lt"/>
              <a:buAutoNum type="arabicPeriod"/>
            </a:pPr>
            <a:r>
              <a:rPr lang="en-US" sz="1200" dirty="0">
                <a:solidFill>
                  <a:schemeClr val="tx1"/>
                </a:solidFill>
                <a:latin typeface="+mn-lt"/>
                <a:ea typeface="Times New Roman" panose="02020603050405020304" pitchFamily="18" charset="0"/>
              </a:rPr>
              <a:t>Statutory approvals for the storage of Alcohol will be obtained, before the plant start up. </a:t>
            </a:r>
          </a:p>
          <a:p>
            <a:pPr marL="168275" marR="0" lvl="0" indent="-168275" algn="just">
              <a:spcBef>
                <a:spcPts val="0"/>
              </a:spcBef>
              <a:spcAft>
                <a:spcPts val="0"/>
              </a:spcAft>
              <a:buFont typeface="+mj-lt"/>
              <a:buAutoNum type="arabicPeriod"/>
            </a:pPr>
            <a:r>
              <a:rPr lang="en-US" sz="1200" dirty="0">
                <a:solidFill>
                  <a:schemeClr val="tx1"/>
                </a:solidFill>
                <a:latin typeface="+mn-lt"/>
                <a:ea typeface="Times New Roman" panose="02020603050405020304" pitchFamily="18" charset="0"/>
              </a:rPr>
              <a:t>All tanks will be provided with Flame Arrestors, Moisture Traps &amp; over head condensers with chilled water for prevention of Alcohol loss &amp; environment protection.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hlinkClick r:id="rId2" action="ppaction://hlinkfile"/>
            <a:extLst>
              <a:ext uri="{FF2B5EF4-FFF2-40B4-BE49-F238E27FC236}">
                <a16:creationId xmlns:a16="http://schemas.microsoft.com/office/drawing/2014/main" id="{55ED6C9E-FD43-49DD-933E-2CDA9ED89E83}"/>
              </a:ext>
            </a:extLst>
          </p:cNvPr>
          <p:cNvSpPr txBox="1">
            <a:spLocks noChangeArrowheads="1"/>
          </p:cNvSpPr>
          <p:nvPr/>
        </p:nvSpPr>
        <p:spPr bwMode="auto">
          <a:xfrm>
            <a:off x="3800475" y="76200"/>
            <a:ext cx="2881313" cy="338137"/>
          </a:xfrm>
          <a:prstGeom prst="rect">
            <a:avLst/>
          </a:prstGeom>
          <a:noFill/>
          <a:ln w="9525">
            <a:noFill/>
            <a:miter lim="800000"/>
            <a:headEnd/>
            <a:tailEnd/>
          </a:ln>
        </p:spPr>
        <p:txBody>
          <a:bodyPr>
            <a:spAutoFit/>
          </a:bodyPr>
          <a:lstStyle/>
          <a:p>
            <a:pPr marL="0" marR="0" lvl="0" indent="0" algn="ctr" defTabSz="742950" rtl="0" eaLnBrk="1" fontAlgn="auto" latinLnBrk="0" hangingPunct="1">
              <a:lnSpc>
                <a:spcPct val="100000"/>
              </a:lnSpc>
              <a:spcBef>
                <a:spcPct val="50000"/>
              </a:spcBef>
              <a:spcAft>
                <a:spcPts val="0"/>
              </a:spcAft>
              <a:buClrTx/>
              <a:buSzTx/>
              <a:buFontTx/>
              <a:buNone/>
              <a:tabLst/>
              <a:defRPr/>
            </a:pPr>
            <a:r>
              <a:rPr kumimoji="0" lang="en-US" altLang="zh-CN" sz="1600" b="0" i="0" u="none" strike="noStrike" kern="1200" cap="none" spc="0" normalizeH="0" baseline="0" noProof="0" dirty="0">
                <a:ln>
                  <a:noFill/>
                </a:ln>
                <a:solidFill>
                  <a:srgbClr val="CC0099"/>
                </a:solidFill>
                <a:effectLst/>
                <a:uLnTx/>
                <a:uFillTx/>
                <a:latin typeface="Calibri" panose="020F0502020204030204"/>
                <a:ea typeface="MS Mincho" pitchFamily="49" charset="-128"/>
                <a:cs typeface="Arial" panose="020B0604020202020204" pitchFamily="34" charset="0"/>
              </a:rPr>
              <a:t>Green Belt Development Plan </a:t>
            </a:r>
          </a:p>
        </p:txBody>
      </p:sp>
      <p:sp>
        <p:nvSpPr>
          <p:cNvPr id="81923" name="Slide Number Placeholder 6">
            <a:extLst>
              <a:ext uri="{FF2B5EF4-FFF2-40B4-BE49-F238E27FC236}">
                <a16:creationId xmlns:a16="http://schemas.microsoft.com/office/drawing/2014/main" id="{525C65E0-8739-4CAE-9E8A-F7E6B20843C5}"/>
              </a:ext>
            </a:extLst>
          </p:cNvPr>
          <p:cNvSpPr>
            <a:spLocks noGrp="1" noChangeArrowheads="1"/>
          </p:cNvSpPr>
          <p:nvPr>
            <p:ph type="sldNum" sz="quarter" idx="12"/>
          </p:nvPr>
        </p:nvSpPr>
        <p:spPr bwMode="auto">
          <a:xfrm>
            <a:off x="9539288" y="6584950"/>
            <a:ext cx="363537" cy="25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00">
                <a:solidFill>
                  <a:schemeClr val="tx1"/>
                </a:solidFill>
                <a:latin typeface="Calibri" panose="020F0502020204030204" pitchFamily="34" charset="0"/>
              </a:defRPr>
            </a:lvl1pPr>
            <a:lvl2pPr marL="513358" indent="-197347">
              <a:spcBef>
                <a:spcPct val="20000"/>
              </a:spcBef>
              <a:buFont typeface="Arial" panose="020B0604020202020204" pitchFamily="34" charset="0"/>
              <a:buChar char="–"/>
              <a:defRPr sz="2275">
                <a:solidFill>
                  <a:schemeClr val="tx1"/>
                </a:solidFill>
                <a:latin typeface="Calibri" panose="020F0502020204030204" pitchFamily="34" charset="0"/>
              </a:defRPr>
            </a:lvl2pPr>
            <a:lvl3pPr marL="790675" indent="-157361">
              <a:spcBef>
                <a:spcPct val="20000"/>
              </a:spcBef>
              <a:buFont typeface="Arial" panose="020B0604020202020204" pitchFamily="34" charset="0"/>
              <a:buChar char="•"/>
              <a:defRPr sz="1950">
                <a:solidFill>
                  <a:schemeClr val="tx1"/>
                </a:solidFill>
                <a:latin typeface="Calibri" panose="020F0502020204030204" pitchFamily="34" charset="0"/>
              </a:defRPr>
            </a:lvl3pPr>
            <a:lvl4pPr marL="1106686" indent="-157361">
              <a:spcBef>
                <a:spcPct val="20000"/>
              </a:spcBef>
              <a:buFont typeface="Arial" panose="020B0604020202020204" pitchFamily="34" charset="0"/>
              <a:buChar char="–"/>
              <a:defRPr sz="1625">
                <a:solidFill>
                  <a:schemeClr val="tx1"/>
                </a:solidFill>
                <a:latin typeface="Calibri" panose="020F0502020204030204" pitchFamily="34" charset="0"/>
              </a:defRPr>
            </a:lvl4pPr>
            <a:lvl5pPr marL="1423988" indent="-157361">
              <a:spcBef>
                <a:spcPct val="20000"/>
              </a:spcBef>
              <a:buFont typeface="Arial" panose="020B0604020202020204" pitchFamily="34" charset="0"/>
              <a:buChar char="»"/>
              <a:defRPr sz="1625">
                <a:solidFill>
                  <a:schemeClr val="tx1"/>
                </a:solidFill>
                <a:latin typeface="Calibri" panose="020F0502020204030204" pitchFamily="34" charset="0"/>
              </a:defRPr>
            </a:lvl5pPr>
            <a:lvl6pPr marL="1795463" indent="-157361"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6pPr>
            <a:lvl7pPr marL="2166938" indent="-157361"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7pPr>
            <a:lvl8pPr marL="2538413" indent="-157361"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8pPr>
            <a:lvl9pPr marL="2909888" indent="-157361" eaLnBrk="0" fontAlgn="base" hangingPunct="0">
              <a:spcBef>
                <a:spcPct val="20000"/>
              </a:spcBef>
              <a:spcAft>
                <a:spcPct val="0"/>
              </a:spcAft>
              <a:buFont typeface="Arial" panose="020B0604020202020204" pitchFamily="34" charset="0"/>
              <a:buChar char="»"/>
              <a:defRPr sz="1625">
                <a:solidFill>
                  <a:schemeClr val="tx1"/>
                </a:solidFill>
                <a:latin typeface="Calibri" panose="020F0502020204030204" pitchFamily="34" charset="0"/>
              </a:defRPr>
            </a:lvl9pPr>
          </a:lstStyle>
          <a:p>
            <a:pPr marL="0" marR="0" lvl="0" indent="0" algn="r" defTabSz="742950" rtl="0" eaLnBrk="1" fontAlgn="auto" latinLnBrk="0" hangingPunct="1">
              <a:lnSpc>
                <a:spcPct val="100000"/>
              </a:lnSpc>
              <a:spcBef>
                <a:spcPct val="0"/>
              </a:spcBef>
              <a:spcAft>
                <a:spcPts val="0"/>
              </a:spcAft>
              <a:buClrTx/>
              <a:buSzTx/>
              <a:buFont typeface="Arial" panose="020B0604020202020204" pitchFamily="34" charset="0"/>
              <a:buNone/>
              <a:tabLst/>
              <a:defRPr/>
            </a:pPr>
            <a:fld id="{BA9F1C8F-3424-4CF6-BE8E-81FB03E21FC6}" type="slidenum">
              <a:rPr kumimoji="0" lang="en-US" altLang="en-US" sz="813"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742950" rtl="0" eaLnBrk="1" fontAlgn="auto" latinLnBrk="0" hangingPunct="1">
                <a:lnSpc>
                  <a:spcPct val="100000"/>
                </a:lnSpc>
                <a:spcBef>
                  <a:spcPct val="0"/>
                </a:spcBef>
                <a:spcAft>
                  <a:spcPts val="0"/>
                </a:spcAft>
                <a:buClrTx/>
                <a:buSzTx/>
                <a:buFont typeface="Arial" panose="020B0604020202020204" pitchFamily="34" charset="0"/>
                <a:buNone/>
                <a:tabLst/>
                <a:defRPr/>
              </a:pPr>
              <a:t>32</a:t>
            </a:fld>
            <a:endParaRPr kumimoji="0" lang="en-US" altLang="en-US" sz="813" b="0" i="0" u="none" strike="noStrike" kern="1200" cap="none" spc="0" normalizeH="0" baseline="0" noProof="0" dirty="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8" name="Rectangle 2">
            <a:extLst>
              <a:ext uri="{FF2B5EF4-FFF2-40B4-BE49-F238E27FC236}">
                <a16:creationId xmlns:a16="http://schemas.microsoft.com/office/drawing/2014/main" id="{B16F60EE-6F31-4488-945E-4061039EA6E3}"/>
              </a:ext>
            </a:extLst>
          </p:cNvPr>
          <p:cNvSpPr>
            <a:spLocks noChangeArrowheads="1"/>
          </p:cNvSpPr>
          <p:nvPr/>
        </p:nvSpPr>
        <p:spPr bwMode="auto">
          <a:xfrm>
            <a:off x="3784815" y="2514600"/>
            <a:ext cx="2870200" cy="338137"/>
          </a:xfrm>
          <a:prstGeom prst="rect">
            <a:avLst/>
          </a:prstGeom>
          <a:noFill/>
          <a:ln w="9525">
            <a:noFill/>
            <a:miter lim="800000"/>
            <a:headEnd/>
            <a:tailEnd/>
          </a:ln>
        </p:spPr>
        <p:txBody>
          <a:bodyPr>
            <a:spAutoFit/>
          </a:bodyPr>
          <a:lstStyle/>
          <a:p>
            <a:pPr marL="0" marR="0" lvl="0" indent="0" algn="ctr" defTabSz="742950" rtl="0" eaLnBrk="1" fontAlgn="auto" latinLnBrk="0" hangingPunct="1">
              <a:lnSpc>
                <a:spcPct val="100000"/>
              </a:lnSpc>
              <a:spcBef>
                <a:spcPct val="50000"/>
              </a:spcBef>
              <a:spcAft>
                <a:spcPts val="0"/>
              </a:spcAft>
              <a:buClrTx/>
              <a:buSzTx/>
              <a:buFontTx/>
              <a:buNone/>
              <a:tabLst/>
              <a:defRPr/>
            </a:pPr>
            <a:r>
              <a:rPr kumimoji="0" lang="en-US" altLang="zh-CN" sz="1600" b="0" i="0" u="none" strike="noStrike" kern="1200" cap="none" spc="0" normalizeH="0" baseline="0" noProof="0" dirty="0">
                <a:ln>
                  <a:noFill/>
                </a:ln>
                <a:solidFill>
                  <a:srgbClr val="CC0099"/>
                </a:solidFill>
                <a:effectLst/>
                <a:uLnTx/>
                <a:uFillTx/>
                <a:latin typeface="Calibri" panose="020F0502020204030204"/>
                <a:ea typeface="MS Mincho" pitchFamily="49" charset="-128"/>
                <a:cs typeface="Arial" panose="020B0604020202020204" pitchFamily="34" charset="0"/>
              </a:rPr>
              <a:t>Rain Water Harvesting Details </a:t>
            </a:r>
          </a:p>
        </p:txBody>
      </p:sp>
      <p:sp>
        <p:nvSpPr>
          <p:cNvPr id="7" name="Text Box 3">
            <a:extLst>
              <a:ext uri="{FF2B5EF4-FFF2-40B4-BE49-F238E27FC236}">
                <a16:creationId xmlns:a16="http://schemas.microsoft.com/office/drawing/2014/main" id="{929E0AAD-5B60-4F6A-97F8-D2FA4D0B38EF}"/>
              </a:ext>
            </a:extLst>
          </p:cNvPr>
          <p:cNvSpPr txBox="1">
            <a:spLocks noChangeArrowheads="1"/>
          </p:cNvSpPr>
          <p:nvPr/>
        </p:nvSpPr>
        <p:spPr bwMode="auto">
          <a:xfrm>
            <a:off x="0" y="412391"/>
            <a:ext cx="9777412" cy="1862048"/>
          </a:xfrm>
          <a:prstGeom prst="rect">
            <a:avLst/>
          </a:prstGeom>
          <a:noFill/>
          <a:ln>
            <a:noFill/>
          </a:ln>
        </p:spPr>
        <p:txBody>
          <a:bodyPr>
            <a:spAutoFit/>
          </a:bodyPr>
          <a:lstStyle>
            <a:lvl1pPr marL="266700" indent="-266700">
              <a:spcBef>
                <a:spcPct val="20000"/>
              </a:spcBef>
              <a:buFont typeface="Arial" panose="020B0604020202020204" pitchFamily="34" charset="0"/>
              <a:buChar char="•"/>
              <a:tabLst>
                <a:tab pos="39989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9989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9989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9989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9989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9989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9989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9989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998913" algn="l"/>
              </a:tabLst>
              <a:defRPr sz="2000">
                <a:solidFill>
                  <a:schemeClr val="tx1"/>
                </a:solidFill>
                <a:latin typeface="Calibri" panose="020F0502020204030204" pitchFamily="34" charset="0"/>
              </a:defRPr>
            </a:lvl9pPr>
          </a:lstStyle>
          <a:p>
            <a:pPr marL="216694" marR="0" lvl="0" indent="-216694" algn="just" defTabSz="742950" rtl="0" eaLnBrk="1" fontAlgn="auto" latinLnBrk="0" hangingPunct="1">
              <a:lnSpc>
                <a:spcPct val="100000"/>
              </a:lnSpc>
              <a:spcBef>
                <a:spcPts val="139"/>
              </a:spcBef>
              <a:spcAft>
                <a:spcPts val="139"/>
              </a:spcAft>
              <a:buClr>
                <a:srgbClr val="992182"/>
              </a:buClr>
              <a:buSzTx/>
              <a:buFont typeface="Wingdings" panose="05000000000000000000" pitchFamily="2" charset="2"/>
              <a:buChar char="Ø"/>
              <a:tabLst>
                <a:tab pos="3249117" algn="l"/>
              </a:tabLst>
              <a:defRPr/>
            </a:pPr>
            <a:r>
              <a:rPr kumimoji="0" lang="en-US" altLang="en-US" sz="1500" b="0" i="0" u="none" strike="noStrike" kern="1200" cap="none" spc="0" normalizeH="0" baseline="0" noProof="0" dirty="0">
                <a:ln>
                  <a:noFill/>
                </a:ln>
                <a:solidFill>
                  <a:prstClr val="black"/>
                </a:solidFill>
                <a:effectLst/>
                <a:uLnTx/>
                <a:uFillTx/>
              </a:rPr>
              <a:t>Total Land Acquired for VNSSKL Complex  : </a:t>
            </a:r>
            <a:r>
              <a:rPr kumimoji="0" lang="en-US" altLang="en-US" sz="1500" b="1" i="0" u="none" strike="noStrike" kern="1200" cap="none" spc="0" normalizeH="0" baseline="0" noProof="0" dirty="0">
                <a:ln>
                  <a:noFill/>
                </a:ln>
                <a:solidFill>
                  <a:srgbClr val="C00000"/>
                </a:solidFill>
                <a:effectLst/>
                <a:uLnTx/>
                <a:uFillTx/>
              </a:rPr>
              <a:t>52.52 </a:t>
            </a:r>
            <a:r>
              <a:rPr lang="en-US" altLang="en-US" sz="1500" b="1" dirty="0">
                <a:solidFill>
                  <a:srgbClr val="C00000"/>
                </a:solidFill>
              </a:rPr>
              <a:t>Ha</a:t>
            </a:r>
          </a:p>
          <a:p>
            <a:pPr marL="216694" lvl="0" indent="-216694" algn="just" defTabSz="742950" eaLnBrk="1" fontAlgn="auto" hangingPunct="1">
              <a:spcBef>
                <a:spcPts val="139"/>
              </a:spcBef>
              <a:spcAft>
                <a:spcPts val="139"/>
              </a:spcAft>
              <a:buClr>
                <a:srgbClr val="992182"/>
              </a:buClr>
              <a:buFont typeface="Wingdings" panose="05000000000000000000" pitchFamily="2" charset="2"/>
              <a:buChar char="Ø"/>
              <a:tabLst>
                <a:tab pos="3249117" algn="l"/>
              </a:tabLst>
              <a:defRPr/>
            </a:pPr>
            <a:r>
              <a:rPr kumimoji="0" lang="en-US" altLang="en-US" sz="1500" b="0" i="0" u="none" strike="noStrike" kern="1200" cap="none" spc="0" normalizeH="0" baseline="0" noProof="0" dirty="0">
                <a:ln>
                  <a:noFill/>
                </a:ln>
                <a:solidFill>
                  <a:srgbClr val="C00000"/>
                </a:solidFill>
                <a:effectLst/>
                <a:uLnTx/>
                <a:uFillTx/>
              </a:rPr>
              <a:t>Existing  Green Belt (42% of TPA)</a:t>
            </a:r>
            <a:r>
              <a:rPr kumimoji="0" lang="en-US" altLang="en-US" sz="1500" b="0" i="0" u="none" strike="noStrike" kern="1200" cap="none" spc="0" normalizeH="0" baseline="0" noProof="0" dirty="0">
                <a:ln>
                  <a:noFill/>
                </a:ln>
                <a:solidFill>
                  <a:srgbClr val="000000"/>
                </a:solidFill>
                <a:effectLst/>
                <a:uLnTx/>
                <a:uFillTx/>
              </a:rPr>
              <a:t> : </a:t>
            </a:r>
            <a:r>
              <a:rPr kumimoji="0" lang="en-US" altLang="en-US" sz="1500" b="1" i="0" u="none" strike="noStrike" kern="1200" cap="none" spc="0" normalizeH="0" baseline="0" noProof="0" dirty="0">
                <a:ln>
                  <a:noFill/>
                </a:ln>
                <a:solidFill>
                  <a:srgbClr val="000000"/>
                </a:solidFill>
                <a:effectLst/>
                <a:uLnTx/>
                <a:uFillTx/>
              </a:rPr>
              <a:t>22.4 Ha</a:t>
            </a:r>
            <a:r>
              <a:rPr kumimoji="0" lang="en-US" altLang="en-US" sz="1500" b="1" i="0" u="none" strike="noStrike" kern="1200" cap="none" spc="0" normalizeH="0" baseline="0" noProof="0" dirty="0">
                <a:ln>
                  <a:noFill/>
                </a:ln>
                <a:solidFill>
                  <a:prstClr val="black"/>
                </a:solidFill>
                <a:effectLst/>
                <a:uLnTx/>
                <a:uFillTx/>
              </a:rPr>
              <a:t>; No. of Trees : </a:t>
            </a:r>
            <a:r>
              <a:rPr lang="en-US" sz="1500" b="1" dirty="0">
                <a:solidFill>
                  <a:srgbClr val="000000"/>
                </a:solidFill>
              </a:rPr>
              <a:t>7472</a:t>
            </a:r>
          </a:p>
          <a:p>
            <a:pPr marL="216694" marR="0" lvl="0" indent="-216694" algn="just" defTabSz="742950" rtl="0" eaLnBrk="1" fontAlgn="auto" latinLnBrk="0" hangingPunct="1">
              <a:lnSpc>
                <a:spcPct val="100000"/>
              </a:lnSpc>
              <a:spcBef>
                <a:spcPts val="139"/>
              </a:spcBef>
              <a:spcAft>
                <a:spcPts val="139"/>
              </a:spcAft>
              <a:buClr>
                <a:srgbClr val="992182"/>
              </a:buClr>
              <a:buSzTx/>
              <a:buFont typeface="Wingdings" panose="05000000000000000000" pitchFamily="2" charset="2"/>
              <a:buChar char="Ø"/>
              <a:tabLst>
                <a:tab pos="3249117" algn="l"/>
              </a:tabLst>
              <a:defRPr/>
            </a:pPr>
            <a:r>
              <a:rPr kumimoji="0" lang="en-US" altLang="en-US" sz="1500" b="1" i="0" u="none" strike="noStrike" kern="1200" cap="none" spc="0" normalizeH="0" baseline="0" noProof="0" dirty="0">
                <a:ln>
                  <a:noFill/>
                </a:ln>
                <a:solidFill>
                  <a:prstClr val="black"/>
                </a:solidFill>
                <a:effectLst/>
                <a:uLnTx/>
                <a:uFillTx/>
              </a:rPr>
              <a:t>Features of the GB </a:t>
            </a:r>
            <a:r>
              <a:rPr kumimoji="0" lang="en-US" altLang="en-US" sz="1500" b="0" i="0" u="none" strike="noStrike" kern="1200" cap="none" spc="0" normalizeH="0" baseline="0" noProof="0" dirty="0">
                <a:ln>
                  <a:noFill/>
                </a:ln>
                <a:solidFill>
                  <a:prstClr val="black"/>
                </a:solidFill>
                <a:effectLst/>
                <a:uLnTx/>
                <a:uFillTx/>
              </a:rPr>
              <a:t>Development Program:</a:t>
            </a:r>
          </a:p>
          <a:p>
            <a:pPr marL="216694" marR="0" lvl="0" indent="-216694" algn="just" defTabSz="742950" rtl="0" eaLnBrk="1" fontAlgn="auto" latinLnBrk="0" hangingPunct="1">
              <a:lnSpc>
                <a:spcPct val="100000"/>
              </a:lnSpc>
              <a:spcBef>
                <a:spcPts val="139"/>
              </a:spcBef>
              <a:spcAft>
                <a:spcPts val="139"/>
              </a:spcAft>
              <a:buClr>
                <a:srgbClr val="992182"/>
              </a:buClr>
              <a:buSzPct val="115000"/>
              <a:buFont typeface="Arial" panose="020B0604020202020204" pitchFamily="34" charset="0"/>
              <a:buChar char="•"/>
              <a:tabLst>
                <a:tab pos="3249117" algn="l"/>
              </a:tabLst>
              <a:defRPr/>
            </a:pPr>
            <a:r>
              <a:rPr kumimoji="0" lang="en-US" altLang="en-US" sz="1500" b="0" i="0" u="none" strike="noStrike" kern="1200" cap="none" spc="0" normalizeH="0" baseline="0" noProof="0" dirty="0">
                <a:ln>
                  <a:noFill/>
                </a:ln>
                <a:solidFill>
                  <a:srgbClr val="C00000"/>
                </a:solidFill>
                <a:effectLst/>
                <a:uLnTx/>
                <a:uFillTx/>
              </a:rPr>
              <a:t>Avenue Plantation</a:t>
            </a:r>
            <a:r>
              <a:rPr kumimoji="0" lang="en-US" altLang="en-US" sz="1500" b="0" i="0" u="none" strike="noStrike" kern="1200" cap="none" spc="0" normalizeH="0" baseline="0" noProof="0" dirty="0">
                <a:ln>
                  <a:noFill/>
                </a:ln>
                <a:solidFill>
                  <a:prstClr val="black"/>
                </a:solidFill>
                <a:effectLst/>
                <a:uLnTx/>
                <a:uFillTx/>
              </a:rPr>
              <a:t> : Internal Roads to various Units, </a:t>
            </a:r>
            <a:r>
              <a:rPr kumimoji="0" lang="en-US" altLang="en-US" sz="1500" b="0" i="0" u="none" strike="noStrike" kern="1200" cap="none" spc="0" normalizeH="0" baseline="0" noProof="0" dirty="0" err="1">
                <a:ln>
                  <a:noFill/>
                </a:ln>
                <a:solidFill>
                  <a:prstClr val="black"/>
                </a:solidFill>
                <a:effectLst/>
                <a:uLnTx/>
                <a:uFillTx/>
              </a:rPr>
              <a:t>Bagasse</a:t>
            </a:r>
            <a:r>
              <a:rPr kumimoji="0" lang="en-US" altLang="en-US" sz="1500" b="0" i="0" u="none" strike="noStrike" kern="1200" cap="none" spc="0" normalizeH="0" baseline="0" noProof="0" dirty="0">
                <a:ln>
                  <a:noFill/>
                </a:ln>
                <a:solidFill>
                  <a:prstClr val="black"/>
                </a:solidFill>
                <a:effectLst/>
                <a:uLnTx/>
                <a:uFillTx/>
              </a:rPr>
              <a:t>; </a:t>
            </a:r>
            <a:r>
              <a:rPr kumimoji="0" lang="en-US" altLang="en-US" sz="1500" b="0" i="0" u="none" strike="noStrike" kern="1200" cap="none" spc="0" normalizeH="0" baseline="0" noProof="0" dirty="0" err="1">
                <a:ln>
                  <a:noFill/>
                </a:ln>
                <a:solidFill>
                  <a:prstClr val="black"/>
                </a:solidFill>
                <a:effectLst/>
                <a:uLnTx/>
                <a:uFillTx/>
              </a:rPr>
              <a:t>Pressmud</a:t>
            </a:r>
            <a:r>
              <a:rPr kumimoji="0" lang="en-US" altLang="en-US" sz="1500" b="0" i="0" u="none" strike="noStrike" kern="1200" cap="none" spc="0" normalizeH="0" baseline="0" noProof="0" dirty="0">
                <a:ln>
                  <a:noFill/>
                </a:ln>
                <a:solidFill>
                  <a:prstClr val="black"/>
                </a:solidFill>
                <a:effectLst/>
                <a:uLnTx/>
                <a:uFillTx/>
              </a:rPr>
              <a:t>; Ash Yards</a:t>
            </a:r>
          </a:p>
          <a:p>
            <a:pPr marL="216694" marR="0" lvl="0" indent="-216694" algn="just" defTabSz="742950" rtl="0" eaLnBrk="1" fontAlgn="auto" latinLnBrk="0" hangingPunct="1">
              <a:lnSpc>
                <a:spcPct val="100000"/>
              </a:lnSpc>
              <a:spcBef>
                <a:spcPts val="139"/>
              </a:spcBef>
              <a:spcAft>
                <a:spcPts val="139"/>
              </a:spcAft>
              <a:buClr>
                <a:srgbClr val="992182"/>
              </a:buClr>
              <a:buSzPct val="115000"/>
              <a:buFont typeface="Arial" panose="020B0604020202020204" pitchFamily="34" charset="0"/>
              <a:buChar char="•"/>
              <a:tabLst>
                <a:tab pos="3249117" algn="l"/>
              </a:tabLst>
              <a:defRPr/>
            </a:pPr>
            <a:r>
              <a:rPr kumimoji="0" lang="en-US" altLang="en-US" sz="1500" b="0" i="0" u="none" strike="noStrike" kern="1200" cap="none" spc="0" normalizeH="0" baseline="0" noProof="0" dirty="0">
                <a:ln>
                  <a:noFill/>
                </a:ln>
                <a:solidFill>
                  <a:srgbClr val="C00000"/>
                </a:solidFill>
                <a:effectLst/>
                <a:uLnTx/>
                <a:uFillTx/>
              </a:rPr>
              <a:t>Shelter Belt Plantation</a:t>
            </a:r>
            <a:r>
              <a:rPr kumimoji="0" lang="en-US" altLang="en-US" sz="1500" b="0" i="0" u="none" strike="noStrike" kern="1200" cap="none" spc="0" normalizeH="0" baseline="0" noProof="0" dirty="0">
                <a:ln>
                  <a:noFill/>
                </a:ln>
                <a:solidFill>
                  <a:prstClr val="black"/>
                </a:solidFill>
                <a:effectLst/>
                <a:uLnTx/>
                <a:uFillTx/>
              </a:rPr>
              <a:t>: A thick barrier of trees to be created along periphery / fence.</a:t>
            </a:r>
          </a:p>
          <a:p>
            <a:pPr marL="216694" marR="0" lvl="0" indent="-216694" algn="just" defTabSz="742950" rtl="0" eaLnBrk="1" fontAlgn="auto" latinLnBrk="0" hangingPunct="1">
              <a:lnSpc>
                <a:spcPct val="100000"/>
              </a:lnSpc>
              <a:spcBef>
                <a:spcPts val="139"/>
              </a:spcBef>
              <a:spcAft>
                <a:spcPts val="139"/>
              </a:spcAft>
              <a:buClr>
                <a:srgbClr val="992182"/>
              </a:buClr>
              <a:buSzPct val="115000"/>
              <a:buFont typeface="Arial" panose="020B0604020202020204" pitchFamily="34" charset="0"/>
              <a:buChar char="•"/>
              <a:tabLst>
                <a:tab pos="3249117" algn="l"/>
              </a:tabLst>
              <a:defRPr/>
            </a:pPr>
            <a:r>
              <a:rPr kumimoji="0" lang="en-US" altLang="en-US" sz="1500" b="0" i="0" u="none" strike="noStrike" kern="1200" cap="none" spc="0" normalizeH="0" baseline="0" noProof="0" dirty="0">
                <a:ln>
                  <a:noFill/>
                </a:ln>
                <a:solidFill>
                  <a:srgbClr val="C00000"/>
                </a:solidFill>
                <a:effectLst/>
                <a:uLnTx/>
                <a:uFillTx/>
              </a:rPr>
              <a:t>Mass Plantation </a:t>
            </a:r>
            <a:r>
              <a:rPr kumimoji="0" lang="en-US" altLang="en-US" sz="1500" b="0" i="0" u="none" strike="noStrike" kern="1200" cap="none" spc="0" normalizeH="0" baseline="0" noProof="0" dirty="0">
                <a:ln>
                  <a:noFill/>
                </a:ln>
                <a:solidFill>
                  <a:prstClr val="black"/>
                </a:solidFill>
                <a:effectLst/>
                <a:uLnTx/>
                <a:uFillTx/>
              </a:rPr>
              <a:t>: Vicinity of Ash &amp; Bagasse Storage, Trees controlling dust planted. </a:t>
            </a:r>
          </a:p>
          <a:p>
            <a:pPr marL="216694" marR="0" lvl="0" indent="-216694" algn="just" defTabSz="742950" rtl="0" eaLnBrk="1" fontAlgn="auto" latinLnBrk="0" hangingPunct="1">
              <a:lnSpc>
                <a:spcPct val="100000"/>
              </a:lnSpc>
              <a:spcBef>
                <a:spcPts val="139"/>
              </a:spcBef>
              <a:spcAft>
                <a:spcPts val="139"/>
              </a:spcAft>
              <a:buClr>
                <a:srgbClr val="992182"/>
              </a:buClr>
              <a:buSzPct val="115000"/>
              <a:buFont typeface="Arial" panose="020B0604020202020204" pitchFamily="34" charset="0"/>
              <a:buChar char="•"/>
              <a:tabLst>
                <a:tab pos="3249117" algn="l"/>
              </a:tabLst>
              <a:defRPr/>
            </a:pPr>
            <a:r>
              <a:rPr kumimoji="0" lang="en-US" altLang="en-US" sz="1500" b="0" i="0" u="none" strike="noStrike" kern="1200" cap="none" spc="0" normalizeH="0" baseline="0" noProof="0" dirty="0">
                <a:ln>
                  <a:noFill/>
                </a:ln>
                <a:solidFill>
                  <a:srgbClr val="C00000"/>
                </a:solidFill>
                <a:effectLst/>
                <a:uLnTx/>
                <a:uFillTx/>
              </a:rPr>
              <a:t>Plantation of Peculiar Tree Species </a:t>
            </a:r>
            <a:r>
              <a:rPr kumimoji="0" lang="en-US" altLang="en-US" sz="1500" b="0" i="0" u="none" strike="noStrike" kern="1200" cap="none" spc="0" normalizeH="0" baseline="0" noProof="0" dirty="0">
                <a:ln>
                  <a:noFill/>
                </a:ln>
                <a:solidFill>
                  <a:prstClr val="black"/>
                </a:solidFill>
                <a:effectLst/>
                <a:uLnTx/>
                <a:uFillTx/>
              </a:rPr>
              <a:t>- Noise Attenuation, Dust Suppression, Indigenous, Ever Green.</a:t>
            </a:r>
          </a:p>
        </p:txBody>
      </p:sp>
      <p:sp>
        <p:nvSpPr>
          <p:cNvPr id="81926" name="Text Box 5">
            <a:extLst>
              <a:ext uri="{FF2B5EF4-FFF2-40B4-BE49-F238E27FC236}">
                <a16:creationId xmlns:a16="http://schemas.microsoft.com/office/drawing/2014/main" id="{FA8C13DD-50BE-4322-A671-A1A333980CB9}"/>
              </a:ext>
            </a:extLst>
          </p:cNvPr>
          <p:cNvSpPr txBox="1">
            <a:spLocks noChangeArrowheads="1"/>
          </p:cNvSpPr>
          <p:nvPr/>
        </p:nvSpPr>
        <p:spPr bwMode="auto">
          <a:xfrm>
            <a:off x="12032" y="2819400"/>
            <a:ext cx="9648825" cy="213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46063" indent="-246063" defTabSz="2000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2000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2000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000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000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000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000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000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000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99926" marR="0" lvl="0" indent="-199926" algn="just" defTabSz="162520" rtl="0" eaLnBrk="1" fontAlgn="auto" latinLnBrk="0" hangingPunct="1">
              <a:lnSpc>
                <a:spcPct val="100000"/>
              </a:lnSpc>
              <a:spcBef>
                <a:spcPts val="142"/>
              </a:spcBef>
              <a:spcAft>
                <a:spcPts val="142"/>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prstClr val="black"/>
                </a:solidFill>
                <a:effectLst/>
                <a:uLnTx/>
                <a:uFillTx/>
              </a:rPr>
              <a:t>Surface Harvesting : Runoff from Industrial Plot 52.52 Ha. to be harvested &amp; stored in tanks excavated at suitable locations as per the Contour Levels. </a:t>
            </a:r>
          </a:p>
          <a:p>
            <a:pPr marL="199926" marR="0" lvl="0" indent="-199926" algn="just" defTabSz="162520" rtl="0" eaLnBrk="1" fontAlgn="auto" latinLnBrk="0" hangingPunct="1">
              <a:lnSpc>
                <a:spcPct val="100000"/>
              </a:lnSpc>
              <a:spcBef>
                <a:spcPts val="142"/>
              </a:spcBef>
              <a:spcAft>
                <a:spcPts val="142"/>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srgbClr val="C00000"/>
                </a:solidFill>
                <a:effectLst/>
                <a:uLnTx/>
                <a:uFillTx/>
              </a:rPr>
              <a:t>Roof Top Harvesting </a:t>
            </a:r>
            <a:r>
              <a:rPr kumimoji="0" lang="en-US" altLang="en-US" sz="1500" b="0" i="0" u="none" strike="noStrike" kern="1200" cap="none" spc="0" normalizeH="0" baseline="0" noProof="0" dirty="0">
                <a:ln>
                  <a:noFill/>
                </a:ln>
                <a:solidFill>
                  <a:prstClr val="black"/>
                </a:solidFill>
                <a:effectLst/>
                <a:uLnTx/>
                <a:uFillTx/>
              </a:rPr>
              <a:t>Yield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 </a:t>
            </a:r>
            <a:r>
              <a:rPr kumimoji="0" lang="en-US" altLang="en-US" sz="1500" b="1" i="0" u="none" strike="noStrike" kern="1200" cap="none" spc="0" normalizeH="0" baseline="0" noProof="0" dirty="0">
                <a:ln>
                  <a:noFill/>
                </a:ln>
                <a:solidFill>
                  <a:srgbClr val="C00000"/>
                </a:solidFill>
                <a:effectLst/>
                <a:uLnTx/>
                <a:uFillTx/>
                <a:ea typeface="MS Mincho" panose="02020609040205080304" pitchFamily="49" charset="-128"/>
              </a:rPr>
              <a:t>5128.5</a:t>
            </a:r>
            <a:r>
              <a:rPr kumimoji="0" lang="en-US" altLang="en-US" sz="1500" b="0" i="0" u="none" strike="noStrike" kern="1200" cap="none" spc="0" normalizeH="0" baseline="0" noProof="0" dirty="0">
                <a:ln>
                  <a:noFill/>
                </a:ln>
                <a:solidFill>
                  <a:srgbClr val="C00000"/>
                </a:solidFill>
                <a:effectLst/>
                <a:uLnTx/>
                <a:uFillTx/>
                <a:ea typeface="MS Mincho" panose="02020609040205080304" pitchFamily="49" charset="-128"/>
              </a:rPr>
              <a:t> </a:t>
            </a:r>
            <a:r>
              <a:rPr kumimoji="0" lang="en-US" altLang="en-US" sz="1500" b="1" i="0" u="none" strike="noStrike" kern="1200" cap="none" spc="0" normalizeH="0" baseline="0" noProof="0" dirty="0">
                <a:ln>
                  <a:noFill/>
                </a:ln>
                <a:solidFill>
                  <a:srgbClr val="C00000"/>
                </a:solidFill>
                <a:effectLst/>
                <a:uLnTx/>
                <a:uFillTx/>
                <a:ea typeface="MS Mincho" panose="02020609040205080304" pitchFamily="49" charset="-128"/>
              </a:rPr>
              <a:t>M</a:t>
            </a:r>
            <a:r>
              <a:rPr kumimoji="0" lang="en-US" altLang="en-US" sz="1500" b="1" i="0" u="none" strike="noStrike" kern="1200" cap="none" spc="0" normalizeH="0" baseline="30000" noProof="0" dirty="0">
                <a:ln>
                  <a:noFill/>
                </a:ln>
                <a:solidFill>
                  <a:srgbClr val="C00000"/>
                </a:solidFill>
                <a:effectLst/>
                <a:uLnTx/>
                <a:uFillTx/>
                <a:ea typeface="MS Mincho" panose="02020609040205080304" pitchFamily="49" charset="-128"/>
              </a:rPr>
              <a:t>3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(From </a:t>
            </a:r>
            <a:r>
              <a:rPr kumimoji="0" lang="en-US" altLang="en-US" sz="1500" b="1" i="0" u="none" strike="noStrike" kern="1200" cap="none" spc="0" normalizeH="0" baseline="0" noProof="0" dirty="0">
                <a:ln>
                  <a:noFill/>
                </a:ln>
                <a:solidFill>
                  <a:prstClr val="black"/>
                </a:solidFill>
                <a:effectLst/>
                <a:uLnTx/>
                <a:uFillTx/>
                <a:ea typeface="MS Mincho" panose="02020609040205080304" pitchFamily="49" charset="-128"/>
              </a:rPr>
              <a:t>Area</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 : </a:t>
            </a:r>
            <a:r>
              <a:rPr kumimoji="0" lang="en-US" altLang="en-US" sz="1500" b="0" i="0" u="none" strike="noStrike" kern="1200" cap="none" spc="0" normalizeH="0" baseline="0" noProof="0" dirty="0">
                <a:ln>
                  <a:noFill/>
                </a:ln>
                <a:solidFill>
                  <a:prstClr val="black"/>
                </a:solidFill>
                <a:effectLst/>
                <a:uLnTx/>
                <a:uFillTx/>
              </a:rPr>
              <a:t>8125</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 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2</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a:t>
            </a:r>
          </a:p>
          <a:p>
            <a:pPr marL="199926" marR="0" lvl="0" indent="-199926" algn="just" defTabSz="162520" rtl="0" eaLnBrk="1" fontAlgn="auto" latinLnBrk="0" hangingPunct="1">
              <a:lnSpc>
                <a:spcPct val="100000"/>
              </a:lnSpc>
              <a:spcBef>
                <a:spcPts val="142"/>
              </a:spcBef>
              <a:spcAft>
                <a:spcPts val="142"/>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srgbClr val="C00000"/>
                </a:solidFill>
                <a:effectLst/>
                <a:uLnTx/>
                <a:uFillTx/>
              </a:rPr>
              <a:t>Surface Harvesting </a:t>
            </a:r>
            <a:r>
              <a:rPr kumimoji="0" lang="en-US" altLang="en-US" sz="1500" b="0" i="0" u="none" strike="noStrike" kern="1200" cap="none" spc="0" normalizeH="0" baseline="0" noProof="0" dirty="0">
                <a:ln>
                  <a:noFill/>
                </a:ln>
                <a:solidFill>
                  <a:prstClr val="black"/>
                </a:solidFill>
                <a:effectLst/>
                <a:uLnTx/>
                <a:uFillTx/>
              </a:rPr>
              <a:t>Yield : </a:t>
            </a:r>
            <a:r>
              <a:rPr kumimoji="0" lang="en-US" altLang="en-US" sz="1500" b="1" i="0" u="none" strike="noStrike" kern="1200" cap="none" spc="0" normalizeH="0" baseline="0" noProof="0" dirty="0">
                <a:ln>
                  <a:noFill/>
                </a:ln>
                <a:solidFill>
                  <a:prstClr val="black"/>
                </a:solidFill>
                <a:effectLst/>
                <a:uLnTx/>
                <a:uFillTx/>
                <a:ea typeface="MS Mincho" panose="02020609040205080304" pitchFamily="49" charset="-128"/>
              </a:rPr>
              <a:t> </a:t>
            </a:r>
            <a:r>
              <a:rPr kumimoji="0" lang="en-US" altLang="en-US" sz="1500" b="1" i="0" u="none" strike="noStrike" kern="1200" cap="none" spc="0" normalizeH="0" baseline="0" noProof="0" dirty="0">
                <a:ln>
                  <a:noFill/>
                </a:ln>
                <a:solidFill>
                  <a:srgbClr val="C00000"/>
                </a:solidFill>
                <a:effectLst/>
                <a:uLnTx/>
                <a:uFillTx/>
              </a:rPr>
              <a:t>1,34,955 </a:t>
            </a:r>
            <a:r>
              <a:rPr kumimoji="0" lang="en-US" altLang="en-US" sz="1500" b="1" i="0" u="none" strike="noStrike" kern="1200" cap="none" spc="0" normalizeH="0" baseline="0" noProof="0" dirty="0">
                <a:ln>
                  <a:noFill/>
                </a:ln>
                <a:solidFill>
                  <a:srgbClr val="C00000"/>
                </a:solidFill>
                <a:effectLst/>
                <a:uLnTx/>
                <a:uFillTx/>
                <a:ea typeface="MS Mincho" panose="02020609040205080304" pitchFamily="49" charset="-128"/>
              </a:rPr>
              <a:t>M</a:t>
            </a:r>
            <a:r>
              <a:rPr kumimoji="0" lang="en-US" altLang="en-US" sz="1500" b="1" i="0" u="none" strike="noStrike" kern="1200" cap="none" spc="0" normalizeH="0" baseline="30000" noProof="0" dirty="0">
                <a:ln>
                  <a:noFill/>
                </a:ln>
                <a:solidFill>
                  <a:srgbClr val="C00000"/>
                </a:solidFill>
                <a:effectLst/>
                <a:uLnTx/>
                <a:uFillTx/>
                <a:ea typeface="MS Mincho" panose="02020609040205080304" pitchFamily="49" charset="-128"/>
              </a:rPr>
              <a:t>3</a:t>
            </a:r>
            <a:r>
              <a:rPr kumimoji="0" lang="en-US" altLang="en-US" sz="1500" b="1" i="0" u="none" strike="noStrike" kern="1200" cap="none" spc="0" normalizeH="0" baseline="30000" noProof="0" dirty="0">
                <a:ln>
                  <a:noFill/>
                </a:ln>
                <a:solidFill>
                  <a:prstClr val="black"/>
                </a:solidFill>
                <a:effectLst/>
                <a:uLnTx/>
                <a:uFillTx/>
                <a:ea typeface="MS Mincho" panose="02020609040205080304" pitchFamily="49" charset="-128"/>
              </a:rPr>
              <a:t>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(From </a:t>
            </a:r>
            <a:r>
              <a:rPr kumimoji="0" lang="en-US" altLang="en-US" sz="1500" b="1" i="0" u="none" strike="noStrike" kern="1200" cap="none" spc="0" normalizeH="0" baseline="0" noProof="0" dirty="0">
                <a:ln>
                  <a:noFill/>
                </a:ln>
                <a:solidFill>
                  <a:prstClr val="black"/>
                </a:solidFill>
                <a:effectLst/>
                <a:uLnTx/>
                <a:uFillTx/>
                <a:ea typeface="MS Mincho" panose="02020609040205080304" pitchFamily="49" charset="-128"/>
              </a:rPr>
              <a:t>Area</a:t>
            </a:r>
            <a:r>
              <a:rPr kumimoji="0" lang="en-US" altLang="en-US" sz="1500" b="0" i="0" u="none" strike="noStrike" kern="1200" cap="none" spc="0" normalizeH="0" baseline="0" noProof="0" dirty="0">
                <a:ln>
                  <a:noFill/>
                </a:ln>
                <a:solidFill>
                  <a:prstClr val="black"/>
                </a:solidFill>
                <a:effectLst/>
                <a:uLnTx/>
                <a:uFillTx/>
              </a:rPr>
              <a:t>:</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 4,61,196.85 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2</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a:t>
            </a:r>
          </a:p>
          <a:p>
            <a:pPr marL="199926" marR="0" lvl="0" indent="-199926" algn="just" defTabSz="162520" rtl="0" eaLnBrk="1" fontAlgn="auto" latinLnBrk="0" hangingPunct="1">
              <a:lnSpc>
                <a:spcPct val="100000"/>
              </a:lnSpc>
              <a:spcBef>
                <a:spcPts val="142"/>
              </a:spcBef>
              <a:spcAft>
                <a:spcPts val="142"/>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prstClr val="black"/>
                </a:solidFill>
                <a:effectLst/>
                <a:uLnTx/>
                <a:uFillTx/>
              </a:rPr>
              <a:t>Total RWH : </a:t>
            </a:r>
            <a:r>
              <a:rPr kumimoji="0" lang="en-US" altLang="en-US" sz="1500" b="1" i="0" u="none" strike="noStrike" kern="1200" cap="none" spc="0" normalizeH="0" baseline="0" noProof="0" dirty="0">
                <a:ln>
                  <a:noFill/>
                </a:ln>
                <a:solidFill>
                  <a:prstClr val="black"/>
                </a:solidFill>
                <a:effectLst/>
                <a:uLnTx/>
                <a:uFillTx/>
              </a:rPr>
              <a:t> </a:t>
            </a:r>
            <a:r>
              <a:rPr kumimoji="0" lang="en-US" altLang="en-US" sz="1500" b="1" i="0" u="none" strike="noStrike" kern="1200" cap="none" spc="0" normalizeH="0" baseline="0" noProof="0" dirty="0">
                <a:ln>
                  <a:noFill/>
                </a:ln>
                <a:solidFill>
                  <a:srgbClr val="C00000"/>
                </a:solidFill>
                <a:effectLst/>
                <a:uLnTx/>
                <a:uFillTx/>
              </a:rPr>
              <a:t>1,40,083 M</a:t>
            </a:r>
            <a:r>
              <a:rPr kumimoji="0" lang="en-US" altLang="en-US" sz="1500" b="1" i="0" u="none" strike="noStrike" kern="1200" cap="none" spc="0" normalizeH="0" baseline="30000" noProof="0" dirty="0">
                <a:ln>
                  <a:noFill/>
                </a:ln>
                <a:solidFill>
                  <a:srgbClr val="C00000"/>
                </a:solidFill>
                <a:effectLst/>
                <a:uLnTx/>
                <a:uFillTx/>
              </a:rPr>
              <a:t>3</a:t>
            </a:r>
            <a:r>
              <a:rPr kumimoji="0" lang="en-US" altLang="en-US" sz="1500" b="1" i="0" u="none" strike="noStrike" kern="1200" cap="none" spc="0" normalizeH="0" baseline="-25000" noProof="0" dirty="0">
                <a:ln>
                  <a:noFill/>
                </a:ln>
                <a:solidFill>
                  <a:prstClr val="black"/>
                </a:solidFill>
                <a:effectLst/>
                <a:uLnTx/>
                <a:uFillTx/>
              </a:rPr>
              <a:t>,</a:t>
            </a:r>
            <a:r>
              <a:rPr kumimoji="0" lang="en-US" altLang="en-US" sz="1500" b="1" i="0" u="none" strike="noStrike" kern="1200" cap="none" spc="0" normalizeH="0" baseline="0" noProof="0" dirty="0">
                <a:ln>
                  <a:noFill/>
                </a:ln>
                <a:solidFill>
                  <a:prstClr val="black"/>
                </a:solidFill>
                <a:effectLst/>
                <a:uLnTx/>
                <a:uFillTx/>
              </a:rPr>
              <a:t> 140 ML. </a:t>
            </a:r>
          </a:p>
          <a:p>
            <a:pPr marL="199926" marR="0" lvl="0" indent="-199926" algn="just" defTabSz="162520" rtl="0" eaLnBrk="1" fontAlgn="auto" latinLnBrk="0" hangingPunct="1">
              <a:lnSpc>
                <a:spcPct val="100000"/>
              </a:lnSpc>
              <a:spcBef>
                <a:spcPts val="142"/>
              </a:spcBef>
              <a:spcAft>
                <a:spcPts val="142"/>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prstClr val="black"/>
                </a:solidFill>
                <a:effectLst/>
                <a:uLnTx/>
                <a:uFillTx/>
              </a:rPr>
              <a:t>Provision of </a:t>
            </a:r>
            <a:r>
              <a:rPr kumimoji="0" lang="en-US" altLang="en-US" sz="1500" b="1" i="0" u="none" strike="noStrike" kern="1200" cap="none" spc="0" normalizeH="0" baseline="0" noProof="0" dirty="0">
                <a:ln>
                  <a:noFill/>
                </a:ln>
                <a:solidFill>
                  <a:srgbClr val="C00000"/>
                </a:solidFill>
                <a:effectLst/>
                <a:uLnTx/>
                <a:uFillTx/>
              </a:rPr>
              <a:t>2 Tanks (5128.5 M</a:t>
            </a:r>
            <a:r>
              <a:rPr kumimoji="0" lang="en-US" altLang="en-US" sz="1500" b="1" i="0" u="none" strike="noStrike" kern="1200" cap="none" spc="0" normalizeH="0" baseline="30000" noProof="0" dirty="0">
                <a:ln>
                  <a:noFill/>
                </a:ln>
                <a:solidFill>
                  <a:srgbClr val="C00000"/>
                </a:solidFill>
                <a:effectLst/>
                <a:uLnTx/>
                <a:uFillTx/>
              </a:rPr>
              <a:t>3</a:t>
            </a:r>
            <a:r>
              <a:rPr kumimoji="0" lang="en-US" altLang="en-US" sz="1500" b="1" i="0" u="none" strike="noStrike" kern="1200" cap="none" spc="0" normalizeH="0" baseline="0" noProof="0" dirty="0">
                <a:ln>
                  <a:noFill/>
                </a:ln>
                <a:solidFill>
                  <a:srgbClr val="C00000"/>
                </a:solidFill>
                <a:effectLst/>
                <a:uLnTx/>
                <a:uFillTx/>
              </a:rPr>
              <a:t>) </a:t>
            </a:r>
            <a:r>
              <a:rPr kumimoji="0" lang="en-US" altLang="en-US" sz="1500" b="0" i="0" u="none" strike="noStrike" kern="1200" cap="none" spc="0" normalizeH="0" baseline="0" noProof="0" dirty="0">
                <a:ln>
                  <a:noFill/>
                </a:ln>
                <a:solidFill>
                  <a:prstClr val="black"/>
                </a:solidFill>
                <a:effectLst/>
                <a:uLnTx/>
                <a:uFillTx/>
              </a:rPr>
              <a:t>:  </a:t>
            </a:r>
            <a:r>
              <a:rPr lang="en-US" altLang="en-US" sz="1500" dirty="0">
                <a:solidFill>
                  <a:prstClr val="black"/>
                </a:solidFill>
              </a:rPr>
              <a:t>2,500</a:t>
            </a:r>
            <a:r>
              <a:rPr kumimoji="0" lang="en-US" altLang="en-US" sz="1500" b="0" i="0" u="none" strike="noStrike" kern="1200" cap="none" spc="0" normalizeH="0" baseline="0" noProof="0" dirty="0">
                <a:ln>
                  <a:noFill/>
                </a:ln>
                <a:solidFill>
                  <a:prstClr val="black"/>
                </a:solidFill>
                <a:effectLst/>
                <a:uLnTx/>
                <a:uFillTx/>
              </a:rPr>
              <a:t>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3</a:t>
            </a:r>
            <a:r>
              <a:rPr kumimoji="0" lang="en-US" altLang="en-US" sz="1500" b="0" i="0" u="none" strike="noStrike" kern="1200" cap="none" spc="0" normalizeH="0" baseline="0" noProof="0" dirty="0">
                <a:ln>
                  <a:noFill/>
                </a:ln>
                <a:solidFill>
                  <a:prstClr val="black"/>
                </a:solidFill>
                <a:effectLst/>
                <a:uLnTx/>
                <a:uFillTx/>
              </a:rPr>
              <a:t>, 3,000 </a:t>
            </a:r>
            <a:r>
              <a:rPr kumimoji="0" lang="en-US" altLang="en-US" sz="1500" b="0" i="0" u="none" strike="noStrike" kern="1200" cap="none" spc="0" normalizeH="0" baseline="0" noProof="0" dirty="0">
                <a:ln>
                  <a:noFill/>
                </a:ln>
                <a:solidFill>
                  <a:prstClr val="black"/>
                </a:solidFill>
                <a:effectLst/>
                <a:uLnTx/>
                <a:uFillTx/>
                <a:ea typeface="MS Mincho" panose="02020609040205080304" pitchFamily="49" charset="-128"/>
              </a:rPr>
              <a:t>M</a:t>
            </a:r>
            <a:r>
              <a:rPr kumimoji="0" lang="en-US" altLang="en-US" sz="1500" b="0" i="0" u="none" strike="noStrike" kern="1200" cap="none" spc="0" normalizeH="0" baseline="30000" noProof="0" dirty="0">
                <a:ln>
                  <a:noFill/>
                </a:ln>
                <a:solidFill>
                  <a:prstClr val="black"/>
                </a:solidFill>
                <a:effectLst/>
                <a:uLnTx/>
                <a:uFillTx/>
                <a:ea typeface="MS Mincho" panose="02020609040205080304" pitchFamily="49" charset="-128"/>
              </a:rPr>
              <a:t>3</a:t>
            </a:r>
            <a:r>
              <a:rPr kumimoji="0" lang="en-US" altLang="en-US" sz="1500" b="0" i="0" u="none" strike="noStrike" kern="1200" cap="none" spc="0" normalizeH="0" baseline="0" noProof="0" dirty="0">
                <a:ln>
                  <a:noFill/>
                </a:ln>
                <a:solidFill>
                  <a:prstClr val="black"/>
                </a:solidFill>
                <a:effectLst/>
                <a:uLnTx/>
                <a:uFillTx/>
              </a:rPr>
              <a:t>.</a:t>
            </a:r>
          </a:p>
          <a:p>
            <a:pPr marL="199926" marR="0" lvl="0" indent="-199926" algn="just" defTabSz="162520" rtl="0" eaLnBrk="1" fontAlgn="auto" latinLnBrk="0" hangingPunct="1">
              <a:lnSpc>
                <a:spcPct val="100000"/>
              </a:lnSpc>
              <a:spcBef>
                <a:spcPts val="153"/>
              </a:spcBef>
              <a:spcAft>
                <a:spcPts val="153"/>
              </a:spcAft>
              <a:buClr>
                <a:srgbClr val="992182"/>
              </a:buClr>
              <a:buSzTx/>
              <a:buFont typeface="Wingdings" panose="05000000000000000000" pitchFamily="2" charset="2"/>
              <a:buChar char="Ø"/>
              <a:tabLst/>
              <a:defRPr/>
            </a:pPr>
            <a:r>
              <a:rPr kumimoji="0" lang="en-US" altLang="en-US" sz="1500" b="0" i="0" u="none" strike="noStrike" kern="1200" cap="none" spc="0" normalizeH="0" baseline="0" noProof="0" dirty="0">
                <a:ln>
                  <a:noFill/>
                </a:ln>
                <a:solidFill>
                  <a:prstClr val="black"/>
                </a:solidFill>
                <a:effectLst/>
                <a:uLnTx/>
                <a:uFillTx/>
              </a:rPr>
              <a:t>Utilization for </a:t>
            </a:r>
            <a:r>
              <a:rPr kumimoji="0" lang="en-US" altLang="en-US" sz="1500" b="0" i="0" u="none" strike="noStrike" kern="1200" cap="none" spc="0" normalizeH="0" baseline="0" noProof="0" dirty="0">
                <a:ln>
                  <a:noFill/>
                </a:ln>
                <a:solidFill>
                  <a:srgbClr val="C00000"/>
                </a:solidFill>
                <a:effectLst/>
                <a:uLnTx/>
                <a:uFillTx/>
              </a:rPr>
              <a:t>Green Belt, Fugitive Dust control, Firefighting Demand Makeup, Washing &amp; Cleaning </a:t>
            </a:r>
          </a:p>
          <a:p>
            <a:pPr marL="199926" marR="0" lvl="0" indent="-199926" algn="just" defTabSz="162520" rtl="0" eaLnBrk="1" fontAlgn="auto" latinLnBrk="0" hangingPunct="1">
              <a:lnSpc>
                <a:spcPct val="100000"/>
              </a:lnSpc>
              <a:spcBef>
                <a:spcPts val="153"/>
              </a:spcBef>
              <a:spcAft>
                <a:spcPts val="153"/>
              </a:spcAft>
              <a:buClr>
                <a:srgbClr val="992182"/>
              </a:buClr>
              <a:buSzTx/>
              <a:buFont typeface="Wingdings" panose="05000000000000000000" pitchFamily="2" charset="2"/>
              <a:buChar char="Ø"/>
              <a:tabLst/>
              <a:defRPr/>
            </a:pPr>
            <a:r>
              <a:rPr lang="en-US" altLang="en-US" sz="1500" dirty="0"/>
              <a:t>Excess rain water will be diverted offsite the plot through storage tanks outlets</a:t>
            </a:r>
            <a:endParaRPr kumimoji="0" lang="en-US" altLang="en-US" sz="1500" b="1" i="0" u="none" strike="noStrike" kern="1200" cap="none" spc="0" normalizeH="0" baseline="30000" noProof="0" dirty="0">
              <a:ln>
                <a:noFill/>
              </a:ln>
              <a:effectLst/>
              <a:uLnTx/>
              <a:uFillTx/>
            </a:endParaRPr>
          </a:p>
        </p:txBody>
      </p:sp>
      <p:graphicFrame>
        <p:nvGraphicFramePr>
          <p:cNvPr id="2" name="Table 1"/>
          <p:cNvGraphicFramePr>
            <a:graphicFrameLocks noGrp="1"/>
          </p:cNvGraphicFramePr>
          <p:nvPr>
            <p:extLst>
              <p:ext uri="{D42A27DB-BD31-4B8C-83A1-F6EECF244321}">
                <p14:modId xmlns:p14="http://schemas.microsoft.com/office/powerpoint/2010/main" val="2752741414"/>
              </p:ext>
            </p:extLst>
          </p:nvPr>
        </p:nvGraphicFramePr>
        <p:xfrm>
          <a:off x="245269" y="4953000"/>
          <a:ext cx="9475787" cy="1833043"/>
        </p:xfrm>
        <a:graphic>
          <a:graphicData uri="http://schemas.openxmlformats.org/drawingml/2006/table">
            <a:tbl>
              <a:tblPr>
                <a:tableStyleId>{5C22544A-7EE6-4342-B048-85BDC9FD1C3A}</a:tableStyleId>
              </a:tblPr>
              <a:tblGrid>
                <a:gridCol w="2539860">
                  <a:extLst>
                    <a:ext uri="{9D8B030D-6E8A-4147-A177-3AD203B41FA5}">
                      <a16:colId xmlns:a16="http://schemas.microsoft.com/office/drawing/2014/main" val="2484454366"/>
                    </a:ext>
                  </a:extLst>
                </a:gridCol>
                <a:gridCol w="1379727">
                  <a:extLst>
                    <a:ext uri="{9D8B030D-6E8A-4147-A177-3AD203B41FA5}">
                      <a16:colId xmlns:a16="http://schemas.microsoft.com/office/drawing/2014/main" val="3618271067"/>
                    </a:ext>
                  </a:extLst>
                </a:gridCol>
                <a:gridCol w="1727767">
                  <a:extLst>
                    <a:ext uri="{9D8B030D-6E8A-4147-A177-3AD203B41FA5}">
                      <a16:colId xmlns:a16="http://schemas.microsoft.com/office/drawing/2014/main" val="2936109105"/>
                    </a:ext>
                  </a:extLst>
                </a:gridCol>
                <a:gridCol w="1242999">
                  <a:extLst>
                    <a:ext uri="{9D8B030D-6E8A-4147-A177-3AD203B41FA5}">
                      <a16:colId xmlns:a16="http://schemas.microsoft.com/office/drawing/2014/main" val="748579829"/>
                    </a:ext>
                  </a:extLst>
                </a:gridCol>
                <a:gridCol w="1205706">
                  <a:extLst>
                    <a:ext uri="{9D8B030D-6E8A-4147-A177-3AD203B41FA5}">
                      <a16:colId xmlns:a16="http://schemas.microsoft.com/office/drawing/2014/main" val="608288333"/>
                    </a:ext>
                  </a:extLst>
                </a:gridCol>
                <a:gridCol w="1379728">
                  <a:extLst>
                    <a:ext uri="{9D8B030D-6E8A-4147-A177-3AD203B41FA5}">
                      <a16:colId xmlns:a16="http://schemas.microsoft.com/office/drawing/2014/main" val="4217262539"/>
                    </a:ext>
                  </a:extLst>
                </a:gridCol>
              </a:tblGrid>
              <a:tr h="222930">
                <a:tc>
                  <a:txBody>
                    <a:bodyPr/>
                    <a:lstStyle/>
                    <a:p>
                      <a:pPr algn="ctr" fontAlgn="t"/>
                      <a:r>
                        <a:rPr lang="en-US" sz="1400" b="1" u="none" strike="noStrike" dirty="0">
                          <a:effectLst/>
                          <a:latin typeface="+mn-lt"/>
                        </a:rPr>
                        <a:t>Description</a:t>
                      </a:r>
                      <a:endParaRPr lang="en-US" sz="1400" b="1" i="0" u="none" strike="noStrike" dirty="0">
                        <a:solidFill>
                          <a:srgbClr val="000000"/>
                        </a:solidFill>
                        <a:effectLst/>
                        <a:latin typeface="+mn-lt"/>
                      </a:endParaRPr>
                    </a:p>
                  </a:txBody>
                  <a:tcPr marL="9525" marR="9525" marT="95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effectLst/>
                          <a:latin typeface="+mn-lt"/>
                        </a:rPr>
                        <a:t>Area (M</a:t>
                      </a:r>
                      <a:r>
                        <a:rPr lang="en-US" sz="1400" b="1" u="none" strike="noStrike" baseline="30000" dirty="0">
                          <a:effectLst/>
                          <a:latin typeface="+mn-lt"/>
                        </a:rPr>
                        <a:t>2</a:t>
                      </a:r>
                      <a:r>
                        <a:rPr lang="en-US" sz="1400" b="1" u="none" strike="noStrike" dirty="0">
                          <a:effectLst/>
                          <a:latin typeface="+mn-lt"/>
                        </a:rPr>
                        <a:t>)</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effectLst/>
                          <a:latin typeface="+mn-lt"/>
                        </a:rPr>
                        <a:t>Total Area (M</a:t>
                      </a:r>
                      <a:r>
                        <a:rPr lang="en-US" sz="1400" b="1" u="none" strike="noStrike" baseline="30000" dirty="0">
                          <a:effectLst/>
                          <a:latin typeface="+mn-lt"/>
                        </a:rPr>
                        <a:t>2</a:t>
                      </a:r>
                      <a:r>
                        <a:rPr lang="en-US" sz="1400" b="1" u="none" strike="noStrike" dirty="0">
                          <a:effectLst/>
                          <a:latin typeface="+mn-lt"/>
                        </a:rPr>
                        <a:t>)</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effectLst/>
                          <a:latin typeface="+mn-lt"/>
                        </a:rPr>
                        <a:t>Rainfall (M)</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effectLst/>
                          <a:latin typeface="+mn-lt"/>
                        </a:rPr>
                        <a:t>Runoff </a:t>
                      </a:r>
                      <a:r>
                        <a:rPr lang="en-US" sz="1400" b="1" u="none" strike="noStrike" dirty="0" err="1">
                          <a:effectLst/>
                          <a:latin typeface="+mn-lt"/>
                        </a:rPr>
                        <a:t>Coeff</a:t>
                      </a:r>
                      <a:r>
                        <a:rPr lang="en-US" sz="1400" b="1" u="none" strike="noStrike" dirty="0">
                          <a:effectLst/>
                          <a:latin typeface="+mn-lt"/>
                        </a:rPr>
                        <a:t>.</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effectLst/>
                          <a:latin typeface="+mn-lt"/>
                        </a:rPr>
                        <a:t>Yield (M</a:t>
                      </a:r>
                      <a:r>
                        <a:rPr lang="en-US" sz="1400" b="1" u="none" strike="noStrike" baseline="30000" dirty="0">
                          <a:effectLst/>
                          <a:latin typeface="+mn-lt"/>
                        </a:rPr>
                        <a:t>3</a:t>
                      </a:r>
                      <a:r>
                        <a:rPr lang="en-US" sz="1400" b="1" u="none" strike="noStrike" dirty="0">
                          <a:effectLst/>
                          <a:latin typeface="+mn-lt"/>
                        </a:rPr>
                        <a:t>)</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4725455"/>
                  </a:ext>
                </a:extLst>
              </a:tr>
              <a:tr h="222930">
                <a:tc>
                  <a:txBody>
                    <a:bodyPr/>
                    <a:lstStyle/>
                    <a:p>
                      <a:pPr algn="l" fontAlgn="b"/>
                      <a:r>
                        <a:rPr lang="en-US" sz="1400" b="1" u="none" strike="noStrike" dirty="0">
                          <a:effectLst/>
                          <a:latin typeface="+mn-lt"/>
                        </a:rPr>
                        <a:t>Roof Top Harvesting</a:t>
                      </a:r>
                      <a:endParaRPr lang="en-US" sz="1400" b="1" i="0" u="none" strike="noStrike" dirty="0">
                        <a:solidFill>
                          <a:srgbClr val="000000"/>
                        </a:solidFill>
                        <a:effectLst/>
                        <a:latin typeface="+mn-lt"/>
                      </a:endParaRPr>
                    </a:p>
                  </a:txBody>
                  <a:tcPr marL="91443"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8125</a:t>
                      </a:r>
                      <a:endParaRPr lang="en-US" sz="1400" b="0"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5,25,280 </a:t>
                      </a:r>
                      <a:endParaRPr lang="en-US" sz="1400" b="0" i="0" u="none" strike="noStrike" dirty="0">
                        <a:solidFill>
                          <a:srgbClr val="000000"/>
                        </a:solidFill>
                        <a:effectLst/>
                        <a:latin typeface="+mn-lt"/>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r>
                        <a:rPr lang="en-US" sz="1400" u="none" strike="noStrike" dirty="0">
                          <a:effectLst/>
                          <a:latin typeface="+mn-lt"/>
                        </a:rPr>
                        <a:t>0.789</a:t>
                      </a:r>
                      <a:endParaRPr lang="en-US" sz="1400" b="0" i="0" u="none" strike="noStrike" dirty="0">
                        <a:solidFill>
                          <a:srgbClr val="000000"/>
                        </a:solidFill>
                        <a:effectLst/>
                        <a:latin typeface="+mn-lt"/>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mn-lt"/>
                        </a:rPr>
                        <a:t>0.8</a:t>
                      </a:r>
                      <a:endParaRPr lang="en-US" sz="1400" b="0"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63" kern="1200" dirty="0">
                          <a:solidFill>
                            <a:schemeClr val="dk1"/>
                          </a:solidFill>
                          <a:effectLst/>
                          <a:latin typeface="+mn-lt"/>
                          <a:ea typeface="+mn-ea"/>
                          <a:cs typeface="+mn-cs"/>
                        </a:rPr>
                        <a:t>5128.5</a:t>
                      </a:r>
                      <a:endParaRPr lang="en-US" sz="1400" b="1" i="0" u="none" strike="noStrike" dirty="0">
                        <a:solidFill>
                          <a:srgbClr val="000000"/>
                        </a:solidFill>
                        <a:effectLst/>
                        <a:latin typeface="+mn-lt"/>
                      </a:endParaRP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4786438"/>
                  </a:ext>
                </a:extLst>
              </a:tr>
              <a:tr h="124052">
                <a:tc gridSpan="6">
                  <a:txBody>
                    <a:bodyPr/>
                    <a:lstStyle/>
                    <a:p>
                      <a:pPr algn="l" fontAlgn="b"/>
                      <a:r>
                        <a:rPr lang="en-US" sz="1400" b="1" i="0" u="none" strike="noStrike" dirty="0">
                          <a:solidFill>
                            <a:srgbClr val="000000"/>
                          </a:solidFill>
                          <a:effectLst/>
                          <a:latin typeface="+mn-lt"/>
                        </a:rPr>
                        <a:t>Surface Harvesting</a:t>
                      </a:r>
                    </a:p>
                  </a:txBody>
                  <a:tcPr marL="91443"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14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14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68568"/>
                  </a:ext>
                </a:extLst>
              </a:tr>
              <a:tr h="222930">
                <a:tc>
                  <a:txBody>
                    <a:bodyPr/>
                    <a:lstStyle/>
                    <a:p>
                      <a:pPr algn="l" fontAlgn="b"/>
                      <a:r>
                        <a:rPr lang="en-US" sz="1400" u="none" strike="noStrike" dirty="0">
                          <a:effectLst/>
                          <a:latin typeface="+mn-lt"/>
                        </a:rPr>
                        <a:t>Green Belt</a:t>
                      </a:r>
                      <a:endParaRPr lang="en-US" sz="1400" b="0" i="0" u="none" strike="noStrike" dirty="0">
                        <a:solidFill>
                          <a:srgbClr val="000000"/>
                        </a:solidFill>
                        <a:effectLst/>
                        <a:latin typeface="+mn-lt"/>
                      </a:endParaRPr>
                    </a:p>
                  </a:txBody>
                  <a:tcPr marL="91443"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rPr>
                        <a:t>2,24,000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5,25,280 </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0.789</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0.3</a:t>
                      </a:r>
                      <a:endParaRPr lang="en-US" sz="1400" b="0" i="0" u="none" strike="noStrike" dirty="0">
                        <a:solidFill>
                          <a:srgbClr val="000000"/>
                        </a:solidFill>
                        <a:effectLst/>
                        <a:latin typeface="+mn-lt"/>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rPr>
                        <a:t>53,020.8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12459"/>
                  </a:ext>
                </a:extLst>
              </a:tr>
              <a:tr h="222930">
                <a:tc>
                  <a:txBody>
                    <a:bodyPr/>
                    <a:lstStyle/>
                    <a:p>
                      <a:pPr algn="l" fontAlgn="b"/>
                      <a:r>
                        <a:rPr lang="en-US" sz="1400" u="none" strike="noStrike" dirty="0">
                          <a:effectLst/>
                          <a:latin typeface="+mn-lt"/>
                        </a:rPr>
                        <a:t>Road</a:t>
                      </a:r>
                      <a:endParaRPr lang="en-US" sz="1400" b="0" i="0" u="none" strike="noStrike" dirty="0">
                        <a:solidFill>
                          <a:srgbClr val="000000"/>
                        </a:solidFill>
                        <a:effectLst/>
                        <a:latin typeface="+mn-lt"/>
                      </a:endParaRPr>
                    </a:p>
                  </a:txBody>
                  <a:tcPr marL="91443"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rPr>
                        <a:t>58,831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0.789</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effectLst/>
                          <a:latin typeface="+mn-lt"/>
                        </a:rPr>
                        <a:t>0.5</a:t>
                      </a:r>
                      <a:endParaRPr lang="en-US" sz="1400" b="0" i="0" u="none" strike="noStrike" dirty="0">
                        <a:solidFill>
                          <a:srgbClr val="000000"/>
                        </a:solidFill>
                        <a:effectLst/>
                        <a:latin typeface="+mn-lt"/>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rPr>
                        <a:t>23,208.8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6084175"/>
                  </a:ext>
                </a:extLst>
              </a:tr>
              <a:tr h="222930">
                <a:tc>
                  <a:txBody>
                    <a:bodyPr/>
                    <a:lstStyle/>
                    <a:p>
                      <a:pPr algn="l" fontAlgn="b"/>
                      <a:r>
                        <a:rPr lang="en-US" sz="1400" u="none" strike="noStrike" dirty="0">
                          <a:effectLst/>
                          <a:latin typeface="+mn-lt"/>
                        </a:rPr>
                        <a:t>Open space</a:t>
                      </a:r>
                      <a:endParaRPr lang="en-US" sz="1400" b="0" i="0" u="none" strike="noStrike" dirty="0">
                        <a:solidFill>
                          <a:srgbClr val="000000"/>
                        </a:solidFill>
                        <a:effectLst/>
                        <a:latin typeface="+mn-lt"/>
                      </a:endParaRPr>
                    </a:p>
                  </a:txBody>
                  <a:tcPr marL="91443"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rPr>
                        <a:t>73,009.85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0.789</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a:effectLst/>
                          <a:latin typeface="+mn-lt"/>
                        </a:rPr>
                        <a:t>0.3</a:t>
                      </a:r>
                      <a:endParaRPr lang="en-US" sz="1400" b="0" i="0" u="none" strike="noStrike">
                        <a:solidFill>
                          <a:srgbClr val="000000"/>
                        </a:solidFill>
                        <a:effectLst/>
                        <a:latin typeface="+mn-lt"/>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rPr>
                        <a:t>17,281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4988561"/>
                  </a:ext>
                </a:extLst>
              </a:tr>
              <a:tr h="222930">
                <a:tc>
                  <a:txBody>
                    <a:bodyPr/>
                    <a:lstStyle/>
                    <a:p>
                      <a:pPr algn="l" fontAlgn="b"/>
                      <a:r>
                        <a:rPr lang="en-US" sz="1400" b="0" i="0" u="none" strike="noStrike" dirty="0">
                          <a:solidFill>
                            <a:srgbClr val="000000"/>
                          </a:solidFill>
                          <a:effectLst/>
                          <a:latin typeface="+mn-lt"/>
                        </a:rPr>
                        <a:t>Parking Area</a:t>
                      </a:r>
                    </a:p>
                  </a:txBody>
                  <a:tcPr marL="91443"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400" dirty="0">
                          <a:solidFill>
                            <a:srgbClr val="000000"/>
                          </a:solidFill>
                          <a:effectLst/>
                          <a:latin typeface="+mn-lt"/>
                          <a:ea typeface="Times New Roman" panose="02020603050405020304" pitchFamily="18" charset="0"/>
                          <a:cs typeface="Mangal" panose="02040503050203030202" pitchFamily="18" charset="0"/>
                        </a:rPr>
                        <a:t>1,05,056.0 </a:t>
                      </a:r>
                      <a:endParaRPr lang="en-IN" sz="1400" dirty="0">
                        <a:effectLst/>
                        <a:latin typeface="+mn-lt"/>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31"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0.789</a:t>
                      </a: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mn-lt"/>
                        </a:rPr>
                        <a:t>0.5</a:t>
                      </a: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rPr>
                        <a:t>41,445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938735"/>
                  </a:ext>
                </a:extLst>
              </a:tr>
              <a:tr h="146127">
                <a:tc gridSpan="5">
                  <a:txBody>
                    <a:bodyPr/>
                    <a:lstStyle/>
                    <a:p>
                      <a:pPr algn="r" fontAlgn="b"/>
                      <a:r>
                        <a:rPr lang="en-US" sz="1400" b="1" i="0" u="none" strike="noStrike" dirty="0">
                          <a:solidFill>
                            <a:srgbClr val="000000"/>
                          </a:solidFill>
                          <a:effectLst/>
                          <a:latin typeface="+mn-lt"/>
                        </a:rPr>
                        <a:t>Total</a:t>
                      </a:r>
                    </a:p>
                  </a:txBody>
                  <a:tcPr marL="9525" marR="9525"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kumimoji="0" lang="en-GB" sz="1400" b="0" i="0" u="none" strike="noStrike" kern="1200" cap="none" spc="0" normalizeH="0" baseline="0" dirty="0">
                          <a:ln>
                            <a:noFill/>
                          </a:ln>
                          <a:solidFill>
                            <a:schemeClr val="dk1"/>
                          </a:solidFill>
                          <a:effectLst/>
                          <a:uLnTx/>
                          <a:uFillTx/>
                          <a:latin typeface="+mn-lt"/>
                          <a:ea typeface="+mn-ea"/>
                          <a:cs typeface="+mn-cs"/>
                        </a:rPr>
                        <a:t>1,40,083</a:t>
                      </a:r>
                      <a:endParaRPr kumimoji="0" lang="en-US" sz="1400" b="0" i="0" u="none" strike="noStrike" kern="1200" cap="none" spc="0" normalizeH="0" baseline="0" dirty="0">
                        <a:ln>
                          <a:noFill/>
                        </a:ln>
                        <a:solidFill>
                          <a:prstClr val="black"/>
                        </a:solidFill>
                        <a:effectLst/>
                        <a:uLnTx/>
                        <a:uFillTx/>
                        <a:latin typeface="Calibri" panose="020F050202020403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2163253"/>
                  </a:ext>
                </a:extLst>
              </a:tr>
            </a:tbl>
          </a:graphicData>
        </a:graphic>
      </p:graphicFrame>
    </p:spTree>
    <p:extLst>
      <p:ext uri="{BB962C8B-B14F-4D97-AF65-F5344CB8AC3E}">
        <p14:creationId xmlns:p14="http://schemas.microsoft.com/office/powerpoint/2010/main" val="11714640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8">
            <a:extLst>
              <a:ext uri="{FF2B5EF4-FFF2-40B4-BE49-F238E27FC236}">
                <a16:creationId xmlns:a16="http://schemas.microsoft.com/office/drawing/2014/main" id="{3B841D41-543C-43AE-A584-393F209CD200}"/>
              </a:ext>
            </a:extLst>
          </p:cNvPr>
          <p:cNvSpPr>
            <a:spLocks noGrp="1"/>
          </p:cNvSpPr>
          <p:nvPr>
            <p:ph type="sldNum" sz="quarter" idx="12"/>
          </p:nvPr>
        </p:nvSpPr>
        <p:spPr bwMode="auto">
          <a:xfrm>
            <a:off x="7670800" y="6569075"/>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4FB1EE-3E6B-435B-8BEA-D9DAA0168B23}"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pic>
        <p:nvPicPr>
          <p:cNvPr id="24580" name="Picture 10">
            <a:extLst>
              <a:ext uri="{FF2B5EF4-FFF2-40B4-BE49-F238E27FC236}">
                <a16:creationId xmlns:a16="http://schemas.microsoft.com/office/drawing/2014/main" id="{BDC66141-9DB3-4038-8E3D-E3AC95B0E6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95" y="399965"/>
            <a:ext cx="9448610" cy="60264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AA140D50-4855-4375-B353-E92466B1FE6C}"/>
              </a:ext>
            </a:extLst>
          </p:cNvPr>
          <p:cNvSpPr>
            <a:spLocks noChangeArrowheads="1"/>
          </p:cNvSpPr>
          <p:nvPr/>
        </p:nvSpPr>
        <p:spPr bwMode="auto">
          <a:xfrm>
            <a:off x="1292225" y="6432550"/>
            <a:ext cx="7470775" cy="404813"/>
          </a:xfrm>
          <a:prstGeom prst="rect">
            <a:avLst/>
          </a:prstGeom>
          <a:noFill/>
          <a:ln w="9525" algn="ctr">
            <a:noFill/>
            <a:miter lim="800000"/>
            <a:headEnd/>
            <a:tailEnd/>
          </a:ln>
        </p:spPr>
        <p:txBody>
          <a:bodyPr lIns="95782" tIns="47891" rIns="95782" bIns="4789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DA1F28">
                    <a:lumMod val="75000"/>
                  </a:srgbClr>
                </a:solidFill>
                <a:effectLst/>
                <a:uLnTx/>
                <a:uFillTx/>
                <a:latin typeface="Calibri"/>
                <a:ea typeface="+mn-ea"/>
                <a:cs typeface="Arial" panose="020B0604020202020204" pitchFamily="34" charset="0"/>
              </a:rPr>
              <a:t>Roadside Plantation</a:t>
            </a:r>
            <a:endParaRPr kumimoji="0" lang="en-US" sz="20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7" name="Text Box 2">
            <a:hlinkClick r:id="rId3" action="ppaction://hlinkfile"/>
            <a:extLst>
              <a:ext uri="{FF2B5EF4-FFF2-40B4-BE49-F238E27FC236}">
                <a16:creationId xmlns:a16="http://schemas.microsoft.com/office/drawing/2014/main" id="{EB5873F9-12CC-4205-B47B-0F885EF34DCC}"/>
              </a:ext>
            </a:extLst>
          </p:cNvPr>
          <p:cNvSpPr txBox="1">
            <a:spLocks noChangeArrowheads="1"/>
          </p:cNvSpPr>
          <p:nvPr/>
        </p:nvSpPr>
        <p:spPr bwMode="auto">
          <a:xfrm>
            <a:off x="1828800" y="70064"/>
            <a:ext cx="6248400" cy="338138"/>
          </a:xfrm>
          <a:prstGeom prst="rect">
            <a:avLst/>
          </a:prstGeom>
          <a:noFill/>
          <a:ln w="9525">
            <a:noFill/>
            <a:miter lim="800000"/>
            <a:headEnd/>
            <a:tailEnd/>
          </a:ln>
        </p:spPr>
        <p:txBody>
          <a:bodyPr>
            <a:spAutoFit/>
          </a:bodyPr>
          <a:lstStyle/>
          <a:p>
            <a:pPr algn="ctr" eaLnBrk="1" hangingPunct="1">
              <a:spcBef>
                <a:spcPct val="50000"/>
              </a:spcBef>
              <a:defRPr/>
            </a:pPr>
            <a:r>
              <a:rPr lang="it-IT" sz="1600" b="1" dirty="0">
                <a:solidFill>
                  <a:srgbClr val="8B0B99"/>
                </a:solidFill>
                <a:latin typeface="+mn-lt"/>
                <a:cs typeface="+mn-cs"/>
              </a:rPr>
              <a:t> </a:t>
            </a:r>
            <a:r>
              <a:rPr lang="it-IT" sz="1600" dirty="0">
                <a:solidFill>
                  <a:srgbClr val="CC0099"/>
                </a:solidFill>
                <a:latin typeface="+mn-lt"/>
                <a:cs typeface="Arial" charset="0"/>
              </a:rPr>
              <a:t>Photographs of </a:t>
            </a:r>
            <a:r>
              <a:rPr lang="en-US" sz="1600" dirty="0">
                <a:solidFill>
                  <a:srgbClr val="CC0099"/>
                </a:solidFill>
                <a:latin typeface="+mn-lt"/>
                <a:cs typeface="Arial" charset="0"/>
              </a:rPr>
              <a:t>Green Belt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14E4CCF6-79DF-4E92-8392-F940A28A89BE}"/>
              </a:ext>
            </a:extLst>
          </p:cNvPr>
          <p:cNvSpPr>
            <a:spLocks noGrp="1"/>
          </p:cNvSpPr>
          <p:nvPr>
            <p:ph type="sldNum" sz="quarter" idx="12"/>
          </p:nvPr>
        </p:nvSpPr>
        <p:spPr bwMode="auto">
          <a:xfrm>
            <a:off x="9334500" y="6553200"/>
            <a:ext cx="419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51EE10-C51F-4958-A114-6BAD2EDB5CF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pic>
        <p:nvPicPr>
          <p:cNvPr id="25603" name="Picture 2">
            <a:extLst>
              <a:ext uri="{FF2B5EF4-FFF2-40B4-BE49-F238E27FC236}">
                <a16:creationId xmlns:a16="http://schemas.microsoft.com/office/drawing/2014/main" id="{ADF3F947-A6F5-42BF-B344-ECD10DA829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13" y="338138"/>
            <a:ext cx="9494574" cy="61388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1B09D341-976C-4C60-A84A-5C0141556B81}"/>
              </a:ext>
            </a:extLst>
          </p:cNvPr>
          <p:cNvSpPr>
            <a:spLocks noChangeArrowheads="1"/>
          </p:cNvSpPr>
          <p:nvPr/>
        </p:nvSpPr>
        <p:spPr bwMode="auto">
          <a:xfrm>
            <a:off x="1222375" y="6454775"/>
            <a:ext cx="7470775" cy="404813"/>
          </a:xfrm>
          <a:prstGeom prst="rect">
            <a:avLst/>
          </a:prstGeom>
          <a:noFill/>
          <a:ln w="9525" algn="ctr">
            <a:noFill/>
            <a:miter lim="800000"/>
            <a:headEnd/>
            <a:tailEnd/>
          </a:ln>
        </p:spPr>
        <p:txBody>
          <a:bodyPr lIns="95782" tIns="47891" rIns="95782" bIns="4789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DA1F28">
                    <a:lumMod val="75000"/>
                  </a:srgbClr>
                </a:solidFill>
                <a:effectLst/>
                <a:uLnTx/>
                <a:uFillTx/>
                <a:latin typeface="Calibri"/>
                <a:ea typeface="+mn-ea"/>
                <a:cs typeface="Arial" panose="020B0604020202020204" pitchFamily="34" charset="0"/>
              </a:rPr>
              <a:t>Shelter Belt Plantation</a:t>
            </a:r>
            <a:endParaRPr kumimoji="0" lang="en-US" sz="20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6" name="Text Box 2">
            <a:hlinkClick r:id="rId3" action="ppaction://hlinkfile"/>
            <a:extLst>
              <a:ext uri="{FF2B5EF4-FFF2-40B4-BE49-F238E27FC236}">
                <a16:creationId xmlns:a16="http://schemas.microsoft.com/office/drawing/2014/main" id="{D1CB6847-4E16-44B5-9D26-80DF1D23FDB2}"/>
              </a:ext>
            </a:extLst>
          </p:cNvPr>
          <p:cNvSpPr txBox="1">
            <a:spLocks noChangeArrowheads="1"/>
          </p:cNvSpPr>
          <p:nvPr/>
        </p:nvSpPr>
        <p:spPr bwMode="auto">
          <a:xfrm>
            <a:off x="1862138" y="0"/>
            <a:ext cx="6248400" cy="338138"/>
          </a:xfrm>
          <a:prstGeom prst="rect">
            <a:avLst/>
          </a:prstGeom>
          <a:noFill/>
          <a:ln w="9525">
            <a:noFill/>
            <a:miter lim="800000"/>
            <a:headEnd/>
            <a:tailEnd/>
          </a:ln>
        </p:spPr>
        <p:txBody>
          <a:bodyPr>
            <a:spAutoFit/>
          </a:bodyPr>
          <a:lstStyle/>
          <a:p>
            <a:pPr algn="ctr" eaLnBrk="1" hangingPunct="1">
              <a:spcBef>
                <a:spcPct val="50000"/>
              </a:spcBef>
              <a:defRPr/>
            </a:pPr>
            <a:r>
              <a:rPr lang="it-IT" sz="1600" b="1" dirty="0">
                <a:solidFill>
                  <a:srgbClr val="8B0B99"/>
                </a:solidFill>
                <a:latin typeface="+mn-lt"/>
                <a:cs typeface="+mn-cs"/>
              </a:rPr>
              <a:t> </a:t>
            </a:r>
            <a:r>
              <a:rPr lang="it-IT" sz="1600" dirty="0">
                <a:solidFill>
                  <a:srgbClr val="CC0099"/>
                </a:solidFill>
                <a:latin typeface="+mn-lt"/>
                <a:cs typeface="Arial" charset="0"/>
              </a:rPr>
              <a:t>Photographs of </a:t>
            </a:r>
            <a:r>
              <a:rPr lang="en-US" sz="1600" dirty="0">
                <a:solidFill>
                  <a:srgbClr val="CC0099"/>
                </a:solidFill>
                <a:latin typeface="+mn-lt"/>
                <a:cs typeface="Arial" charset="0"/>
              </a:rPr>
              <a:t>Green Belt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3" y="0"/>
            <a:ext cx="2704715" cy="358816"/>
          </a:xfrm>
          <a:prstGeom prst="rect">
            <a:avLst/>
          </a:prstGeom>
          <a:noFill/>
        </p:spPr>
        <p:txBody>
          <a:bodyPr wrap="square">
            <a:spAutoFit/>
          </a:bodyPr>
          <a:lstStyle/>
          <a:p>
            <a:pPr algn="ctr" eaLnBrk="1" hangingPunct="1">
              <a:lnSpc>
                <a:spcPct val="115000"/>
              </a:lnSpc>
              <a:spcBef>
                <a:spcPct val="50000"/>
              </a:spcBef>
              <a:defRPr/>
            </a:pPr>
            <a:r>
              <a:rPr lang="en-US" sz="1600" dirty="0">
                <a:solidFill>
                  <a:srgbClr val="CC0099"/>
                </a:solidFill>
                <a:latin typeface="+mj-lt"/>
                <a:cs typeface="Arial" charset="0"/>
              </a:rPr>
              <a:t>Green Belt (GB) Design Details</a:t>
            </a:r>
          </a:p>
        </p:txBody>
      </p:sp>
      <p:sp>
        <p:nvSpPr>
          <p:cNvPr id="73837" name="Slide Number Placeholder 1"/>
          <p:cNvSpPr>
            <a:spLocks noGrp="1"/>
          </p:cNvSpPr>
          <p:nvPr>
            <p:ph type="sldNum" sz="quarter" idx="12"/>
          </p:nvPr>
        </p:nvSpPr>
        <p:spPr bwMode="auto">
          <a:xfrm>
            <a:off x="9564344" y="6500987"/>
            <a:ext cx="341656"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a:spcBef>
                <a:spcPct val="0"/>
              </a:spcBef>
              <a:buFontTx/>
              <a:buNone/>
            </a:pPr>
            <a:fld id="{B4C80FF5-7A7F-443E-99BD-B62BC58AA1B6}" type="slidenum">
              <a:rPr lang="en-US" altLang="en-US" sz="1108">
                <a:solidFill>
                  <a:srgbClr val="898989"/>
                </a:solidFill>
                <a:latin typeface="Times New Roman" panose="02020603050405020304" pitchFamily="18" charset="0"/>
              </a:rPr>
              <a:pPr>
                <a:spcBef>
                  <a:spcPct val="0"/>
                </a:spcBef>
                <a:buFontTx/>
                <a:buNone/>
              </a:pPr>
              <a:t>35</a:t>
            </a:fld>
            <a:endParaRPr lang="en-US" altLang="en-US" sz="1108" dirty="0">
              <a:solidFill>
                <a:srgbClr val="898989"/>
              </a:solidFill>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2598889"/>
              </p:ext>
            </p:extLst>
          </p:nvPr>
        </p:nvGraphicFramePr>
        <p:xfrm>
          <a:off x="152400" y="413585"/>
          <a:ext cx="9601200" cy="6320538"/>
        </p:xfrm>
        <a:graphic>
          <a:graphicData uri="http://schemas.openxmlformats.org/drawingml/2006/table">
            <a:tbl>
              <a:tblPr>
                <a:tableStyleId>{5940675A-B579-460E-94D1-54222C63F5DA}</a:tableStyleId>
              </a:tblPr>
              <a:tblGrid>
                <a:gridCol w="762000">
                  <a:extLst>
                    <a:ext uri="{9D8B030D-6E8A-4147-A177-3AD203B41FA5}">
                      <a16:colId xmlns:a16="http://schemas.microsoft.com/office/drawing/2014/main" val="3733376934"/>
                    </a:ext>
                  </a:extLst>
                </a:gridCol>
                <a:gridCol w="914400">
                  <a:extLst>
                    <a:ext uri="{9D8B030D-6E8A-4147-A177-3AD203B41FA5}">
                      <a16:colId xmlns:a16="http://schemas.microsoft.com/office/drawing/2014/main" val="3028123383"/>
                    </a:ext>
                  </a:extLst>
                </a:gridCol>
                <a:gridCol w="838200">
                  <a:extLst>
                    <a:ext uri="{9D8B030D-6E8A-4147-A177-3AD203B41FA5}">
                      <a16:colId xmlns:a16="http://schemas.microsoft.com/office/drawing/2014/main" val="3759469819"/>
                    </a:ext>
                  </a:extLst>
                </a:gridCol>
                <a:gridCol w="762000">
                  <a:extLst>
                    <a:ext uri="{9D8B030D-6E8A-4147-A177-3AD203B41FA5}">
                      <a16:colId xmlns:a16="http://schemas.microsoft.com/office/drawing/2014/main" val="2120013729"/>
                    </a:ext>
                  </a:extLst>
                </a:gridCol>
                <a:gridCol w="838200">
                  <a:extLst>
                    <a:ext uri="{9D8B030D-6E8A-4147-A177-3AD203B41FA5}">
                      <a16:colId xmlns:a16="http://schemas.microsoft.com/office/drawing/2014/main" val="744417410"/>
                    </a:ext>
                  </a:extLst>
                </a:gridCol>
                <a:gridCol w="838200">
                  <a:extLst>
                    <a:ext uri="{9D8B030D-6E8A-4147-A177-3AD203B41FA5}">
                      <a16:colId xmlns:a16="http://schemas.microsoft.com/office/drawing/2014/main" val="4224860430"/>
                    </a:ext>
                  </a:extLst>
                </a:gridCol>
                <a:gridCol w="838200">
                  <a:extLst>
                    <a:ext uri="{9D8B030D-6E8A-4147-A177-3AD203B41FA5}">
                      <a16:colId xmlns:a16="http://schemas.microsoft.com/office/drawing/2014/main" val="613952814"/>
                    </a:ext>
                  </a:extLst>
                </a:gridCol>
                <a:gridCol w="880056">
                  <a:extLst>
                    <a:ext uri="{9D8B030D-6E8A-4147-A177-3AD203B41FA5}">
                      <a16:colId xmlns:a16="http://schemas.microsoft.com/office/drawing/2014/main" val="2264961507"/>
                    </a:ext>
                  </a:extLst>
                </a:gridCol>
                <a:gridCol w="1345490">
                  <a:extLst>
                    <a:ext uri="{9D8B030D-6E8A-4147-A177-3AD203B41FA5}">
                      <a16:colId xmlns:a16="http://schemas.microsoft.com/office/drawing/2014/main" val="2517429214"/>
                    </a:ext>
                  </a:extLst>
                </a:gridCol>
                <a:gridCol w="1584454">
                  <a:extLst>
                    <a:ext uri="{9D8B030D-6E8A-4147-A177-3AD203B41FA5}">
                      <a16:colId xmlns:a16="http://schemas.microsoft.com/office/drawing/2014/main" val="4221236526"/>
                    </a:ext>
                  </a:extLst>
                </a:gridCol>
              </a:tblGrid>
              <a:tr h="348415">
                <a:tc rowSpan="2">
                  <a:txBody>
                    <a:bodyPr/>
                    <a:lstStyle/>
                    <a:p>
                      <a:pPr marL="0" marR="0" algn="ctr">
                        <a:lnSpc>
                          <a:spcPct val="115000"/>
                        </a:lnSpc>
                        <a:spcBef>
                          <a:spcPts val="0"/>
                        </a:spcBef>
                        <a:spcAft>
                          <a:spcPts val="0"/>
                        </a:spcAft>
                      </a:pPr>
                      <a:r>
                        <a:rPr lang="en-US" sz="1300" kern="1200" dirty="0">
                          <a:effectLst/>
                          <a:latin typeface="+mn-lt"/>
                        </a:rPr>
                        <a:t>Type of Plantation</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rowSpan="2">
                  <a:txBody>
                    <a:bodyPr/>
                    <a:lstStyle/>
                    <a:p>
                      <a:pPr marL="0" marR="0" algn="ctr">
                        <a:lnSpc>
                          <a:spcPct val="115000"/>
                        </a:lnSpc>
                        <a:spcBef>
                          <a:spcPts val="0"/>
                        </a:spcBef>
                        <a:spcAft>
                          <a:spcPts val="0"/>
                        </a:spcAft>
                      </a:pPr>
                      <a:r>
                        <a:rPr lang="en-US" sz="1300" kern="1200" dirty="0">
                          <a:effectLst/>
                          <a:latin typeface="+mn-lt"/>
                        </a:rPr>
                        <a:t>Location on Plot</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dirty="0">
                          <a:effectLst/>
                          <a:latin typeface="+mn-lt"/>
                        </a:rPr>
                        <a:t>GB Length  (M)</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dirty="0">
                          <a:effectLst/>
                          <a:latin typeface="+mn-lt"/>
                        </a:rPr>
                        <a:t>GB Width  (M)</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dirty="0">
                          <a:effectLst/>
                          <a:latin typeface="+mn-lt"/>
                        </a:rPr>
                        <a:t>GB Area   (Sq. M)</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dirty="0">
                          <a:effectLst/>
                          <a:latin typeface="+mn-lt"/>
                        </a:rPr>
                        <a:t>No. of Tree Rows</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dirty="0">
                          <a:effectLst/>
                          <a:latin typeface="+mn-lt"/>
                        </a:rPr>
                        <a:t>Trees / Row</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kern="1200">
                          <a:effectLst/>
                          <a:latin typeface="+mn-lt"/>
                        </a:rPr>
                        <a:t>Total Trees</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rowSpan="2">
                  <a:txBody>
                    <a:bodyPr/>
                    <a:lstStyle/>
                    <a:p>
                      <a:pPr marL="0" marR="0" algn="ctr">
                        <a:lnSpc>
                          <a:spcPct val="115000"/>
                        </a:lnSpc>
                        <a:spcBef>
                          <a:spcPts val="0"/>
                        </a:spcBef>
                        <a:spcAft>
                          <a:spcPts val="0"/>
                        </a:spcAft>
                      </a:pPr>
                      <a:r>
                        <a:rPr lang="en-US" sz="1300" kern="1200" dirty="0">
                          <a:effectLst/>
                          <a:latin typeface="+mn-lt"/>
                        </a:rPr>
                        <a:t>Trees</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rowSpan="2">
                  <a:txBody>
                    <a:bodyPr/>
                    <a:lstStyle/>
                    <a:p>
                      <a:pPr marL="0" marR="0" algn="ctr">
                        <a:lnSpc>
                          <a:spcPct val="115000"/>
                        </a:lnSpc>
                        <a:spcBef>
                          <a:spcPts val="0"/>
                        </a:spcBef>
                        <a:spcAft>
                          <a:spcPts val="0"/>
                        </a:spcAft>
                      </a:pPr>
                      <a:r>
                        <a:rPr lang="en-US" sz="1300" kern="1200">
                          <a:effectLst/>
                          <a:latin typeface="+mn-lt"/>
                        </a:rPr>
                        <a:t>Characteristics </a:t>
                      </a:r>
                      <a:endParaRPr lang="en-US" sz="1300">
                        <a:effectLst/>
                        <a:latin typeface="+mn-lt"/>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4056716418"/>
                  </a:ext>
                </a:extLst>
              </a:tr>
              <a:tr h="73744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300">
                          <a:effectLst/>
                          <a:latin typeface="+mn-lt"/>
                        </a:rPr>
                        <a:t>A</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ctr"/>
                </a:tc>
                <a:tc>
                  <a:txBody>
                    <a:bodyPr/>
                    <a:lstStyle/>
                    <a:p>
                      <a:pPr marL="0" marR="0" algn="ctr">
                        <a:lnSpc>
                          <a:spcPct val="115000"/>
                        </a:lnSpc>
                        <a:spcBef>
                          <a:spcPts val="0"/>
                        </a:spcBef>
                        <a:spcAft>
                          <a:spcPts val="0"/>
                        </a:spcAft>
                      </a:pPr>
                      <a:r>
                        <a:rPr lang="en-US" sz="1300">
                          <a:effectLst/>
                          <a:latin typeface="+mn-lt"/>
                        </a:rPr>
                        <a:t>B</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ctr"/>
                </a:tc>
                <a:tc>
                  <a:txBody>
                    <a:bodyPr/>
                    <a:lstStyle/>
                    <a:p>
                      <a:pPr marL="0" marR="0" algn="ctr">
                        <a:lnSpc>
                          <a:spcPct val="115000"/>
                        </a:lnSpc>
                        <a:spcBef>
                          <a:spcPts val="0"/>
                        </a:spcBef>
                        <a:spcAft>
                          <a:spcPts val="0"/>
                        </a:spcAft>
                      </a:pPr>
                      <a:r>
                        <a:rPr lang="en-US" sz="1300">
                          <a:effectLst/>
                          <a:latin typeface="+mn-lt"/>
                        </a:rPr>
                        <a:t>C = A*B</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ctr"/>
                </a:tc>
                <a:tc>
                  <a:txBody>
                    <a:bodyPr/>
                    <a:lstStyle/>
                    <a:p>
                      <a:pPr marL="0" marR="0" algn="ctr">
                        <a:lnSpc>
                          <a:spcPct val="115000"/>
                        </a:lnSpc>
                        <a:spcBef>
                          <a:spcPts val="0"/>
                        </a:spcBef>
                        <a:spcAft>
                          <a:spcPts val="0"/>
                        </a:spcAft>
                      </a:pPr>
                      <a:r>
                        <a:rPr lang="en-US" sz="1300">
                          <a:effectLst/>
                          <a:latin typeface="+mn-lt"/>
                        </a:rPr>
                        <a:t>D = B/2 (2 = Dist.  Bet. 2 Rows)</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ctr"/>
                </a:tc>
                <a:tc>
                  <a:txBody>
                    <a:bodyPr/>
                    <a:lstStyle/>
                    <a:p>
                      <a:pPr marL="0" marR="0" algn="ctr">
                        <a:lnSpc>
                          <a:spcPct val="115000"/>
                        </a:lnSpc>
                        <a:spcBef>
                          <a:spcPts val="0"/>
                        </a:spcBef>
                        <a:spcAft>
                          <a:spcPts val="0"/>
                        </a:spcAft>
                      </a:pPr>
                      <a:r>
                        <a:rPr lang="en-US" sz="1300" dirty="0">
                          <a:effectLst/>
                          <a:latin typeface="+mn-lt"/>
                        </a:rPr>
                        <a:t>E = A/2 (2= Dist.  Bet. 2 trees)</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nchor="ctr"/>
                </a:tc>
                <a:tc>
                  <a:txBody>
                    <a:bodyPr/>
                    <a:lstStyle/>
                    <a:p>
                      <a:pPr marL="0" marR="0" algn="ctr">
                        <a:lnSpc>
                          <a:spcPct val="115000"/>
                        </a:lnSpc>
                        <a:spcBef>
                          <a:spcPts val="0"/>
                        </a:spcBef>
                        <a:spcAft>
                          <a:spcPts val="0"/>
                        </a:spcAft>
                      </a:pPr>
                      <a:r>
                        <a:rPr lang="en-US" sz="1300" dirty="0">
                          <a:effectLst/>
                          <a:latin typeface="+mn-lt"/>
                        </a:rPr>
                        <a:t>F = D*E</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08199318"/>
                  </a:ext>
                </a:extLst>
              </a:tr>
              <a:tr h="163734">
                <a:tc rowSpan="4">
                  <a:txBody>
                    <a:bodyPr/>
                    <a:lstStyle/>
                    <a:p>
                      <a:pPr marL="0" marR="0" algn="ctr">
                        <a:lnSpc>
                          <a:spcPct val="115000"/>
                        </a:lnSpc>
                        <a:spcBef>
                          <a:spcPts val="0"/>
                        </a:spcBef>
                        <a:spcAft>
                          <a:spcPts val="0"/>
                        </a:spcAft>
                      </a:pPr>
                      <a:r>
                        <a:rPr lang="en-US" sz="1300" kern="1200" dirty="0">
                          <a:effectLst/>
                          <a:latin typeface="+mn-lt"/>
                        </a:rPr>
                        <a:t>Shelter Belt along</a:t>
                      </a:r>
                      <a:endParaRPr lang="en-US" sz="1300" dirty="0">
                        <a:effectLst/>
                        <a:latin typeface="+mn-lt"/>
                      </a:endParaRPr>
                    </a:p>
                    <a:p>
                      <a:pPr marL="0" marR="0" algn="ctr">
                        <a:lnSpc>
                          <a:spcPct val="115000"/>
                        </a:lnSpc>
                        <a:spcBef>
                          <a:spcPts val="0"/>
                        </a:spcBef>
                        <a:spcAft>
                          <a:spcPts val="0"/>
                        </a:spcAft>
                      </a:pPr>
                      <a:r>
                        <a:rPr lang="en-US" sz="1300" kern="1200" dirty="0">
                          <a:effectLst/>
                          <a:latin typeface="+mn-lt"/>
                        </a:rPr>
                        <a:t>Compound Wall  </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nSpc>
                          <a:spcPct val="115000"/>
                        </a:lnSpc>
                        <a:spcBef>
                          <a:spcPts val="0"/>
                        </a:spcBef>
                        <a:spcAft>
                          <a:spcPts val="0"/>
                        </a:spcAft>
                      </a:pPr>
                      <a:r>
                        <a:rPr lang="en-US" sz="1300" dirty="0">
                          <a:effectLst/>
                          <a:latin typeface="+mn-lt"/>
                        </a:rPr>
                        <a:t>North</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1476</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10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14760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5</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738</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3690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rowSpan="4">
                  <a:txBody>
                    <a:bodyPr/>
                    <a:lstStyle/>
                    <a:p>
                      <a:pPr marL="0" marR="0" algn="just">
                        <a:lnSpc>
                          <a:spcPct val="115000"/>
                        </a:lnSpc>
                        <a:spcBef>
                          <a:spcPts val="0"/>
                        </a:spcBef>
                        <a:spcAft>
                          <a:spcPts val="0"/>
                        </a:spcAft>
                      </a:pPr>
                      <a:r>
                        <a:rPr lang="en-US" sz="1300" kern="1200" dirty="0">
                          <a:effectLst/>
                          <a:latin typeface="+mn-lt"/>
                        </a:rPr>
                        <a:t>Neem, </a:t>
                      </a:r>
                      <a:r>
                        <a:rPr lang="en-US" sz="1300" kern="1200" dirty="0" err="1">
                          <a:effectLst/>
                          <a:latin typeface="+mn-lt"/>
                        </a:rPr>
                        <a:t>Shisav</a:t>
                      </a:r>
                      <a:r>
                        <a:rPr lang="en-US" sz="1300" kern="1200" dirty="0">
                          <a:effectLst/>
                          <a:latin typeface="+mn-lt"/>
                        </a:rPr>
                        <a:t>, </a:t>
                      </a:r>
                      <a:r>
                        <a:rPr lang="en-US" sz="1300" kern="1200" dirty="0" err="1">
                          <a:effectLst/>
                          <a:latin typeface="+mn-lt"/>
                        </a:rPr>
                        <a:t>Karanj</a:t>
                      </a:r>
                      <a:r>
                        <a:rPr lang="en-US" sz="1300" kern="1200" dirty="0">
                          <a:effectLst/>
                          <a:latin typeface="+mn-lt"/>
                        </a:rPr>
                        <a:t>, </a:t>
                      </a:r>
                      <a:r>
                        <a:rPr lang="en-US" sz="1300" kern="1200" dirty="0" err="1">
                          <a:effectLst/>
                          <a:latin typeface="+mn-lt"/>
                        </a:rPr>
                        <a:t>Umbar</a:t>
                      </a:r>
                      <a:r>
                        <a:rPr lang="en-US" sz="1300" kern="1200" dirty="0">
                          <a:effectLst/>
                          <a:latin typeface="+mn-lt"/>
                        </a:rPr>
                        <a:t>, </a:t>
                      </a:r>
                      <a:r>
                        <a:rPr lang="en-US" sz="1300" kern="1200" dirty="0" err="1">
                          <a:effectLst/>
                          <a:latin typeface="+mn-lt"/>
                        </a:rPr>
                        <a:t>Wilayati</a:t>
                      </a:r>
                      <a:r>
                        <a:rPr lang="en-US" sz="1300" kern="1200" dirty="0">
                          <a:effectLst/>
                          <a:latin typeface="+mn-lt"/>
                        </a:rPr>
                        <a:t> Chinch, </a:t>
                      </a:r>
                      <a:r>
                        <a:rPr lang="en-US" sz="1300" kern="1200" dirty="0" err="1">
                          <a:effectLst/>
                          <a:latin typeface="+mn-lt"/>
                        </a:rPr>
                        <a:t>Saptaparni</a:t>
                      </a:r>
                      <a:r>
                        <a:rPr lang="en-US" sz="1300" kern="1200" dirty="0">
                          <a:effectLst/>
                          <a:latin typeface="+mn-lt"/>
                        </a:rPr>
                        <a:t>, </a:t>
                      </a:r>
                      <a:r>
                        <a:rPr lang="en-US" sz="1300" kern="1200" dirty="0" err="1">
                          <a:effectLst/>
                          <a:latin typeface="+mn-lt"/>
                        </a:rPr>
                        <a:t>Apta</a:t>
                      </a:r>
                      <a:r>
                        <a:rPr lang="en-US" sz="1300" kern="1200" dirty="0">
                          <a:effectLst/>
                          <a:latin typeface="+mn-lt"/>
                        </a:rPr>
                        <a:t>, </a:t>
                      </a:r>
                      <a:r>
                        <a:rPr lang="en-US" sz="1300" kern="1200" dirty="0" err="1">
                          <a:effectLst/>
                          <a:latin typeface="+mn-lt"/>
                        </a:rPr>
                        <a:t>Mahogani</a:t>
                      </a:r>
                      <a:r>
                        <a:rPr lang="en-US" sz="1300" kern="1200" dirty="0">
                          <a:effectLst/>
                          <a:latin typeface="+mn-lt"/>
                        </a:rPr>
                        <a:t>, Bel, Ran </a:t>
                      </a:r>
                      <a:r>
                        <a:rPr lang="en-US" sz="1300" kern="1200" dirty="0" err="1">
                          <a:effectLst/>
                          <a:latin typeface="+mn-lt"/>
                        </a:rPr>
                        <a:t>Bibba</a:t>
                      </a:r>
                      <a:r>
                        <a:rPr lang="en-US" sz="1300" kern="1200" dirty="0">
                          <a:effectLst/>
                          <a:latin typeface="+mn-lt"/>
                        </a:rPr>
                        <a:t>, </a:t>
                      </a:r>
                      <a:r>
                        <a:rPr lang="en-US" sz="1300" kern="1200" dirty="0" err="1">
                          <a:effectLst/>
                          <a:latin typeface="+mn-lt"/>
                        </a:rPr>
                        <a:t>Nandruk</a:t>
                      </a:r>
                      <a:r>
                        <a:rPr lang="en-US" sz="1300" kern="1200" dirty="0">
                          <a:effectLst/>
                          <a:latin typeface="+mn-lt"/>
                        </a:rPr>
                        <a:t>, </a:t>
                      </a:r>
                      <a:r>
                        <a:rPr lang="en-US" sz="1300" kern="1200" dirty="0" err="1">
                          <a:effectLst/>
                          <a:latin typeface="+mn-lt"/>
                        </a:rPr>
                        <a:t>Kadamb</a:t>
                      </a:r>
                      <a:r>
                        <a:rPr lang="en-US" sz="1300" kern="1200" dirty="0">
                          <a:effectLst/>
                          <a:latin typeface="+mn-lt"/>
                        </a:rPr>
                        <a:t>, </a:t>
                      </a:r>
                      <a:r>
                        <a:rPr lang="en-US" sz="1300" kern="1200" dirty="0" err="1">
                          <a:effectLst/>
                          <a:latin typeface="+mn-lt"/>
                        </a:rPr>
                        <a:t>Limbara</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rowSpan="4">
                  <a:txBody>
                    <a:bodyPr/>
                    <a:lstStyle/>
                    <a:p>
                      <a:pPr marL="0" marR="0" algn="just">
                        <a:lnSpc>
                          <a:spcPct val="115000"/>
                        </a:lnSpc>
                        <a:spcBef>
                          <a:spcPts val="0"/>
                        </a:spcBef>
                        <a:spcAft>
                          <a:spcPts val="0"/>
                        </a:spcAft>
                      </a:pPr>
                      <a:r>
                        <a:rPr lang="en-US" sz="1300" kern="1200" dirty="0">
                          <a:effectLst/>
                          <a:latin typeface="+mn-lt"/>
                        </a:rPr>
                        <a:t>Trees with round &amp; oblong canopy, native, evergreen, pollution resistant, fast growing, high dust settling index </a:t>
                      </a:r>
                      <a:endParaRPr lang="en-US" sz="1300" dirty="0">
                        <a:effectLst/>
                        <a:latin typeface="+mn-lt"/>
                        <a:ea typeface="Times New Roman" panose="02020603050405020304" pitchFamily="18" charset="0"/>
                        <a:cs typeface="Mangal" panose="02040503050203030202" pitchFamily="18" charset="0"/>
                      </a:endParaRPr>
                    </a:p>
                  </a:txBody>
                  <a:tcPr marL="36000" marR="0" marT="0" marB="0"/>
                </a:tc>
                <a:extLst>
                  <a:ext uri="{0D108BD9-81ED-4DB2-BD59-A6C34878D82A}">
                    <a16:rowId xmlns:a16="http://schemas.microsoft.com/office/drawing/2014/main" val="907504142"/>
                  </a:ext>
                </a:extLst>
              </a:tr>
              <a:tr h="131263">
                <a:tc vMerge="1">
                  <a:txBody>
                    <a:bodyPr/>
                    <a:lstStyle/>
                    <a:p>
                      <a:endParaRPr lang="en-US"/>
                    </a:p>
                  </a:txBody>
                  <a:tcPr/>
                </a:tc>
                <a:tc>
                  <a:txBody>
                    <a:bodyPr/>
                    <a:lstStyle/>
                    <a:p>
                      <a:pPr marL="0" marR="0">
                        <a:lnSpc>
                          <a:spcPct val="115000"/>
                        </a:lnSpc>
                        <a:spcBef>
                          <a:spcPts val="0"/>
                        </a:spcBef>
                        <a:spcAft>
                          <a:spcPts val="0"/>
                        </a:spcAft>
                      </a:pPr>
                      <a:r>
                        <a:rPr lang="en-US" sz="1300" dirty="0">
                          <a:effectLst/>
                          <a:latin typeface="+mn-lt"/>
                        </a:rPr>
                        <a:t>East</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448</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10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4480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5</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224</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1120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1790953"/>
                  </a:ext>
                </a:extLst>
              </a:tr>
              <a:tr h="62329">
                <a:tc vMerge="1">
                  <a:txBody>
                    <a:bodyPr/>
                    <a:lstStyle/>
                    <a:p>
                      <a:endParaRPr lang="en-US"/>
                    </a:p>
                  </a:txBody>
                  <a:tcPr/>
                </a:tc>
                <a:tc>
                  <a:txBody>
                    <a:bodyPr/>
                    <a:lstStyle/>
                    <a:p>
                      <a:pPr marL="0" marR="0">
                        <a:lnSpc>
                          <a:spcPct val="115000"/>
                        </a:lnSpc>
                        <a:spcBef>
                          <a:spcPts val="0"/>
                        </a:spcBef>
                        <a:spcAft>
                          <a:spcPts val="0"/>
                        </a:spcAft>
                      </a:pPr>
                      <a:r>
                        <a:rPr lang="en-US" sz="1300" dirty="0">
                          <a:effectLst/>
                          <a:latin typeface="+mn-lt"/>
                        </a:rPr>
                        <a:t>South</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1841</a:t>
                      </a:r>
                      <a:endParaRPr lang="en-US" sz="1300">
                        <a:effectLst/>
                        <a:latin typeface="+mn-lt"/>
                        <a:ea typeface="Times New Roman" panose="02020603050405020304" pitchFamily="18" charset="0"/>
                        <a:cs typeface="Mangal" panose="02040503050203030202" pitchFamily="18" charset="0"/>
                      </a:endParaRPr>
                    </a:p>
                  </a:txBody>
                  <a:tcPr marL="50095" marR="50095" marT="6894" marB="0" anchor="b"/>
                </a:tc>
                <a:tc>
                  <a:txBody>
                    <a:bodyPr/>
                    <a:lstStyle/>
                    <a:p>
                      <a:pPr marL="0" marR="0" algn="ctr">
                        <a:lnSpc>
                          <a:spcPct val="115000"/>
                        </a:lnSpc>
                        <a:spcBef>
                          <a:spcPts val="0"/>
                        </a:spcBef>
                        <a:spcAft>
                          <a:spcPts val="1000"/>
                        </a:spcAft>
                      </a:pPr>
                      <a:r>
                        <a:rPr lang="en-US" sz="1300">
                          <a:effectLst/>
                          <a:latin typeface="+mn-lt"/>
                        </a:rPr>
                        <a:t>10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18410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5</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920.5</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4602.5</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28602452"/>
                  </a:ext>
                </a:extLst>
              </a:tr>
              <a:tr h="831595">
                <a:tc vMerge="1">
                  <a:txBody>
                    <a:bodyPr/>
                    <a:lstStyle/>
                    <a:p>
                      <a:endParaRPr lang="en-US"/>
                    </a:p>
                  </a:txBody>
                  <a:tcPr/>
                </a:tc>
                <a:tc>
                  <a:txBody>
                    <a:bodyPr/>
                    <a:lstStyle/>
                    <a:p>
                      <a:pPr marL="0" marR="0" algn="l">
                        <a:lnSpc>
                          <a:spcPct val="115000"/>
                        </a:lnSpc>
                        <a:spcBef>
                          <a:spcPts val="0"/>
                        </a:spcBef>
                        <a:spcAft>
                          <a:spcPts val="0"/>
                        </a:spcAft>
                      </a:pPr>
                      <a:r>
                        <a:rPr lang="en-US" sz="1300" dirty="0">
                          <a:effectLst/>
                          <a:latin typeface="+mn-lt"/>
                        </a:rPr>
                        <a:t>West</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200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10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2000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5</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100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l">
                        <a:lnSpc>
                          <a:spcPct val="115000"/>
                        </a:lnSpc>
                        <a:spcBef>
                          <a:spcPts val="0"/>
                        </a:spcBef>
                        <a:spcAft>
                          <a:spcPts val="1000"/>
                        </a:spcAft>
                      </a:pPr>
                      <a:r>
                        <a:rPr lang="en-US" sz="1300" dirty="0">
                          <a:effectLst/>
                          <a:latin typeface="+mn-lt"/>
                        </a:rPr>
                        <a:t>500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1003291"/>
                  </a:ext>
                </a:extLst>
              </a:tr>
              <a:tr h="669369">
                <a:tc>
                  <a:txBody>
                    <a:bodyPr/>
                    <a:lstStyle/>
                    <a:p>
                      <a:pPr marL="0" marR="0" algn="ctr">
                        <a:lnSpc>
                          <a:spcPct val="115000"/>
                        </a:lnSpc>
                        <a:spcBef>
                          <a:spcPts val="0"/>
                        </a:spcBef>
                        <a:spcAft>
                          <a:spcPts val="0"/>
                        </a:spcAft>
                      </a:pPr>
                      <a:r>
                        <a:rPr lang="en-US" sz="1300" kern="1200">
                          <a:effectLst/>
                          <a:latin typeface="+mn-lt"/>
                        </a:rPr>
                        <a:t>Mass Plantation</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nSpc>
                          <a:spcPct val="115000"/>
                        </a:lnSpc>
                        <a:spcBef>
                          <a:spcPts val="0"/>
                        </a:spcBef>
                        <a:spcAft>
                          <a:spcPts val="0"/>
                        </a:spcAft>
                      </a:pPr>
                      <a:r>
                        <a:rPr lang="en-US" sz="1300" dirty="0">
                          <a:effectLst/>
                          <a:latin typeface="+mn-lt"/>
                        </a:rPr>
                        <a:t>Open Areas </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gridSpan="2">
                  <a:txBody>
                    <a:bodyPr/>
                    <a:lstStyle/>
                    <a:p>
                      <a:pPr marL="0" marR="0" algn="ctr">
                        <a:lnSpc>
                          <a:spcPct val="115000"/>
                        </a:lnSpc>
                        <a:spcBef>
                          <a:spcPts val="0"/>
                        </a:spcBef>
                        <a:spcAft>
                          <a:spcPts val="1000"/>
                        </a:spcAft>
                      </a:pPr>
                      <a:r>
                        <a:rPr lang="en-US" sz="1300" dirty="0">
                          <a:effectLst/>
                          <a:latin typeface="+mn-lt"/>
                        </a:rPr>
                        <a:t>Areas with uneven shapes</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hMerge="1">
                  <a:txBody>
                    <a:bodyPr/>
                    <a:lstStyle/>
                    <a:p>
                      <a:endParaRPr lang="en-US"/>
                    </a:p>
                  </a:txBody>
                  <a:tcPr/>
                </a:tc>
                <a:tc>
                  <a:txBody>
                    <a:bodyPr/>
                    <a:lstStyle/>
                    <a:p>
                      <a:pPr marL="0" marR="0" algn="ctr">
                        <a:lnSpc>
                          <a:spcPct val="115000"/>
                        </a:lnSpc>
                        <a:spcBef>
                          <a:spcPts val="0"/>
                        </a:spcBef>
                        <a:spcAft>
                          <a:spcPts val="1000"/>
                        </a:spcAft>
                      </a:pPr>
                      <a:r>
                        <a:rPr lang="en-US" sz="1300" dirty="0">
                          <a:effectLst/>
                          <a:latin typeface="+mn-lt"/>
                        </a:rPr>
                        <a:t>190722</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gridSpan="2">
                  <a:txBody>
                    <a:bodyPr/>
                    <a:lstStyle/>
                    <a:p>
                      <a:pPr marL="0" marR="0" algn="ctr">
                        <a:lnSpc>
                          <a:spcPct val="115000"/>
                        </a:lnSpc>
                        <a:spcBef>
                          <a:spcPts val="0"/>
                        </a:spcBef>
                        <a:spcAft>
                          <a:spcPts val="1000"/>
                        </a:spcAft>
                      </a:pPr>
                      <a:r>
                        <a:rPr lang="en-US" sz="1300" dirty="0">
                          <a:effectLst/>
                          <a:latin typeface="+mn-lt"/>
                        </a:rPr>
                        <a:t>4 </a:t>
                      </a:r>
                      <a:r>
                        <a:rPr lang="en-US" sz="1300" dirty="0" err="1">
                          <a:effectLst/>
                          <a:latin typeface="+mn-lt"/>
                        </a:rPr>
                        <a:t>sqm</a:t>
                      </a:r>
                      <a:r>
                        <a:rPr lang="en-US" sz="1300" dirty="0">
                          <a:effectLst/>
                          <a:latin typeface="+mn-lt"/>
                        </a:rPr>
                        <a:t> area for each tree species</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hMerge="1">
                  <a:txBody>
                    <a:bodyPr/>
                    <a:lstStyle/>
                    <a:p>
                      <a:endParaRPr lang="en-US"/>
                    </a:p>
                  </a:txBody>
                  <a:tcPr/>
                </a:tc>
                <a:tc>
                  <a:txBody>
                    <a:bodyPr/>
                    <a:lstStyle/>
                    <a:p>
                      <a:pPr marL="0" marR="0" algn="ctr">
                        <a:lnSpc>
                          <a:spcPct val="115000"/>
                        </a:lnSpc>
                        <a:spcBef>
                          <a:spcPts val="0"/>
                        </a:spcBef>
                        <a:spcAft>
                          <a:spcPts val="1000"/>
                        </a:spcAft>
                      </a:pPr>
                      <a:r>
                        <a:rPr lang="en-US" sz="1300" dirty="0">
                          <a:effectLst/>
                          <a:latin typeface="+mn-lt"/>
                        </a:rPr>
                        <a:t>47681</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just">
                        <a:lnSpc>
                          <a:spcPct val="115000"/>
                        </a:lnSpc>
                        <a:spcBef>
                          <a:spcPts val="0"/>
                        </a:spcBef>
                        <a:spcAft>
                          <a:spcPts val="0"/>
                        </a:spcAft>
                      </a:pPr>
                      <a:r>
                        <a:rPr lang="en-US" sz="1300" kern="1200">
                          <a:effectLst/>
                          <a:latin typeface="+mn-lt"/>
                        </a:rPr>
                        <a:t>Khair, Saag, Bel, Bahava, Shivan, Nandruk, Umbar, Limbara, Kadamb</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just">
                        <a:lnSpc>
                          <a:spcPct val="115000"/>
                        </a:lnSpc>
                        <a:spcBef>
                          <a:spcPts val="0"/>
                        </a:spcBef>
                        <a:spcAft>
                          <a:spcPts val="0"/>
                        </a:spcAft>
                      </a:pPr>
                      <a:r>
                        <a:rPr lang="en-US" sz="1300" kern="1200" dirty="0">
                          <a:effectLst/>
                          <a:latin typeface="+mn-lt"/>
                        </a:rPr>
                        <a:t>Tree with round &amp; oblong canopy, native, evergreen, pollution resistance </a:t>
                      </a:r>
                      <a:endParaRPr lang="en-US" sz="1300" dirty="0">
                        <a:effectLst/>
                        <a:latin typeface="+mn-lt"/>
                        <a:ea typeface="Times New Roman" panose="02020603050405020304" pitchFamily="18" charset="0"/>
                        <a:cs typeface="Mangal" panose="02040503050203030202" pitchFamily="18" charset="0"/>
                      </a:endParaRPr>
                    </a:p>
                  </a:txBody>
                  <a:tcPr marL="36000" marR="0" marT="0" marB="0"/>
                </a:tc>
                <a:extLst>
                  <a:ext uri="{0D108BD9-81ED-4DB2-BD59-A6C34878D82A}">
                    <a16:rowId xmlns:a16="http://schemas.microsoft.com/office/drawing/2014/main" val="596357237"/>
                  </a:ext>
                </a:extLst>
              </a:tr>
              <a:tr h="1169904">
                <a:tc>
                  <a:txBody>
                    <a:bodyPr/>
                    <a:lstStyle/>
                    <a:p>
                      <a:pPr marL="0" marR="0" algn="ctr">
                        <a:lnSpc>
                          <a:spcPct val="115000"/>
                        </a:lnSpc>
                        <a:spcBef>
                          <a:spcPts val="0"/>
                        </a:spcBef>
                        <a:spcAft>
                          <a:spcPts val="0"/>
                        </a:spcAft>
                      </a:pPr>
                      <a:r>
                        <a:rPr lang="en-US" sz="1300" kern="1200">
                          <a:effectLst/>
                          <a:latin typeface="+mn-lt"/>
                        </a:rPr>
                        <a:t>Avenue Plantation</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nSpc>
                          <a:spcPct val="115000"/>
                        </a:lnSpc>
                        <a:spcBef>
                          <a:spcPts val="0"/>
                        </a:spcBef>
                        <a:spcAft>
                          <a:spcPts val="1000"/>
                        </a:spcAft>
                      </a:pPr>
                      <a:r>
                        <a:rPr lang="en-US" sz="1300" dirty="0">
                          <a:effectLst/>
                          <a:latin typeface="+mn-lt"/>
                        </a:rPr>
                        <a:t>Along Roadside</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4640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2</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a:effectLst/>
                          <a:latin typeface="+mn-lt"/>
                        </a:rPr>
                        <a:t>9280</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1</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2320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dirty="0">
                          <a:effectLst/>
                          <a:latin typeface="+mn-lt"/>
                        </a:rPr>
                        <a:t>2320</a:t>
                      </a:r>
                      <a:endParaRPr lang="en-US" sz="1300"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just">
                        <a:lnSpc>
                          <a:spcPct val="115000"/>
                        </a:lnSpc>
                        <a:spcBef>
                          <a:spcPts val="0"/>
                        </a:spcBef>
                        <a:spcAft>
                          <a:spcPts val="0"/>
                        </a:spcAft>
                      </a:pPr>
                      <a:r>
                        <a:rPr lang="en-US" sz="1300" kern="1200">
                          <a:effectLst/>
                          <a:latin typeface="+mn-lt"/>
                        </a:rPr>
                        <a:t>Bakul, Bahava, Tamhan, Ashoka, Saptaparni</a:t>
                      </a:r>
                      <a:endParaRPr lang="en-US" sz="130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just">
                        <a:lnSpc>
                          <a:spcPct val="115000"/>
                        </a:lnSpc>
                        <a:spcBef>
                          <a:spcPts val="0"/>
                        </a:spcBef>
                        <a:spcAft>
                          <a:spcPts val="0"/>
                        </a:spcAft>
                      </a:pPr>
                      <a:r>
                        <a:rPr lang="en-US" sz="1300" kern="1200" dirty="0">
                          <a:effectLst/>
                          <a:latin typeface="+mn-lt"/>
                        </a:rPr>
                        <a:t>Tree species with conical, columnar canopy, ornamental, fast growing, pollution resistance will be planted as avenue plantation</a:t>
                      </a:r>
                      <a:endParaRPr lang="en-US" sz="1300" dirty="0">
                        <a:effectLst/>
                        <a:latin typeface="+mn-lt"/>
                        <a:ea typeface="Times New Roman" panose="02020603050405020304" pitchFamily="18" charset="0"/>
                        <a:cs typeface="Mangal" panose="02040503050203030202" pitchFamily="18" charset="0"/>
                      </a:endParaRPr>
                    </a:p>
                  </a:txBody>
                  <a:tcPr marL="36000" marR="0" marT="0" marB="0"/>
                </a:tc>
                <a:extLst>
                  <a:ext uri="{0D108BD9-81ED-4DB2-BD59-A6C34878D82A}">
                    <a16:rowId xmlns:a16="http://schemas.microsoft.com/office/drawing/2014/main" val="3111125767"/>
                  </a:ext>
                </a:extLst>
              </a:tr>
              <a:tr h="163734">
                <a:tc gridSpan="2">
                  <a:txBody>
                    <a:bodyPr/>
                    <a:lstStyle/>
                    <a:p>
                      <a:pPr marL="0" marR="0" algn="ctr">
                        <a:lnSpc>
                          <a:spcPct val="115000"/>
                        </a:lnSpc>
                        <a:spcBef>
                          <a:spcPts val="0"/>
                        </a:spcBef>
                        <a:spcAft>
                          <a:spcPts val="0"/>
                        </a:spcAft>
                      </a:pPr>
                      <a:r>
                        <a:rPr lang="en-US" sz="1300" b="1" kern="1200" dirty="0">
                          <a:effectLst/>
                          <a:latin typeface="+mn-lt"/>
                        </a:rPr>
                        <a:t>Total</a:t>
                      </a:r>
                      <a:endParaRPr lang="en-US" sz="1300" b="1" dirty="0">
                        <a:effectLst/>
                        <a:latin typeface="+mn-lt"/>
                        <a:ea typeface="Times New Roman" panose="02020603050405020304" pitchFamily="18" charset="0"/>
                        <a:cs typeface="Mangal" panose="02040503050203030202" pitchFamily="18" charset="0"/>
                      </a:endParaRPr>
                    </a:p>
                  </a:txBody>
                  <a:tcPr marL="50095" marR="50095" marT="6894" marB="0"/>
                </a:tc>
                <a:tc hMerge="1">
                  <a:txBody>
                    <a:bodyPr/>
                    <a:lstStyle/>
                    <a:p>
                      <a:endParaRPr lang="en-US"/>
                    </a:p>
                  </a:txBody>
                  <a:tcPr/>
                </a:tc>
                <a:tc>
                  <a:txBody>
                    <a:bodyPr/>
                    <a:lstStyle/>
                    <a:p>
                      <a:pPr>
                        <a:lnSpc>
                          <a:spcPct val="115000"/>
                        </a:lnSpc>
                      </a:pPr>
                      <a:endParaRPr lang="en-US" sz="1300" b="1">
                        <a:effectLst/>
                        <a:latin typeface="+mn-lt"/>
                      </a:endParaRPr>
                    </a:p>
                  </a:txBody>
                  <a:tcPr marL="50095" marR="50095" marT="6894" marB="0"/>
                </a:tc>
                <a:tc>
                  <a:txBody>
                    <a:bodyPr/>
                    <a:lstStyle/>
                    <a:p>
                      <a:endParaRPr lang="en-US" sz="1300" b="1"/>
                    </a:p>
                  </a:txBody>
                  <a:tcPr marL="50095" marR="50095" marT="6894" marB="0"/>
                </a:tc>
                <a:tc>
                  <a:txBody>
                    <a:bodyPr/>
                    <a:lstStyle/>
                    <a:p>
                      <a:pPr marL="0" marR="0" algn="ctr">
                        <a:lnSpc>
                          <a:spcPct val="115000"/>
                        </a:lnSpc>
                        <a:spcBef>
                          <a:spcPts val="0"/>
                        </a:spcBef>
                        <a:spcAft>
                          <a:spcPts val="1000"/>
                        </a:spcAft>
                      </a:pPr>
                      <a:r>
                        <a:rPr lang="en-US" sz="1300" b="1">
                          <a:effectLst/>
                          <a:latin typeface="+mn-lt"/>
                        </a:rPr>
                        <a:t>2,39,652</a:t>
                      </a:r>
                      <a:endParaRPr lang="en-US" sz="1300" b="1">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a:lnSpc>
                          <a:spcPct val="115000"/>
                        </a:lnSpc>
                      </a:pPr>
                      <a:endParaRPr lang="en-US" sz="1300" b="1">
                        <a:effectLst/>
                        <a:latin typeface="+mn-lt"/>
                      </a:endParaRPr>
                    </a:p>
                  </a:txBody>
                  <a:tcPr marL="50095" marR="50095" marT="6894" marB="0"/>
                </a:tc>
                <a:tc>
                  <a:txBody>
                    <a:bodyPr/>
                    <a:lstStyle/>
                    <a:p>
                      <a:endParaRPr lang="en-US" sz="1300" b="1"/>
                    </a:p>
                  </a:txBody>
                  <a:tcPr marL="50095" marR="50095" marT="6894" marB="0"/>
                </a:tc>
                <a:tc>
                  <a:txBody>
                    <a:bodyPr/>
                    <a:lstStyle/>
                    <a:p>
                      <a:pPr marL="0" marR="0" algn="ctr">
                        <a:lnSpc>
                          <a:spcPct val="115000"/>
                        </a:lnSpc>
                        <a:spcBef>
                          <a:spcPts val="0"/>
                        </a:spcBef>
                        <a:spcAft>
                          <a:spcPts val="0"/>
                        </a:spcAft>
                      </a:pPr>
                      <a:r>
                        <a:rPr lang="en-US" sz="1300" b="1">
                          <a:effectLst/>
                          <a:latin typeface="+mn-lt"/>
                        </a:rPr>
                        <a:t>59,913</a:t>
                      </a:r>
                      <a:endParaRPr lang="en-US" sz="1300" b="1">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a:lnSpc>
                          <a:spcPct val="115000"/>
                        </a:lnSpc>
                      </a:pPr>
                      <a:endParaRPr lang="en-US" sz="1300" b="1">
                        <a:effectLst/>
                        <a:latin typeface="+mn-lt"/>
                      </a:endParaRPr>
                    </a:p>
                  </a:txBody>
                  <a:tcPr marL="50095" marR="50095" marT="6894" marB="0"/>
                </a:tc>
                <a:tc>
                  <a:txBody>
                    <a:bodyPr/>
                    <a:lstStyle/>
                    <a:p>
                      <a:pPr marL="0" marR="0" algn="ctr">
                        <a:lnSpc>
                          <a:spcPct val="115000"/>
                        </a:lnSpc>
                        <a:spcBef>
                          <a:spcPts val="0"/>
                        </a:spcBef>
                        <a:spcAft>
                          <a:spcPts val="0"/>
                        </a:spcAft>
                      </a:pPr>
                      <a:r>
                        <a:rPr lang="en-US" sz="1300" b="1" dirty="0">
                          <a:effectLst/>
                          <a:latin typeface="+mn-lt"/>
                        </a:rPr>
                        <a:t> </a:t>
                      </a:r>
                      <a:endParaRPr lang="en-US" sz="1300" b="1" dirty="0">
                        <a:effectLst/>
                        <a:latin typeface="+mn-lt"/>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44573561"/>
                  </a:ext>
                </a:extLst>
              </a:tr>
              <a:tr h="163734">
                <a:tc gridSpan="2">
                  <a:txBody>
                    <a:bodyPr/>
                    <a:lstStyle/>
                    <a:p>
                      <a:pPr marL="0" marR="0" algn="ctr">
                        <a:lnSpc>
                          <a:spcPct val="115000"/>
                        </a:lnSpc>
                        <a:spcBef>
                          <a:spcPts val="0"/>
                        </a:spcBef>
                        <a:spcAft>
                          <a:spcPts val="0"/>
                        </a:spcAft>
                      </a:pPr>
                      <a:r>
                        <a:rPr lang="en-US" sz="1300" b="1" kern="1200">
                          <a:effectLst/>
                          <a:latin typeface="+mn-lt"/>
                        </a:rPr>
                        <a:t> </a:t>
                      </a:r>
                      <a:endParaRPr lang="en-US" sz="1300" b="1">
                        <a:effectLst/>
                        <a:latin typeface="+mn-lt"/>
                        <a:ea typeface="Times New Roman" panose="02020603050405020304" pitchFamily="18" charset="0"/>
                        <a:cs typeface="Mangal" panose="02040503050203030202" pitchFamily="18" charset="0"/>
                      </a:endParaRPr>
                    </a:p>
                  </a:txBody>
                  <a:tcPr marL="50095" marR="50095" marT="6894" marB="0"/>
                </a:tc>
                <a:tc hMerge="1">
                  <a:txBody>
                    <a:bodyPr/>
                    <a:lstStyle/>
                    <a:p>
                      <a:endParaRPr lang="en-US"/>
                    </a:p>
                  </a:txBody>
                  <a:tcPr/>
                </a:tc>
                <a:tc>
                  <a:txBody>
                    <a:bodyPr/>
                    <a:lstStyle/>
                    <a:p>
                      <a:pPr marL="0" marR="0" algn="ctr">
                        <a:lnSpc>
                          <a:spcPct val="115000"/>
                        </a:lnSpc>
                        <a:spcBef>
                          <a:spcPts val="0"/>
                        </a:spcBef>
                        <a:spcAft>
                          <a:spcPts val="0"/>
                        </a:spcAft>
                      </a:pPr>
                      <a:r>
                        <a:rPr lang="en-US" sz="1300" b="1" dirty="0">
                          <a:effectLst/>
                          <a:latin typeface="+mn-lt"/>
                        </a:rPr>
                        <a:t> </a:t>
                      </a:r>
                      <a:endParaRPr lang="en-US" sz="1300" b="1"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a:effectLst/>
                          <a:latin typeface="+mn-lt"/>
                        </a:rPr>
                        <a:t> </a:t>
                      </a:r>
                      <a:endParaRPr lang="en-US" sz="1300" b="1">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b="1" dirty="0">
                          <a:effectLst/>
                          <a:latin typeface="+mn-lt"/>
                        </a:rPr>
                        <a:t> </a:t>
                      </a:r>
                      <a:endParaRPr lang="en-US" sz="1300" b="1"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dirty="0">
                          <a:effectLst/>
                          <a:latin typeface="+mn-lt"/>
                        </a:rPr>
                        <a:t> </a:t>
                      </a:r>
                      <a:endParaRPr lang="en-US" sz="1300" b="1"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dirty="0">
                          <a:effectLst/>
                          <a:latin typeface="+mn-lt"/>
                        </a:rPr>
                        <a:t>Existing</a:t>
                      </a:r>
                      <a:endParaRPr lang="en-US" sz="1300" b="1"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dirty="0">
                          <a:effectLst/>
                          <a:latin typeface="+mn-lt"/>
                        </a:rPr>
                        <a:t>34,735</a:t>
                      </a:r>
                      <a:endParaRPr lang="en-US" sz="1300" b="1"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dirty="0">
                          <a:effectLst/>
                          <a:latin typeface="+mn-lt"/>
                        </a:rPr>
                        <a:t> </a:t>
                      </a:r>
                      <a:endParaRPr lang="en-US" sz="1300" b="1"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dirty="0">
                          <a:effectLst/>
                          <a:latin typeface="+mn-lt"/>
                        </a:rPr>
                        <a:t> </a:t>
                      </a:r>
                      <a:endParaRPr lang="en-US" sz="1300" b="1" dirty="0">
                        <a:effectLst/>
                        <a:latin typeface="+mn-lt"/>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159720131"/>
                  </a:ext>
                </a:extLst>
              </a:tr>
              <a:tr h="163734">
                <a:tc gridSpan="2">
                  <a:txBody>
                    <a:bodyPr/>
                    <a:lstStyle/>
                    <a:p>
                      <a:pPr marL="0" marR="0" algn="ctr">
                        <a:lnSpc>
                          <a:spcPct val="115000"/>
                        </a:lnSpc>
                        <a:spcBef>
                          <a:spcPts val="0"/>
                        </a:spcBef>
                        <a:spcAft>
                          <a:spcPts val="0"/>
                        </a:spcAft>
                      </a:pPr>
                      <a:r>
                        <a:rPr lang="en-US" sz="1300" b="1" kern="1200">
                          <a:effectLst/>
                          <a:latin typeface="+mn-lt"/>
                        </a:rPr>
                        <a:t> </a:t>
                      </a:r>
                      <a:endParaRPr lang="en-US" sz="1300" b="1">
                        <a:effectLst/>
                        <a:latin typeface="+mn-lt"/>
                        <a:ea typeface="Times New Roman" panose="02020603050405020304" pitchFamily="18" charset="0"/>
                        <a:cs typeface="Mangal" panose="02040503050203030202" pitchFamily="18" charset="0"/>
                      </a:endParaRPr>
                    </a:p>
                  </a:txBody>
                  <a:tcPr marL="50095" marR="50095" marT="6894" marB="0"/>
                </a:tc>
                <a:tc hMerge="1">
                  <a:txBody>
                    <a:bodyPr/>
                    <a:lstStyle/>
                    <a:p>
                      <a:endParaRPr lang="en-US"/>
                    </a:p>
                  </a:txBody>
                  <a:tcPr/>
                </a:tc>
                <a:tc>
                  <a:txBody>
                    <a:bodyPr/>
                    <a:lstStyle/>
                    <a:p>
                      <a:pPr marL="0" marR="0" algn="ctr">
                        <a:lnSpc>
                          <a:spcPct val="115000"/>
                        </a:lnSpc>
                        <a:spcBef>
                          <a:spcPts val="0"/>
                        </a:spcBef>
                        <a:spcAft>
                          <a:spcPts val="0"/>
                        </a:spcAft>
                      </a:pPr>
                      <a:r>
                        <a:rPr lang="en-US" sz="1300" b="1">
                          <a:effectLst/>
                          <a:latin typeface="+mn-lt"/>
                        </a:rPr>
                        <a:t> </a:t>
                      </a:r>
                      <a:endParaRPr lang="en-US" sz="1300" b="1">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a:effectLst/>
                          <a:latin typeface="+mn-lt"/>
                        </a:rPr>
                        <a:t> </a:t>
                      </a:r>
                      <a:endParaRPr lang="en-US" sz="1300" b="1">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1000"/>
                        </a:spcAft>
                      </a:pPr>
                      <a:r>
                        <a:rPr lang="en-US" sz="1300" b="1">
                          <a:effectLst/>
                          <a:latin typeface="+mn-lt"/>
                        </a:rPr>
                        <a:t> </a:t>
                      </a:r>
                      <a:endParaRPr lang="en-US" sz="1300" b="1">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a:effectLst/>
                          <a:latin typeface="+mn-lt"/>
                        </a:rPr>
                        <a:t> </a:t>
                      </a:r>
                      <a:endParaRPr lang="en-US" sz="1300" b="1">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a:effectLst/>
                          <a:latin typeface="+mn-lt"/>
                        </a:rPr>
                        <a:t>Proposed</a:t>
                      </a:r>
                      <a:endParaRPr lang="en-US" sz="1300" b="1">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a:effectLst/>
                          <a:latin typeface="+mn-lt"/>
                        </a:rPr>
                        <a:t>25,178</a:t>
                      </a:r>
                      <a:endParaRPr lang="en-US" sz="1300" b="1">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dirty="0">
                          <a:effectLst/>
                          <a:latin typeface="+mn-lt"/>
                        </a:rPr>
                        <a:t> </a:t>
                      </a:r>
                      <a:endParaRPr lang="en-US" sz="1300" b="1" dirty="0">
                        <a:effectLst/>
                        <a:latin typeface="+mn-lt"/>
                        <a:ea typeface="Times New Roman" panose="02020603050405020304" pitchFamily="18" charset="0"/>
                        <a:cs typeface="Mangal" panose="02040503050203030202" pitchFamily="18" charset="0"/>
                      </a:endParaRPr>
                    </a:p>
                  </a:txBody>
                  <a:tcPr marL="50095" marR="50095" marT="6894" marB="0"/>
                </a:tc>
                <a:tc>
                  <a:txBody>
                    <a:bodyPr/>
                    <a:lstStyle/>
                    <a:p>
                      <a:pPr marL="0" marR="0" algn="ctr">
                        <a:lnSpc>
                          <a:spcPct val="115000"/>
                        </a:lnSpc>
                        <a:spcBef>
                          <a:spcPts val="0"/>
                        </a:spcBef>
                        <a:spcAft>
                          <a:spcPts val="0"/>
                        </a:spcAft>
                      </a:pPr>
                      <a:r>
                        <a:rPr lang="en-US" sz="1300" b="1" dirty="0">
                          <a:effectLst/>
                          <a:latin typeface="+mn-lt"/>
                        </a:rPr>
                        <a:t> </a:t>
                      </a:r>
                      <a:endParaRPr lang="en-US" sz="1300" b="1" dirty="0">
                        <a:effectLst/>
                        <a:latin typeface="+mn-lt"/>
                        <a:ea typeface="Times New Roman" panose="02020603050405020304" pitchFamily="18" charset="0"/>
                        <a:cs typeface="Mangal" panose="02040503050203030202" pitchFamily="18" charset="0"/>
                      </a:endParaRPr>
                    </a:p>
                  </a:txBody>
                  <a:tcPr marL="0" marR="0" marT="0" marB="0"/>
                </a:tc>
                <a:extLst>
                  <a:ext uri="{0D108BD9-81ED-4DB2-BD59-A6C34878D82A}">
                    <a16:rowId xmlns:a16="http://schemas.microsoft.com/office/drawing/2014/main" val="2218327359"/>
                  </a:ext>
                </a:extLst>
              </a:tr>
            </a:tbl>
          </a:graphicData>
        </a:graphic>
      </p:graphicFrame>
    </p:spTree>
    <p:extLst>
      <p:ext uri="{BB962C8B-B14F-4D97-AF65-F5344CB8AC3E}">
        <p14:creationId xmlns:p14="http://schemas.microsoft.com/office/powerpoint/2010/main" val="1759545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33803" y="25893"/>
            <a:ext cx="2678723" cy="33855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CC0099"/>
                </a:solidFill>
                <a:effectLst/>
                <a:uLnTx/>
                <a:uFillTx/>
                <a:latin typeface="Calibri"/>
                <a:ea typeface="+mn-ea"/>
                <a:cs typeface="Arial" charset="0"/>
              </a:rPr>
              <a:t>Existing Tree List</a:t>
            </a:r>
          </a:p>
        </p:txBody>
      </p:sp>
      <p:sp>
        <p:nvSpPr>
          <p:cNvPr id="4" name="Text Box 3"/>
          <p:cNvSpPr txBox="1">
            <a:spLocks noChangeArrowheads="1"/>
          </p:cNvSpPr>
          <p:nvPr/>
        </p:nvSpPr>
        <p:spPr bwMode="auto">
          <a:xfrm>
            <a:off x="90985" y="288887"/>
            <a:ext cx="5416062" cy="319639"/>
          </a:xfrm>
          <a:prstGeom prst="rect">
            <a:avLst/>
          </a:prstGeom>
          <a:noFill/>
          <a:ln>
            <a:noFill/>
          </a:ln>
        </p:spPr>
        <p:txBody>
          <a:bodyPr wrap="square">
            <a:spAutoFit/>
          </a:bodyPr>
          <a:lstStyle>
            <a:lvl1pPr marL="381000" indent="-381000" eaLnBrk="0" hangingPunct="0">
              <a:tabLst>
                <a:tab pos="3998913" algn="l"/>
              </a:tabLst>
              <a:defRPr sz="2000">
                <a:solidFill>
                  <a:schemeClr val="accent2"/>
                </a:solidFill>
                <a:latin typeface="Times New Roman" pitchFamily="18" charset="0"/>
                <a:cs typeface="Arial" charset="0"/>
              </a:defRPr>
            </a:lvl1pPr>
            <a:lvl2pPr marL="742950" indent="-285750" eaLnBrk="0" hangingPunct="0">
              <a:tabLst>
                <a:tab pos="3998913" algn="l"/>
              </a:tabLst>
              <a:defRPr sz="2000">
                <a:solidFill>
                  <a:schemeClr val="accent2"/>
                </a:solidFill>
                <a:latin typeface="Times New Roman" pitchFamily="18" charset="0"/>
                <a:cs typeface="Arial" charset="0"/>
              </a:defRPr>
            </a:lvl2pPr>
            <a:lvl3pPr marL="1143000" indent="-228600" eaLnBrk="0" hangingPunct="0">
              <a:tabLst>
                <a:tab pos="3998913" algn="l"/>
              </a:tabLst>
              <a:defRPr sz="2000">
                <a:solidFill>
                  <a:schemeClr val="accent2"/>
                </a:solidFill>
                <a:latin typeface="Times New Roman" pitchFamily="18" charset="0"/>
                <a:cs typeface="Arial" charset="0"/>
              </a:defRPr>
            </a:lvl3pPr>
            <a:lvl4pPr marL="1600200" indent="-228600" eaLnBrk="0" hangingPunct="0">
              <a:tabLst>
                <a:tab pos="3998913" algn="l"/>
              </a:tabLst>
              <a:defRPr sz="2000">
                <a:solidFill>
                  <a:schemeClr val="accent2"/>
                </a:solidFill>
                <a:latin typeface="Times New Roman" pitchFamily="18" charset="0"/>
                <a:cs typeface="Arial" charset="0"/>
              </a:defRPr>
            </a:lvl4pPr>
            <a:lvl5pPr marL="2057400" indent="-228600" eaLnBrk="0" hangingPunct="0">
              <a:tabLst>
                <a:tab pos="3998913" algn="l"/>
              </a:tabLst>
              <a:defRPr sz="2000">
                <a:solidFill>
                  <a:schemeClr val="accent2"/>
                </a:solidFill>
                <a:latin typeface="Times New Roman" pitchFamily="18" charset="0"/>
                <a:cs typeface="Arial" charset="0"/>
              </a:defRPr>
            </a:lvl5pPr>
            <a:lvl6pPr marL="2514600" indent="-228600" eaLnBrk="0" fontAlgn="base" hangingPunct="0">
              <a:spcBef>
                <a:spcPct val="0"/>
              </a:spcBef>
              <a:spcAft>
                <a:spcPct val="0"/>
              </a:spcAft>
              <a:tabLst>
                <a:tab pos="3998913" algn="l"/>
              </a:tabLst>
              <a:defRPr sz="2000">
                <a:solidFill>
                  <a:schemeClr val="accent2"/>
                </a:solidFill>
                <a:latin typeface="Times New Roman" pitchFamily="18" charset="0"/>
                <a:cs typeface="Arial" charset="0"/>
              </a:defRPr>
            </a:lvl6pPr>
            <a:lvl7pPr marL="2971800" indent="-228600" eaLnBrk="0" fontAlgn="base" hangingPunct="0">
              <a:spcBef>
                <a:spcPct val="0"/>
              </a:spcBef>
              <a:spcAft>
                <a:spcPct val="0"/>
              </a:spcAft>
              <a:tabLst>
                <a:tab pos="3998913" algn="l"/>
              </a:tabLst>
              <a:defRPr sz="2000">
                <a:solidFill>
                  <a:schemeClr val="accent2"/>
                </a:solidFill>
                <a:latin typeface="Times New Roman" pitchFamily="18" charset="0"/>
                <a:cs typeface="Arial" charset="0"/>
              </a:defRPr>
            </a:lvl7pPr>
            <a:lvl8pPr marL="3429000" indent="-228600" eaLnBrk="0" fontAlgn="base" hangingPunct="0">
              <a:spcBef>
                <a:spcPct val="0"/>
              </a:spcBef>
              <a:spcAft>
                <a:spcPct val="0"/>
              </a:spcAft>
              <a:tabLst>
                <a:tab pos="3998913" algn="l"/>
              </a:tabLst>
              <a:defRPr sz="2000">
                <a:solidFill>
                  <a:schemeClr val="accent2"/>
                </a:solidFill>
                <a:latin typeface="Times New Roman" pitchFamily="18" charset="0"/>
                <a:cs typeface="Arial" charset="0"/>
              </a:defRPr>
            </a:lvl8pPr>
            <a:lvl9pPr marL="3886200" indent="-228600" eaLnBrk="0" fontAlgn="base" hangingPunct="0">
              <a:spcBef>
                <a:spcPct val="0"/>
              </a:spcBef>
              <a:spcAft>
                <a:spcPct val="0"/>
              </a:spcAft>
              <a:tabLst>
                <a:tab pos="3998913" algn="l"/>
              </a:tabLst>
              <a:defRPr sz="2000">
                <a:solidFill>
                  <a:schemeClr val="accent2"/>
                </a:solidFill>
                <a:latin typeface="Times New Roman" pitchFamily="18" charset="0"/>
                <a:cs typeface="Arial" charset="0"/>
              </a:defRPr>
            </a:lvl9pPr>
          </a:lstStyle>
          <a:p>
            <a:pPr marL="246191" marR="0" lvl="0" indent="-246191" algn="just" defTabSz="914400" rtl="0" eaLnBrk="1" fontAlgn="base" latinLnBrk="0" hangingPunct="1">
              <a:lnSpc>
                <a:spcPct val="100000"/>
              </a:lnSpc>
              <a:spcBef>
                <a:spcPts val="0"/>
              </a:spcBef>
              <a:spcAft>
                <a:spcPts val="0"/>
              </a:spcAft>
              <a:buClr>
                <a:srgbClr val="992182"/>
              </a:buClr>
              <a:buSzTx/>
              <a:buFont typeface="Wingdings" pitchFamily="2" charset="2"/>
              <a:buChar char="Ø"/>
              <a:tabLst>
                <a:tab pos="3998913" algn="l"/>
              </a:tabLst>
              <a:defRPr/>
            </a:pPr>
            <a:r>
              <a:rPr kumimoji="0" lang="en-US" sz="1477" b="0" i="0" u="none" strike="noStrike" kern="1200" cap="none" spc="0" normalizeH="0" baseline="0" noProof="0" dirty="0">
                <a:ln>
                  <a:noFill/>
                </a:ln>
                <a:solidFill>
                  <a:prstClr val="black"/>
                </a:solidFill>
                <a:effectLst/>
                <a:uLnTx/>
                <a:uFillTx/>
                <a:latin typeface="Calibri"/>
                <a:ea typeface="+mn-ea"/>
                <a:cs typeface="Arial" charset="0"/>
              </a:rPr>
              <a:t>Names; Numbers &amp; Types of Trees in Green Belt</a:t>
            </a:r>
          </a:p>
        </p:txBody>
      </p:sp>
      <p:sp>
        <p:nvSpPr>
          <p:cNvPr id="74894" name="Slide Number Placeholder 1"/>
          <p:cNvSpPr>
            <a:spLocks noGrp="1"/>
          </p:cNvSpPr>
          <p:nvPr>
            <p:ph type="sldNum" sz="quarter" idx="12"/>
          </p:nvPr>
        </p:nvSpPr>
        <p:spPr bwMode="auto">
          <a:xfrm>
            <a:off x="9519141" y="6520962"/>
            <a:ext cx="386862"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2B0C87-AEDB-435F-B5FA-C0C2A99F5B94}" type="slidenum">
              <a:rPr kumimoji="0" lang="en-US" altLang="en-US" sz="1108"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108" b="0" i="0" u="none" strike="noStrike" kern="1200" cap="none" spc="0" normalizeH="0" baseline="0" noProof="0" dirty="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2F112102-4A53-4445-8045-F870C1A84F3C}"/>
              </a:ext>
            </a:extLst>
          </p:cNvPr>
          <p:cNvGraphicFramePr>
            <a:graphicFrameLocks noGrp="1"/>
          </p:cNvGraphicFramePr>
          <p:nvPr>
            <p:extLst>
              <p:ext uri="{D42A27DB-BD31-4B8C-83A1-F6EECF244321}">
                <p14:modId xmlns:p14="http://schemas.microsoft.com/office/powerpoint/2010/main" val="386130364"/>
              </p:ext>
            </p:extLst>
          </p:nvPr>
        </p:nvGraphicFramePr>
        <p:xfrm>
          <a:off x="1295400" y="605772"/>
          <a:ext cx="7239000" cy="6068251"/>
        </p:xfrm>
        <a:graphic>
          <a:graphicData uri="http://schemas.openxmlformats.org/drawingml/2006/table">
            <a:tbl>
              <a:tblPr firstRow="1" firstCol="1" lastRow="1" lastCol="1" bandRow="1" bandCol="1"/>
              <a:tblGrid>
                <a:gridCol w="685800">
                  <a:extLst>
                    <a:ext uri="{9D8B030D-6E8A-4147-A177-3AD203B41FA5}">
                      <a16:colId xmlns:a16="http://schemas.microsoft.com/office/drawing/2014/main" val="128495102"/>
                    </a:ext>
                  </a:extLst>
                </a:gridCol>
                <a:gridCol w="2209800">
                  <a:extLst>
                    <a:ext uri="{9D8B030D-6E8A-4147-A177-3AD203B41FA5}">
                      <a16:colId xmlns:a16="http://schemas.microsoft.com/office/drawing/2014/main" val="523996158"/>
                    </a:ext>
                  </a:extLst>
                </a:gridCol>
                <a:gridCol w="2590800">
                  <a:extLst>
                    <a:ext uri="{9D8B030D-6E8A-4147-A177-3AD203B41FA5}">
                      <a16:colId xmlns:a16="http://schemas.microsoft.com/office/drawing/2014/main" val="1208199892"/>
                    </a:ext>
                  </a:extLst>
                </a:gridCol>
                <a:gridCol w="1752600">
                  <a:extLst>
                    <a:ext uri="{9D8B030D-6E8A-4147-A177-3AD203B41FA5}">
                      <a16:colId xmlns:a16="http://schemas.microsoft.com/office/drawing/2014/main" val="13341369"/>
                    </a:ext>
                  </a:extLst>
                </a:gridCol>
              </a:tblGrid>
              <a:tr h="135240">
                <a:tc>
                  <a:txBody>
                    <a:bodyPr/>
                    <a:lstStyle/>
                    <a:p>
                      <a:pPr marL="81280" marR="0" algn="ctr">
                        <a:lnSpc>
                          <a:spcPct val="115000"/>
                        </a:lnSpc>
                        <a:spcBef>
                          <a:spcPts val="0"/>
                        </a:spcBef>
                        <a:spcAft>
                          <a:spcPts val="0"/>
                        </a:spcAft>
                      </a:pPr>
                      <a:r>
                        <a:rPr lang="en-US" sz="1400" b="1" spc="-10">
                          <a:effectLst/>
                          <a:latin typeface="+mn-lt"/>
                          <a:ea typeface="Arial" panose="020B0604020202020204" pitchFamily="34" charset="0"/>
                          <a:cs typeface="Times New Roman" panose="02020603050405020304" pitchFamily="18" charset="0"/>
                        </a:rPr>
                        <a:t>N</a:t>
                      </a:r>
                      <a:r>
                        <a:rPr lang="en-US" sz="1400" b="1">
                          <a:effectLst/>
                          <a:latin typeface="+mn-lt"/>
                          <a:ea typeface="Arial" panose="020B0604020202020204" pitchFamily="34" charset="0"/>
                          <a:cs typeface="Times New Roman" panose="02020603050405020304" pitchFamily="18" charset="0"/>
                        </a:rPr>
                        <a:t>o.</a:t>
                      </a:r>
                      <a:endParaRPr lang="en-IN" sz="1400">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280" marR="0" algn="ctr">
                        <a:lnSpc>
                          <a:spcPct val="115000"/>
                        </a:lnSpc>
                        <a:spcBef>
                          <a:spcPts val="0"/>
                        </a:spcBef>
                        <a:spcAft>
                          <a:spcPts val="0"/>
                        </a:spcAft>
                      </a:pPr>
                      <a:r>
                        <a:rPr lang="en-US" sz="1400" b="1" spc="-10" dirty="0">
                          <a:effectLst/>
                          <a:latin typeface="+mn-lt"/>
                          <a:ea typeface="Arial" panose="020B0604020202020204" pitchFamily="34" charset="0"/>
                          <a:cs typeface="Times New Roman" panose="02020603050405020304" pitchFamily="18" charset="0"/>
                        </a:rPr>
                        <a:t>C</a:t>
                      </a:r>
                      <a:r>
                        <a:rPr lang="en-US" sz="1400" b="1" dirty="0">
                          <a:effectLst/>
                          <a:latin typeface="+mn-lt"/>
                          <a:ea typeface="Arial" panose="020B0604020202020204" pitchFamily="34" charset="0"/>
                          <a:cs typeface="Times New Roman" panose="02020603050405020304" pitchFamily="18" charset="0"/>
                        </a:rPr>
                        <a:t>ommon </a:t>
                      </a:r>
                      <a:r>
                        <a:rPr lang="en-US" sz="1400" b="1" spc="-10" dirty="0">
                          <a:effectLst/>
                          <a:latin typeface="+mn-lt"/>
                          <a:ea typeface="Arial" panose="020B0604020202020204" pitchFamily="34" charset="0"/>
                          <a:cs typeface="Times New Roman" panose="02020603050405020304" pitchFamily="18" charset="0"/>
                        </a:rPr>
                        <a:t>N</a:t>
                      </a:r>
                      <a:r>
                        <a:rPr lang="en-US" sz="1400" b="1" dirty="0">
                          <a:effectLst/>
                          <a:latin typeface="+mn-lt"/>
                          <a:ea typeface="Arial" panose="020B0604020202020204" pitchFamily="34" charset="0"/>
                          <a:cs typeface="Times New Roman" panose="02020603050405020304" pitchFamily="18" charset="0"/>
                        </a:rPr>
                        <a:t>ame</a:t>
                      </a:r>
                      <a:endParaRPr lang="en-IN" sz="1400" dirty="0">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280" marR="0" algn="ctr">
                        <a:lnSpc>
                          <a:spcPct val="115000"/>
                        </a:lnSpc>
                        <a:spcBef>
                          <a:spcPts val="0"/>
                        </a:spcBef>
                        <a:spcAft>
                          <a:spcPts val="0"/>
                        </a:spcAft>
                      </a:pPr>
                      <a:r>
                        <a:rPr lang="en-US" sz="1400" b="1" spc="-5" dirty="0">
                          <a:effectLst/>
                          <a:latin typeface="+mn-lt"/>
                          <a:ea typeface="Arial" panose="020B0604020202020204" pitchFamily="34" charset="0"/>
                          <a:cs typeface="Times New Roman" panose="02020603050405020304" pitchFamily="18" charset="0"/>
                        </a:rPr>
                        <a:t>S</a:t>
                      </a:r>
                      <a:r>
                        <a:rPr lang="en-US" sz="1400" b="1" dirty="0">
                          <a:effectLst/>
                          <a:latin typeface="+mn-lt"/>
                          <a:ea typeface="Arial" panose="020B0604020202020204" pitchFamily="34" charset="0"/>
                          <a:cs typeface="Times New Roman" panose="02020603050405020304" pitchFamily="18" charset="0"/>
                        </a:rPr>
                        <a:t>cient</a:t>
                      </a:r>
                      <a:r>
                        <a:rPr lang="en-US" sz="1400" b="1" spc="-5" dirty="0">
                          <a:effectLst/>
                          <a:latin typeface="+mn-lt"/>
                          <a:ea typeface="Arial" panose="020B0604020202020204" pitchFamily="34" charset="0"/>
                          <a:cs typeface="Times New Roman" panose="02020603050405020304" pitchFamily="18" charset="0"/>
                        </a:rPr>
                        <a:t>i</a:t>
                      </a:r>
                      <a:r>
                        <a:rPr lang="en-US" sz="1400" b="1" dirty="0">
                          <a:effectLst/>
                          <a:latin typeface="+mn-lt"/>
                          <a:ea typeface="Arial" panose="020B0604020202020204" pitchFamily="34" charset="0"/>
                          <a:cs typeface="Times New Roman" panose="02020603050405020304" pitchFamily="18" charset="0"/>
                        </a:rPr>
                        <a:t>fic</a:t>
                      </a:r>
                      <a:r>
                        <a:rPr lang="en-US" sz="1400" b="1" spc="-10" dirty="0">
                          <a:effectLst/>
                          <a:latin typeface="+mn-lt"/>
                          <a:ea typeface="Arial" panose="020B0604020202020204" pitchFamily="34" charset="0"/>
                          <a:cs typeface="Times New Roman" panose="02020603050405020304" pitchFamily="18" charset="0"/>
                        </a:rPr>
                        <a:t> N</a:t>
                      </a:r>
                      <a:r>
                        <a:rPr lang="en-US" sz="1400" b="1" dirty="0">
                          <a:effectLst/>
                          <a:latin typeface="+mn-lt"/>
                          <a:ea typeface="Arial" panose="020B0604020202020204" pitchFamily="34" charset="0"/>
                          <a:cs typeface="Times New Roman" panose="02020603050405020304" pitchFamily="18" charset="0"/>
                        </a:rPr>
                        <a:t>ames</a:t>
                      </a:r>
                      <a:endParaRPr lang="en-IN" sz="1400" dirty="0">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280" marR="0" algn="ctr">
                        <a:lnSpc>
                          <a:spcPct val="115000"/>
                        </a:lnSpc>
                        <a:spcBef>
                          <a:spcPts val="0"/>
                        </a:spcBef>
                        <a:spcAft>
                          <a:spcPts val="0"/>
                        </a:spcAft>
                      </a:pPr>
                      <a:r>
                        <a:rPr lang="en-US" sz="1400" b="1" spc="-10" dirty="0">
                          <a:effectLst/>
                          <a:latin typeface="+mn-lt"/>
                          <a:ea typeface="Arial" panose="020B0604020202020204" pitchFamily="34" charset="0"/>
                          <a:cs typeface="Times New Roman" panose="02020603050405020304" pitchFamily="18" charset="0"/>
                        </a:rPr>
                        <a:t>N</a:t>
                      </a:r>
                      <a:r>
                        <a:rPr lang="en-US" sz="1400" b="1" dirty="0">
                          <a:effectLst/>
                          <a:latin typeface="+mn-lt"/>
                          <a:ea typeface="Arial" panose="020B0604020202020204" pitchFamily="34" charset="0"/>
                          <a:cs typeface="Times New Roman" panose="02020603050405020304" pitchFamily="18" charset="0"/>
                        </a:rPr>
                        <a:t>o. of </a:t>
                      </a:r>
                      <a:r>
                        <a:rPr lang="en-US" sz="1400" b="1" spc="-10" dirty="0">
                          <a:effectLst/>
                          <a:latin typeface="+mn-lt"/>
                          <a:ea typeface="Arial" panose="020B0604020202020204" pitchFamily="34" charset="0"/>
                          <a:cs typeface="Times New Roman" panose="02020603050405020304" pitchFamily="18" charset="0"/>
                        </a:rPr>
                        <a:t>t</a:t>
                      </a:r>
                      <a:r>
                        <a:rPr lang="en-US" sz="1400" b="1" dirty="0">
                          <a:effectLst/>
                          <a:latin typeface="+mn-lt"/>
                          <a:ea typeface="Arial" panose="020B0604020202020204" pitchFamily="34" charset="0"/>
                          <a:cs typeface="Times New Roman" panose="02020603050405020304" pitchFamily="18" charset="0"/>
                        </a:rPr>
                        <a:t>rees</a:t>
                      </a:r>
                      <a:endParaRPr lang="en-IN" sz="1400" dirty="0">
                        <a:effectLst/>
                        <a:latin typeface="+mn-lt"/>
                        <a:ea typeface="Times New Roman" panose="02020603050405020304" pitchFamily="18" charset="0"/>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826493"/>
                  </a:ext>
                </a:extLst>
              </a:tr>
              <a:tr h="135240">
                <a:tc gridSpan="4">
                  <a:txBody>
                    <a:bodyPr/>
                    <a:lstStyle/>
                    <a:p>
                      <a:pPr marL="64770" marR="0">
                        <a:lnSpc>
                          <a:spcPct val="115000"/>
                        </a:lnSpc>
                        <a:spcBef>
                          <a:spcPts val="0"/>
                        </a:spcBef>
                        <a:spcAft>
                          <a:spcPts val="0"/>
                        </a:spcAft>
                      </a:pPr>
                      <a:r>
                        <a:rPr lang="en-US" sz="1400" b="1" spc="-5">
                          <a:effectLst/>
                          <a:latin typeface="+mn-lt"/>
                          <a:ea typeface="Arial" panose="020B0604020202020204" pitchFamily="34" charset="0"/>
                          <a:cs typeface="Times New Roman" panose="02020603050405020304" pitchFamily="18" charset="0"/>
                        </a:rPr>
                        <a:t>P</a:t>
                      </a:r>
                      <a:r>
                        <a:rPr lang="en-US" sz="1400" b="1">
                          <a:effectLst/>
                          <a:latin typeface="+mn-lt"/>
                          <a:ea typeface="Arial" panose="020B0604020202020204" pitchFamily="34" charset="0"/>
                          <a:cs typeface="Times New Roman" panose="02020603050405020304" pitchFamily="18" charset="0"/>
                        </a:rPr>
                        <a:t>la</a:t>
                      </a:r>
                      <a:r>
                        <a:rPr lang="en-US" sz="1400" b="1" spc="-5">
                          <a:effectLst/>
                          <a:latin typeface="+mn-lt"/>
                          <a:ea typeface="Arial" panose="020B0604020202020204" pitchFamily="34" charset="0"/>
                          <a:cs typeface="Times New Roman" panose="02020603050405020304" pitchFamily="18" charset="0"/>
                        </a:rPr>
                        <a:t>n</a:t>
                      </a:r>
                      <a:r>
                        <a:rPr lang="en-US" sz="1400" b="1">
                          <a:effectLst/>
                          <a:latin typeface="+mn-lt"/>
                          <a:ea typeface="Arial" panose="020B0604020202020204" pitchFamily="34" charset="0"/>
                          <a:cs typeface="Times New Roman" panose="02020603050405020304" pitchFamily="18" charset="0"/>
                        </a:rPr>
                        <a:t>ta</a:t>
                      </a:r>
                      <a:r>
                        <a:rPr lang="en-US" sz="1400" b="1" spc="-10">
                          <a:effectLst/>
                          <a:latin typeface="+mn-lt"/>
                          <a:ea typeface="Arial" panose="020B0604020202020204" pitchFamily="34" charset="0"/>
                          <a:cs typeface="Times New Roman" panose="02020603050405020304" pitchFamily="18" charset="0"/>
                        </a:rPr>
                        <a:t>t</a:t>
                      </a:r>
                      <a:r>
                        <a:rPr lang="en-US" sz="1400" b="1">
                          <a:effectLst/>
                          <a:latin typeface="+mn-lt"/>
                          <a:ea typeface="Arial" panose="020B0604020202020204" pitchFamily="34" charset="0"/>
                          <a:cs typeface="Times New Roman" panose="02020603050405020304" pitchFamily="18" charset="0"/>
                        </a:rPr>
                        <a:t>ion in S</a:t>
                      </a:r>
                      <a:r>
                        <a:rPr lang="en-US" sz="1400" b="1" spc="-5">
                          <a:effectLst/>
                          <a:latin typeface="+mn-lt"/>
                          <a:ea typeface="Arial" panose="020B0604020202020204" pitchFamily="34" charset="0"/>
                          <a:cs typeface="Times New Roman" panose="02020603050405020304" pitchFamily="18" charset="0"/>
                        </a:rPr>
                        <a:t>u</a:t>
                      </a:r>
                      <a:r>
                        <a:rPr lang="en-US" sz="1400" b="1">
                          <a:effectLst/>
                          <a:latin typeface="+mn-lt"/>
                          <a:ea typeface="Arial" panose="020B0604020202020204" pitchFamily="34" charset="0"/>
                          <a:cs typeface="Times New Roman" panose="02020603050405020304" pitchFamily="18" charset="0"/>
                        </a:rPr>
                        <a:t>g</a:t>
                      </a:r>
                      <a:r>
                        <a:rPr lang="en-US" sz="1400" b="1" spc="-20">
                          <a:effectLst/>
                          <a:latin typeface="+mn-lt"/>
                          <a:ea typeface="Arial" panose="020B0604020202020204" pitchFamily="34" charset="0"/>
                          <a:cs typeface="Times New Roman" panose="02020603050405020304" pitchFamily="18" charset="0"/>
                        </a:rPr>
                        <a:t>a</a:t>
                      </a:r>
                      <a:r>
                        <a:rPr lang="en-US" sz="1400" b="1">
                          <a:effectLst/>
                          <a:latin typeface="+mn-lt"/>
                          <a:ea typeface="Arial" panose="020B0604020202020204" pitchFamily="34" charset="0"/>
                          <a:cs typeface="Times New Roman" panose="02020603050405020304" pitchFamily="18" charset="0"/>
                        </a:rPr>
                        <a:t>r F</a:t>
                      </a:r>
                      <a:r>
                        <a:rPr lang="en-US" sz="1400" b="1" spc="-5">
                          <a:effectLst/>
                          <a:latin typeface="+mn-lt"/>
                          <a:ea typeface="Arial" panose="020B0604020202020204" pitchFamily="34" charset="0"/>
                          <a:cs typeface="Times New Roman" panose="02020603050405020304" pitchFamily="18" charset="0"/>
                        </a:rPr>
                        <a:t>a</a:t>
                      </a:r>
                      <a:r>
                        <a:rPr lang="en-US" sz="1400" b="1" spc="-15">
                          <a:effectLst/>
                          <a:latin typeface="+mn-lt"/>
                          <a:ea typeface="Arial" panose="020B0604020202020204" pitchFamily="34" charset="0"/>
                          <a:cs typeface="Times New Roman" panose="02020603050405020304" pitchFamily="18" charset="0"/>
                        </a:rPr>
                        <a:t>c</a:t>
                      </a:r>
                      <a:r>
                        <a:rPr lang="en-US" sz="1400" b="1">
                          <a:effectLst/>
                          <a:latin typeface="+mn-lt"/>
                          <a:ea typeface="Arial" panose="020B0604020202020204" pitchFamily="34" charset="0"/>
                          <a:cs typeface="Times New Roman" panose="02020603050405020304" pitchFamily="18" charset="0"/>
                        </a:rPr>
                        <a:t>tory </a:t>
                      </a:r>
                      <a:r>
                        <a:rPr lang="en-US" sz="1400" b="1" spc="-5">
                          <a:effectLst/>
                          <a:latin typeface="+mn-lt"/>
                          <a:ea typeface="Arial" panose="020B0604020202020204" pitchFamily="34" charset="0"/>
                          <a:cs typeface="Times New Roman" panose="02020603050405020304" pitchFamily="18" charset="0"/>
                        </a:rPr>
                        <a:t>P</a:t>
                      </a:r>
                      <a:r>
                        <a:rPr lang="en-US" sz="1400" b="1">
                          <a:effectLst/>
                          <a:latin typeface="+mn-lt"/>
                          <a:ea typeface="Arial" panose="020B0604020202020204" pitchFamily="34" charset="0"/>
                          <a:cs typeface="Times New Roman" panose="02020603050405020304" pitchFamily="18" charset="0"/>
                        </a:rPr>
                        <a:t>rem</a:t>
                      </a:r>
                      <a:r>
                        <a:rPr lang="en-US" sz="1400" b="1" spc="5">
                          <a:effectLst/>
                          <a:latin typeface="+mn-lt"/>
                          <a:ea typeface="Arial" panose="020B0604020202020204" pitchFamily="34" charset="0"/>
                          <a:cs typeface="Times New Roman" panose="02020603050405020304" pitchFamily="18" charset="0"/>
                        </a:rPr>
                        <a:t>i</a:t>
                      </a:r>
                      <a:r>
                        <a:rPr lang="en-US" sz="1400" b="1">
                          <a:effectLst/>
                          <a:latin typeface="+mn-lt"/>
                          <a:ea typeface="Arial" panose="020B0604020202020204" pitchFamily="34" charset="0"/>
                          <a:cs typeface="Times New Roman" panose="02020603050405020304" pitchFamily="18" charset="0"/>
                        </a:rPr>
                        <a:t>s</a:t>
                      </a:r>
                      <a:r>
                        <a:rPr lang="en-US" sz="1400" b="1" spc="-5">
                          <a:effectLst/>
                          <a:latin typeface="+mn-lt"/>
                          <a:ea typeface="Arial" panose="020B0604020202020204" pitchFamily="34" charset="0"/>
                          <a:cs typeface="Times New Roman" panose="02020603050405020304" pitchFamily="18" charset="0"/>
                        </a:rPr>
                        <a:t>e</a:t>
                      </a:r>
                      <a:r>
                        <a:rPr lang="en-US" sz="1400" b="1">
                          <a:effectLst/>
                          <a:latin typeface="+mn-lt"/>
                          <a:ea typeface="Arial" panose="020B0604020202020204" pitchFamily="34" charset="0"/>
                          <a:cs typeface="Times New Roman" panose="02020603050405020304" pitchFamily="18" charset="0"/>
                        </a:rPr>
                        <a:t>s</a:t>
                      </a:r>
                      <a:r>
                        <a:rPr lang="en-US" sz="1400" b="1" spc="15">
                          <a:effectLst/>
                          <a:latin typeface="+mn-lt"/>
                          <a:ea typeface="Arial" panose="020B0604020202020204" pitchFamily="34" charset="0"/>
                          <a:cs typeface="Times New Roman" panose="02020603050405020304" pitchFamily="18" charset="0"/>
                        </a:rPr>
                        <a:t>:</a:t>
                      </a:r>
                      <a:r>
                        <a:rPr lang="en-US" sz="1400" b="1">
                          <a:effectLst/>
                          <a:latin typeface="+mn-lt"/>
                          <a:ea typeface="Arial" panose="020B0604020202020204" pitchFamily="34" charset="0"/>
                          <a:cs typeface="Times New Roman" panose="02020603050405020304" pitchFamily="18" charset="0"/>
                        </a:rPr>
                        <a:t>-</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189823422"/>
                  </a:ext>
                </a:extLst>
              </a:tr>
              <a:tr h="135240">
                <a:tc>
                  <a:txBody>
                    <a:bodyPr/>
                    <a:lstStyle/>
                    <a:p>
                      <a:pPr marL="236855" marR="236855" algn="ctr">
                        <a:lnSpc>
                          <a:spcPct val="11500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1</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10">
                          <a:effectLst/>
                          <a:latin typeface="+mn-lt"/>
                          <a:ea typeface="Arial" panose="020B0604020202020204" pitchFamily="34" charset="0"/>
                          <a:cs typeface="Times New Roman" panose="02020603050405020304" pitchFamily="18" charset="0"/>
                        </a:rPr>
                        <a:t>C</a:t>
                      </a:r>
                      <a:r>
                        <a:rPr lang="en-US" sz="1400">
                          <a:effectLst/>
                          <a:latin typeface="+mn-lt"/>
                          <a:ea typeface="Arial" panose="020B0604020202020204" pitchFamily="34" charset="0"/>
                          <a:cs typeface="Times New Roman" panose="02020603050405020304" pitchFamily="18" charset="0"/>
                        </a:rPr>
                        <a:t>oc</a:t>
                      </a:r>
                      <a:r>
                        <a:rPr lang="en-US" sz="1400" spc="-5">
                          <a:effectLst/>
                          <a:latin typeface="+mn-lt"/>
                          <a:ea typeface="Arial" panose="020B0604020202020204" pitchFamily="34" charset="0"/>
                          <a:cs typeface="Times New Roman" panose="02020603050405020304" pitchFamily="18" charset="0"/>
                        </a:rPr>
                        <a:t>o</a:t>
                      </a:r>
                      <a:r>
                        <a:rPr lang="en-US" sz="1400">
                          <a:effectLst/>
                          <a:latin typeface="+mn-lt"/>
                          <a:ea typeface="Arial" panose="020B0604020202020204" pitchFamily="34" charset="0"/>
                          <a:cs typeface="Times New Roman" panose="02020603050405020304" pitchFamily="18" charset="0"/>
                        </a:rPr>
                        <a:t>n</a:t>
                      </a:r>
                      <a:r>
                        <a:rPr lang="en-US" sz="1400" spc="-5">
                          <a:effectLst/>
                          <a:latin typeface="+mn-lt"/>
                          <a:ea typeface="Arial" panose="020B0604020202020204" pitchFamily="34" charset="0"/>
                          <a:cs typeface="Times New Roman" panose="02020603050405020304" pitchFamily="18" charset="0"/>
                        </a:rPr>
                        <a:t>u</a:t>
                      </a:r>
                      <a:r>
                        <a:rPr lang="en-US" sz="1400">
                          <a:effectLst/>
                          <a:latin typeface="+mn-lt"/>
                          <a:ea typeface="Arial" panose="020B0604020202020204" pitchFamily="34" charset="0"/>
                          <a:cs typeface="Times New Roman" panose="02020603050405020304" pitchFamily="18" charset="0"/>
                        </a:rPr>
                        <a:t>t</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C</a:t>
                      </a:r>
                      <a:r>
                        <a:rPr lang="en-US" sz="1400" i="1">
                          <a:effectLst/>
                          <a:latin typeface="+mn-lt"/>
                          <a:ea typeface="Arial" panose="020B0604020202020204" pitchFamily="34" charset="0"/>
                          <a:cs typeface="Times New Roman" panose="02020603050405020304" pitchFamily="18" charset="0"/>
                        </a:rPr>
                        <a:t>oc</a:t>
                      </a:r>
                      <a:r>
                        <a:rPr lang="en-US" sz="1400" i="1" spc="-5">
                          <a:effectLst/>
                          <a:latin typeface="+mn-lt"/>
                          <a:ea typeface="Arial" panose="020B0604020202020204" pitchFamily="34" charset="0"/>
                          <a:cs typeface="Times New Roman" panose="02020603050405020304" pitchFamily="18" charset="0"/>
                        </a:rPr>
                        <a:t>o</a:t>
                      </a:r>
                      <a:r>
                        <a:rPr lang="en-US" sz="1400" i="1">
                          <a:effectLst/>
                          <a:latin typeface="+mn-lt"/>
                          <a:ea typeface="Arial" panose="020B0604020202020204" pitchFamily="34" charset="0"/>
                          <a:cs typeface="Times New Roman" panose="02020603050405020304" pitchFamily="18" charset="0"/>
                        </a:rPr>
                        <a:t>s </a:t>
                      </a:r>
                      <a:r>
                        <a:rPr lang="en-US" sz="1400" i="1" spc="-10">
                          <a:effectLst/>
                          <a:latin typeface="+mn-lt"/>
                          <a:ea typeface="Arial" panose="020B0604020202020204" pitchFamily="34" charset="0"/>
                          <a:cs typeface="Times New Roman" panose="02020603050405020304" pitchFamily="18" charset="0"/>
                        </a:rPr>
                        <a:t>N</a:t>
                      </a:r>
                      <a:r>
                        <a:rPr lang="en-US" sz="1400" i="1">
                          <a:effectLst/>
                          <a:latin typeface="+mn-lt"/>
                          <a:ea typeface="Arial" panose="020B0604020202020204" pitchFamily="34" charset="0"/>
                          <a:cs typeface="Times New Roman" panose="02020603050405020304" pitchFamily="18" charset="0"/>
                        </a:rPr>
                        <a:t>uc</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fera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40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602668"/>
                  </a:ext>
                </a:extLst>
              </a:tr>
              <a:tr h="135240">
                <a:tc>
                  <a:txBody>
                    <a:bodyPr/>
                    <a:lstStyle/>
                    <a:p>
                      <a:pPr marL="236855" marR="236855" algn="ctr">
                        <a:lnSpc>
                          <a:spcPct val="11500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2</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10">
                          <a:effectLst/>
                          <a:latin typeface="+mn-lt"/>
                          <a:ea typeface="Arial" panose="020B0604020202020204" pitchFamily="34" charset="0"/>
                          <a:cs typeface="Times New Roman" panose="02020603050405020304" pitchFamily="18" charset="0"/>
                        </a:rPr>
                        <a:t>C</a:t>
                      </a:r>
                      <a:r>
                        <a:rPr lang="en-US" sz="1400">
                          <a:effectLst/>
                          <a:latin typeface="+mn-lt"/>
                          <a:ea typeface="Arial" panose="020B0604020202020204" pitchFamily="34" charset="0"/>
                          <a:cs typeface="Times New Roman" panose="02020603050405020304" pitchFamily="18" charset="0"/>
                        </a:rPr>
                        <a:t>h</a:t>
                      </a:r>
                      <a:r>
                        <a:rPr lang="en-US" sz="1400" spc="-10">
                          <a:effectLst/>
                          <a:latin typeface="+mn-lt"/>
                          <a:ea typeface="Arial" panose="020B0604020202020204" pitchFamily="34" charset="0"/>
                          <a:cs typeface="Times New Roman" panose="02020603050405020304" pitchFamily="18" charset="0"/>
                        </a:rPr>
                        <a:t>i</a:t>
                      </a:r>
                      <a:r>
                        <a:rPr lang="en-US" sz="1400">
                          <a:effectLst/>
                          <a:latin typeface="+mn-lt"/>
                          <a:ea typeface="Arial" panose="020B0604020202020204" pitchFamily="34" charset="0"/>
                          <a:cs typeface="Times New Roman" panose="02020603050405020304" pitchFamily="18" charset="0"/>
                        </a:rPr>
                        <a:t>k</a:t>
                      </a:r>
                      <a:r>
                        <a:rPr lang="en-US" sz="1400" spc="10">
                          <a:effectLst/>
                          <a:latin typeface="+mn-lt"/>
                          <a:ea typeface="Arial" panose="020B0604020202020204" pitchFamily="34" charset="0"/>
                          <a:cs typeface="Times New Roman" panose="02020603050405020304" pitchFamily="18" charset="0"/>
                        </a:rPr>
                        <a:t>k</a:t>
                      </a:r>
                      <a:r>
                        <a:rPr lang="en-US" sz="1400">
                          <a:effectLst/>
                          <a:latin typeface="+mn-lt"/>
                          <a:ea typeface="Arial" panose="020B0604020202020204" pitchFamily="34" charset="0"/>
                          <a:cs typeface="Times New Roman" panose="02020603050405020304" pitchFamily="18" charset="0"/>
                        </a:rPr>
                        <a:t>u</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M</a:t>
                      </a:r>
                      <a:r>
                        <a:rPr lang="en-US" sz="1400" i="1">
                          <a:effectLst/>
                          <a:latin typeface="+mn-lt"/>
                          <a:ea typeface="Arial" panose="020B0604020202020204" pitchFamily="34" charset="0"/>
                          <a:cs typeface="Times New Roman" panose="02020603050405020304" pitchFamily="18" charset="0"/>
                        </a:rPr>
                        <a:t>a</a:t>
                      </a:r>
                      <a:r>
                        <a:rPr lang="en-US" sz="1400" i="1" spc="-5">
                          <a:effectLst/>
                          <a:latin typeface="+mn-lt"/>
                          <a:ea typeface="Arial" panose="020B0604020202020204" pitchFamily="34" charset="0"/>
                          <a:cs typeface="Times New Roman" panose="02020603050405020304" pitchFamily="18" charset="0"/>
                        </a:rPr>
                        <a:t>n</a:t>
                      </a:r>
                      <a:r>
                        <a:rPr lang="en-US" sz="1400" i="1" spc="-10">
                          <a:effectLst/>
                          <a:latin typeface="+mn-lt"/>
                          <a:ea typeface="Arial" panose="020B0604020202020204" pitchFamily="34" charset="0"/>
                          <a:cs typeface="Times New Roman" panose="02020603050405020304" pitchFamily="18" charset="0"/>
                        </a:rPr>
                        <a:t>il</a:t>
                      </a:r>
                      <a:r>
                        <a:rPr lang="en-US" sz="1400" i="1">
                          <a:effectLst/>
                          <a:latin typeface="+mn-lt"/>
                          <a:ea typeface="Arial" panose="020B0604020202020204" pitchFamily="34" charset="0"/>
                          <a:cs typeface="Times New Roman" panose="02020603050405020304" pitchFamily="18" charset="0"/>
                        </a:rPr>
                        <a:t>kara Z</a:t>
                      </a:r>
                      <a:r>
                        <a:rPr lang="en-US" sz="1400" i="1" spc="-5">
                          <a:effectLst/>
                          <a:latin typeface="+mn-lt"/>
                          <a:ea typeface="Arial" panose="020B0604020202020204" pitchFamily="34" charset="0"/>
                          <a:cs typeface="Times New Roman" panose="02020603050405020304" pitchFamily="18" charset="0"/>
                        </a:rPr>
                        <a:t>a</a:t>
                      </a:r>
                      <a:r>
                        <a:rPr lang="en-US" sz="1400" i="1">
                          <a:effectLst/>
                          <a:latin typeface="+mn-lt"/>
                          <a:ea typeface="Arial" panose="020B0604020202020204" pitchFamily="34" charset="0"/>
                          <a:cs typeface="Times New Roman" panose="02020603050405020304" pitchFamily="18" charset="0"/>
                        </a:rPr>
                        <a:t>p</a:t>
                      </a:r>
                      <a:r>
                        <a:rPr lang="en-US" sz="1400" i="1" spc="-5">
                          <a:effectLst/>
                          <a:latin typeface="+mn-lt"/>
                          <a:ea typeface="Arial" panose="020B0604020202020204" pitchFamily="34" charset="0"/>
                          <a:cs typeface="Times New Roman" panose="02020603050405020304" pitchFamily="18" charset="0"/>
                        </a:rPr>
                        <a:t>o</a:t>
                      </a:r>
                      <a:r>
                        <a:rPr lang="en-US" sz="1400" i="1">
                          <a:effectLst/>
                          <a:latin typeface="+mn-lt"/>
                          <a:ea typeface="Arial" panose="020B0604020202020204" pitchFamily="34" charset="0"/>
                          <a:cs typeface="Times New Roman" panose="02020603050405020304" pitchFamily="18" charset="0"/>
                        </a:rPr>
                        <a:t>ta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40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727056"/>
                  </a:ext>
                </a:extLst>
              </a:tr>
              <a:tr h="193406">
                <a:tc>
                  <a:txBody>
                    <a:bodyPr/>
                    <a:lstStyle/>
                    <a:p>
                      <a:pPr marL="236855" marR="236855" algn="ctr">
                        <a:lnSpc>
                          <a:spcPct val="11500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3</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S</a:t>
                      </a:r>
                      <a:r>
                        <a:rPr lang="en-US" sz="1400">
                          <a:effectLst/>
                          <a:latin typeface="+mn-lt"/>
                          <a:ea typeface="Arial" panose="020B0604020202020204" pitchFamily="34" charset="0"/>
                          <a:cs typeface="Times New Roman" panose="02020603050405020304" pitchFamily="18" charset="0"/>
                        </a:rPr>
                        <a:t>uru</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C</a:t>
                      </a:r>
                      <a:r>
                        <a:rPr lang="en-US" sz="1400" i="1">
                          <a:effectLst/>
                          <a:latin typeface="+mn-lt"/>
                          <a:ea typeface="Arial" panose="020B0604020202020204" pitchFamily="34" charset="0"/>
                          <a:cs typeface="Times New Roman" panose="02020603050405020304" pitchFamily="18" charset="0"/>
                        </a:rPr>
                        <a:t>as</a:t>
                      </a:r>
                      <a:r>
                        <a:rPr lang="en-US" sz="1400" i="1" spc="-5">
                          <a:effectLst/>
                          <a:latin typeface="+mn-lt"/>
                          <a:ea typeface="Arial" panose="020B0604020202020204" pitchFamily="34" charset="0"/>
                          <a:cs typeface="Times New Roman" panose="02020603050405020304" pitchFamily="18" charset="0"/>
                        </a:rPr>
                        <a:t>u</a:t>
                      </a:r>
                      <a:r>
                        <a:rPr lang="en-US" sz="1400" i="1">
                          <a:effectLst/>
                          <a:latin typeface="+mn-lt"/>
                          <a:ea typeface="Arial" panose="020B0604020202020204" pitchFamily="34" charset="0"/>
                          <a:cs typeface="Times New Roman" panose="02020603050405020304" pitchFamily="18" charset="0"/>
                        </a:rPr>
                        <a:t>ari</a:t>
                      </a:r>
                      <a:r>
                        <a:rPr lang="en-US" sz="1400" i="1" spc="-5">
                          <a:effectLst/>
                          <a:latin typeface="+mn-lt"/>
                          <a:ea typeface="Arial" panose="020B0604020202020204" pitchFamily="34" charset="0"/>
                          <a:cs typeface="Times New Roman" panose="02020603050405020304" pitchFamily="18" charset="0"/>
                        </a:rPr>
                        <a:t>n</a:t>
                      </a:r>
                      <a:r>
                        <a:rPr lang="en-US" sz="1400" i="1">
                          <a:effectLst/>
                          <a:latin typeface="+mn-lt"/>
                          <a:ea typeface="Arial" panose="020B0604020202020204" pitchFamily="34" charset="0"/>
                          <a:cs typeface="Times New Roman" panose="02020603050405020304" pitchFamily="18" charset="0"/>
                        </a:rPr>
                        <a:t>a  equ</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setifo</a:t>
                      </a:r>
                      <a:r>
                        <a:rPr lang="en-US" sz="1400" i="1" spc="-5">
                          <a:effectLst/>
                          <a:latin typeface="+mn-lt"/>
                          <a:ea typeface="Arial" panose="020B0604020202020204" pitchFamily="34" charset="0"/>
                          <a:cs typeface="Times New Roman" panose="02020603050405020304" pitchFamily="18" charset="0"/>
                        </a:rPr>
                        <a:t>l</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1500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964237"/>
                  </a:ext>
                </a:extLst>
              </a:tr>
              <a:tr h="193406">
                <a:tc>
                  <a:txBody>
                    <a:bodyPr/>
                    <a:lstStyle/>
                    <a:p>
                      <a:pPr marL="236855" marR="236855" algn="ctr">
                        <a:lnSpc>
                          <a:spcPct val="11500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4</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10">
                          <a:effectLst/>
                          <a:latin typeface="+mn-lt"/>
                          <a:ea typeface="Arial" panose="020B0604020202020204" pitchFamily="34" charset="0"/>
                          <a:cs typeface="Times New Roman" panose="02020603050405020304" pitchFamily="18" charset="0"/>
                        </a:rPr>
                        <a:t>Nil</a:t>
                      </a:r>
                      <a:r>
                        <a:rPr lang="en-US" sz="1400" spc="5">
                          <a:effectLst/>
                          <a:latin typeface="+mn-lt"/>
                          <a:ea typeface="Arial" panose="020B0604020202020204" pitchFamily="34" charset="0"/>
                          <a:cs typeface="Times New Roman" panose="02020603050405020304" pitchFamily="18" charset="0"/>
                        </a:rPr>
                        <a:t>g</a:t>
                      </a:r>
                      <a:r>
                        <a:rPr lang="en-US" sz="1400" spc="-10">
                          <a:effectLst/>
                          <a:latin typeface="+mn-lt"/>
                          <a:ea typeface="Arial" panose="020B0604020202020204" pitchFamily="34" charset="0"/>
                          <a:cs typeface="Times New Roman" panose="02020603050405020304" pitchFamily="18" charset="0"/>
                        </a:rPr>
                        <a:t>i</a:t>
                      </a:r>
                      <a:r>
                        <a:rPr lang="en-US" sz="1400">
                          <a:effectLst/>
                          <a:latin typeface="+mn-lt"/>
                          <a:ea typeface="Arial" panose="020B0604020202020204" pitchFamily="34" charset="0"/>
                          <a:cs typeface="Times New Roman" panose="02020603050405020304" pitchFamily="18" charset="0"/>
                        </a:rPr>
                        <a:t>ri</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i="1" spc="-5">
                          <a:effectLst/>
                          <a:latin typeface="+mn-lt"/>
                          <a:ea typeface="Arial" panose="020B0604020202020204" pitchFamily="34" charset="0"/>
                          <a:cs typeface="Times New Roman" panose="02020603050405020304" pitchFamily="18" charset="0"/>
                        </a:rPr>
                        <a:t>E</a:t>
                      </a:r>
                      <a:r>
                        <a:rPr lang="en-US" sz="1400" i="1">
                          <a:effectLst/>
                          <a:latin typeface="+mn-lt"/>
                          <a:ea typeface="Arial" panose="020B0604020202020204" pitchFamily="34" charset="0"/>
                          <a:cs typeface="Times New Roman" panose="02020603050405020304" pitchFamily="18" charset="0"/>
                        </a:rPr>
                        <a:t>uc</a:t>
                      </a:r>
                      <a:r>
                        <a:rPr lang="en-US" sz="1400" i="1" spc="-5">
                          <a:effectLst/>
                          <a:latin typeface="+mn-lt"/>
                          <a:ea typeface="Arial" panose="020B0604020202020204" pitchFamily="34" charset="0"/>
                          <a:cs typeface="Times New Roman" panose="02020603050405020304" pitchFamily="18" charset="0"/>
                        </a:rPr>
                        <a:t>a</a:t>
                      </a:r>
                      <a:r>
                        <a:rPr lang="en-US" sz="1400" i="1" spc="-10">
                          <a:effectLst/>
                          <a:latin typeface="+mn-lt"/>
                          <a:ea typeface="Arial" panose="020B0604020202020204" pitchFamily="34" charset="0"/>
                          <a:cs typeface="Times New Roman" panose="02020603050405020304" pitchFamily="18" charset="0"/>
                        </a:rPr>
                        <a:t>l</a:t>
                      </a:r>
                      <a:r>
                        <a:rPr lang="en-US" sz="1400" i="1">
                          <a:effectLst/>
                          <a:latin typeface="+mn-lt"/>
                          <a:ea typeface="Arial" panose="020B0604020202020204" pitchFamily="34" charset="0"/>
                          <a:cs typeface="Times New Roman" panose="02020603050405020304" pitchFamily="18" charset="0"/>
                        </a:rPr>
                        <a:t>yptus G</a:t>
                      </a:r>
                      <a:r>
                        <a:rPr lang="en-US" sz="1400" i="1" spc="-10">
                          <a:effectLst/>
                          <a:latin typeface="+mn-lt"/>
                          <a:ea typeface="Arial" panose="020B0604020202020204" pitchFamily="34" charset="0"/>
                          <a:cs typeface="Times New Roman" panose="02020603050405020304" pitchFamily="18" charset="0"/>
                        </a:rPr>
                        <a:t>l</a:t>
                      </a:r>
                      <a:r>
                        <a:rPr lang="en-US" sz="1400" i="1">
                          <a:effectLst/>
                          <a:latin typeface="+mn-lt"/>
                          <a:ea typeface="Arial" panose="020B0604020202020204" pitchFamily="34" charset="0"/>
                          <a:cs typeface="Times New Roman" panose="02020603050405020304" pitchFamily="18" charset="0"/>
                        </a:rPr>
                        <a:t>o</a:t>
                      </a:r>
                      <a:r>
                        <a:rPr lang="en-US" sz="1400" i="1" spc="-5">
                          <a:effectLst/>
                          <a:latin typeface="+mn-lt"/>
                          <a:ea typeface="Arial" panose="020B0604020202020204" pitchFamily="34" charset="0"/>
                          <a:cs typeface="Times New Roman" panose="02020603050405020304" pitchFamily="18" charset="0"/>
                        </a:rPr>
                        <a:t>b</a:t>
                      </a:r>
                      <a:r>
                        <a:rPr lang="en-US" sz="1400" i="1">
                          <a:effectLst/>
                          <a:latin typeface="+mn-lt"/>
                          <a:ea typeface="Arial" panose="020B0604020202020204" pitchFamily="34" charset="0"/>
                          <a:cs typeface="Times New Roman" panose="02020603050405020304" pitchFamily="18" charset="0"/>
                        </a:rPr>
                        <a:t>u</a:t>
                      </a:r>
                      <a:r>
                        <a:rPr lang="en-US" sz="1400" i="1" spc="-10">
                          <a:effectLst/>
                          <a:latin typeface="+mn-lt"/>
                          <a:ea typeface="Arial" panose="020B0604020202020204" pitchFamily="34" charset="0"/>
                          <a:cs typeface="Times New Roman" panose="02020603050405020304" pitchFamily="18" charset="0"/>
                        </a:rPr>
                        <a:t>l</a:t>
                      </a:r>
                      <a:r>
                        <a:rPr lang="en-US" sz="1400" i="1">
                          <a:effectLst/>
                          <a:latin typeface="+mn-lt"/>
                          <a:ea typeface="Arial" panose="020B0604020202020204" pitchFamily="34" charset="0"/>
                          <a:cs typeface="Times New Roman" panose="02020603050405020304" pitchFamily="18" charset="0"/>
                        </a:rPr>
                        <a:t>us</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1000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066503"/>
                  </a:ext>
                </a:extLst>
              </a:tr>
              <a:tr h="135240">
                <a:tc>
                  <a:txBody>
                    <a:bodyPr/>
                    <a:lstStyle/>
                    <a:p>
                      <a:pPr marL="236855" marR="236855" algn="ctr">
                        <a:lnSpc>
                          <a:spcPct val="11500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5</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A</a:t>
                      </a:r>
                      <a:r>
                        <a:rPr lang="en-US" sz="1400">
                          <a:effectLst/>
                          <a:latin typeface="+mn-lt"/>
                          <a:ea typeface="Arial" panose="020B0604020202020204" pitchFamily="34" charset="0"/>
                          <a:cs typeface="Times New Roman" panose="02020603050405020304" pitchFamily="18" charset="0"/>
                        </a:rPr>
                        <a:t>sh</a:t>
                      </a:r>
                      <a:r>
                        <a:rPr lang="en-US" sz="1400" spc="-5">
                          <a:effectLst/>
                          <a:latin typeface="+mn-lt"/>
                          <a:ea typeface="Arial" panose="020B0604020202020204" pitchFamily="34" charset="0"/>
                          <a:cs typeface="Times New Roman" panose="02020603050405020304" pitchFamily="18" charset="0"/>
                        </a:rPr>
                        <a:t>o</a:t>
                      </a:r>
                      <a:r>
                        <a:rPr lang="en-US" sz="1400" spc="10">
                          <a:effectLst/>
                          <a:latin typeface="+mn-lt"/>
                          <a:ea typeface="Arial" panose="020B0604020202020204" pitchFamily="34" charset="0"/>
                          <a:cs typeface="Times New Roman" panose="02020603050405020304" pitchFamily="18" charset="0"/>
                        </a:rPr>
                        <a:t>k</a:t>
                      </a:r>
                      <a:r>
                        <a:rPr lang="en-US" sz="1400">
                          <a:effectLst/>
                          <a:latin typeface="+mn-lt"/>
                          <a:ea typeface="Arial" panose="020B0604020202020204" pitchFamily="34" charset="0"/>
                          <a:cs typeface="Times New Roman" panose="02020603050405020304" pitchFamily="18" charset="0"/>
                        </a:rPr>
                        <a:t>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i="1" spc="-5">
                          <a:effectLst/>
                          <a:latin typeface="+mn-lt"/>
                          <a:ea typeface="Arial" panose="020B0604020202020204" pitchFamily="34" charset="0"/>
                          <a:cs typeface="Times New Roman" panose="02020603050405020304" pitchFamily="18" charset="0"/>
                        </a:rPr>
                        <a:t>P</a:t>
                      </a:r>
                      <a:r>
                        <a:rPr lang="en-US" sz="1400" i="1">
                          <a:effectLst/>
                          <a:latin typeface="+mn-lt"/>
                          <a:ea typeface="Arial" panose="020B0604020202020204" pitchFamily="34" charset="0"/>
                          <a:cs typeface="Times New Roman" panose="02020603050405020304" pitchFamily="18" charset="0"/>
                        </a:rPr>
                        <a:t>o</a:t>
                      </a:r>
                      <a:r>
                        <a:rPr lang="en-US" sz="1400" i="1" spc="-10">
                          <a:effectLst/>
                          <a:latin typeface="+mn-lt"/>
                          <a:ea typeface="Arial" panose="020B0604020202020204" pitchFamily="34" charset="0"/>
                          <a:cs typeface="Times New Roman" panose="02020603050405020304" pitchFamily="18" charset="0"/>
                        </a:rPr>
                        <a:t>l</a:t>
                      </a:r>
                      <a:r>
                        <a:rPr lang="en-US" sz="1400" i="1">
                          <a:effectLst/>
                          <a:latin typeface="+mn-lt"/>
                          <a:ea typeface="Arial" panose="020B0604020202020204" pitchFamily="34" charset="0"/>
                          <a:cs typeface="Times New Roman" panose="02020603050405020304" pitchFamily="18" charset="0"/>
                        </a:rPr>
                        <a:t>ya</a:t>
                      </a:r>
                      <a:r>
                        <a:rPr lang="en-US" sz="1400" i="1" spc="-10">
                          <a:effectLst/>
                          <a:latin typeface="+mn-lt"/>
                          <a:ea typeface="Arial" panose="020B0604020202020204" pitchFamily="34" charset="0"/>
                          <a:cs typeface="Times New Roman" panose="02020603050405020304" pitchFamily="18" charset="0"/>
                        </a:rPr>
                        <a:t>l</a:t>
                      </a:r>
                      <a:r>
                        <a:rPr lang="en-US" sz="1400" i="1">
                          <a:effectLst/>
                          <a:latin typeface="+mn-lt"/>
                          <a:ea typeface="Arial" panose="020B0604020202020204" pitchFamily="34" charset="0"/>
                          <a:cs typeface="Times New Roman" panose="02020603050405020304" pitchFamily="18" charset="0"/>
                        </a:rPr>
                        <a:t>th</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al</a:t>
                      </a:r>
                      <a:r>
                        <a:rPr lang="en-US" sz="1400" i="1" spc="-5">
                          <a:effectLst/>
                          <a:latin typeface="+mn-lt"/>
                          <a:ea typeface="Arial" panose="020B0604020202020204" pitchFamily="34" charset="0"/>
                          <a:cs typeface="Times New Roman" panose="02020603050405020304" pitchFamily="18" charset="0"/>
                        </a:rPr>
                        <a:t>o</a:t>
                      </a:r>
                      <a:r>
                        <a:rPr lang="en-US" sz="1400" i="1">
                          <a:effectLst/>
                          <a:latin typeface="+mn-lt"/>
                          <a:ea typeface="Arial" panose="020B0604020202020204" pitchFamily="34" charset="0"/>
                          <a:cs typeface="Times New Roman" panose="02020603050405020304" pitchFamily="18" charset="0"/>
                        </a:rPr>
                        <a:t>n</a:t>
                      </a:r>
                      <a:r>
                        <a:rPr lang="en-US" sz="1400" i="1" spc="-5">
                          <a:effectLst/>
                          <a:latin typeface="+mn-lt"/>
                          <a:ea typeface="Arial" panose="020B0604020202020204" pitchFamily="34" charset="0"/>
                          <a:cs typeface="Times New Roman" panose="02020603050405020304" pitchFamily="18" charset="0"/>
                        </a:rPr>
                        <a:t>g</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fo</a:t>
                      </a:r>
                      <a:r>
                        <a:rPr lang="en-US" sz="1400" i="1" spc="-10">
                          <a:effectLst/>
                          <a:latin typeface="+mn-lt"/>
                          <a:ea typeface="Arial" panose="020B0604020202020204" pitchFamily="34" charset="0"/>
                          <a:cs typeface="Times New Roman" panose="02020603050405020304" pitchFamily="18" charset="0"/>
                        </a:rPr>
                        <a:t>li</a:t>
                      </a:r>
                      <a:r>
                        <a:rPr lang="en-US" sz="1400" i="1">
                          <a:effectLst/>
                          <a:latin typeface="+mn-lt"/>
                          <a:ea typeface="Arial" panose="020B0604020202020204" pitchFamily="34" charset="0"/>
                          <a:cs typeface="Times New Roman" panose="02020603050405020304" pitchFamily="18" charset="0"/>
                        </a:rPr>
                        <a:t>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60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47203"/>
                  </a:ext>
                </a:extLst>
              </a:tr>
              <a:tr h="135240">
                <a:tc>
                  <a:txBody>
                    <a:bodyPr/>
                    <a:lstStyle/>
                    <a:p>
                      <a:pPr marL="236855" marR="236855" algn="ctr">
                        <a:lnSpc>
                          <a:spcPct val="11500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6</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A</a:t>
                      </a:r>
                      <a:r>
                        <a:rPr lang="en-US" sz="1400">
                          <a:effectLst/>
                          <a:latin typeface="+mn-lt"/>
                          <a:ea typeface="Arial" panose="020B0604020202020204" pitchFamily="34" charset="0"/>
                          <a:cs typeface="Times New Roman" panose="02020603050405020304" pitchFamily="18" charset="0"/>
                        </a:rPr>
                        <a:t>mba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M</a:t>
                      </a:r>
                      <a:r>
                        <a:rPr lang="en-US" sz="1400" i="1">
                          <a:effectLst/>
                          <a:latin typeface="+mn-lt"/>
                          <a:ea typeface="Arial" panose="020B0604020202020204" pitchFamily="34" charset="0"/>
                          <a:cs typeface="Times New Roman" panose="02020603050405020304" pitchFamily="18" charset="0"/>
                        </a:rPr>
                        <a:t>a</a:t>
                      </a:r>
                      <a:r>
                        <a:rPr lang="en-US" sz="1400" i="1" spc="-5">
                          <a:effectLst/>
                          <a:latin typeface="+mn-lt"/>
                          <a:ea typeface="Arial" panose="020B0604020202020204" pitchFamily="34" charset="0"/>
                          <a:cs typeface="Times New Roman" panose="02020603050405020304" pitchFamily="18" charset="0"/>
                        </a:rPr>
                        <a:t>n</a:t>
                      </a:r>
                      <a:r>
                        <a:rPr lang="en-US" sz="1400" i="1">
                          <a:effectLst/>
                          <a:latin typeface="+mn-lt"/>
                          <a:ea typeface="Arial" panose="020B0604020202020204" pitchFamily="34" charset="0"/>
                          <a:cs typeface="Times New Roman" panose="02020603050405020304" pitchFamily="18" charset="0"/>
                        </a:rPr>
                        <a:t>g</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fera In</a:t>
                      </a:r>
                      <a:r>
                        <a:rPr lang="en-US" sz="1400" i="1" spc="-5">
                          <a:effectLst/>
                          <a:latin typeface="+mn-lt"/>
                          <a:ea typeface="Arial" panose="020B0604020202020204" pitchFamily="34" charset="0"/>
                          <a:cs typeface="Times New Roman" panose="02020603050405020304" pitchFamily="18" charset="0"/>
                        </a:rPr>
                        <a:t>d</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ca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40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480778"/>
                  </a:ext>
                </a:extLst>
              </a:tr>
              <a:tr h="135240">
                <a:tc>
                  <a:txBody>
                    <a:bodyPr/>
                    <a:lstStyle/>
                    <a:p>
                      <a:pPr marL="236855" marR="236855" algn="ctr">
                        <a:lnSpc>
                          <a:spcPct val="11500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7</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20">
                          <a:effectLst/>
                          <a:latin typeface="+mn-lt"/>
                          <a:ea typeface="Arial" panose="020B0604020202020204" pitchFamily="34" charset="0"/>
                          <a:cs typeface="Times New Roman" panose="02020603050405020304" pitchFamily="18" charset="0"/>
                        </a:rPr>
                        <a:t>M</a:t>
                      </a:r>
                      <a:r>
                        <a:rPr lang="en-US" sz="1400">
                          <a:effectLst/>
                          <a:latin typeface="+mn-lt"/>
                          <a:ea typeface="Arial" panose="020B0604020202020204" pitchFamily="34" charset="0"/>
                          <a:cs typeface="Times New Roman" panose="02020603050405020304" pitchFamily="18" charset="0"/>
                        </a:rPr>
                        <a:t>orpan</a:t>
                      </a:r>
                      <a:r>
                        <a:rPr lang="en-US" sz="1400" spc="5">
                          <a:effectLst/>
                          <a:latin typeface="+mn-lt"/>
                          <a:ea typeface="Arial" panose="020B0604020202020204" pitchFamily="34" charset="0"/>
                          <a:cs typeface="Times New Roman" panose="02020603050405020304" pitchFamily="18" charset="0"/>
                        </a:rPr>
                        <a:t>k</a:t>
                      </a:r>
                      <a:r>
                        <a:rPr lang="en-US" sz="1400">
                          <a:effectLst/>
                          <a:latin typeface="+mn-lt"/>
                          <a:ea typeface="Arial" panose="020B0604020202020204" pitchFamily="34" charset="0"/>
                          <a:cs typeface="Times New Roman" panose="02020603050405020304" pitchFamily="18" charset="0"/>
                        </a:rPr>
                        <a:t>hi</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i="1" spc="-5">
                          <a:effectLst/>
                          <a:latin typeface="+mn-lt"/>
                          <a:ea typeface="Arial" panose="020B0604020202020204" pitchFamily="34" charset="0"/>
                          <a:cs typeface="Times New Roman" panose="02020603050405020304" pitchFamily="18" charset="0"/>
                        </a:rPr>
                        <a:t>P</a:t>
                      </a:r>
                      <a:r>
                        <a:rPr lang="en-US" sz="1400" i="1" spc="-10">
                          <a:effectLst/>
                          <a:latin typeface="+mn-lt"/>
                          <a:ea typeface="Arial" panose="020B0604020202020204" pitchFamily="34" charset="0"/>
                          <a:cs typeface="Times New Roman" panose="02020603050405020304" pitchFamily="18" charset="0"/>
                        </a:rPr>
                        <a:t>l</a:t>
                      </a:r>
                      <a:r>
                        <a:rPr lang="en-US" sz="1400" i="1">
                          <a:effectLst/>
                          <a:latin typeface="+mn-lt"/>
                          <a:ea typeface="Arial" panose="020B0604020202020204" pitchFamily="34" charset="0"/>
                          <a:cs typeface="Times New Roman" panose="02020603050405020304" pitchFamily="18" charset="0"/>
                        </a:rPr>
                        <a:t>atycl</a:t>
                      </a:r>
                      <a:r>
                        <a:rPr lang="en-US" sz="1400" i="1" spc="-5">
                          <a:effectLst/>
                          <a:latin typeface="+mn-lt"/>
                          <a:ea typeface="Arial" panose="020B0604020202020204" pitchFamily="34" charset="0"/>
                          <a:cs typeface="Times New Roman" panose="02020603050405020304" pitchFamily="18" charset="0"/>
                        </a:rPr>
                        <a:t>a</a:t>
                      </a:r>
                      <a:r>
                        <a:rPr lang="en-US" sz="1400" i="1">
                          <a:effectLst/>
                          <a:latin typeface="+mn-lt"/>
                          <a:ea typeface="Arial" panose="020B0604020202020204" pitchFamily="34" charset="0"/>
                          <a:cs typeface="Times New Roman" panose="02020603050405020304" pitchFamily="18" charset="0"/>
                        </a:rPr>
                        <a:t>d</a:t>
                      </a:r>
                      <a:r>
                        <a:rPr lang="en-US" sz="1400" i="1" spc="-5">
                          <a:effectLst/>
                          <a:latin typeface="+mn-lt"/>
                          <a:ea typeface="Arial" panose="020B0604020202020204" pitchFamily="34" charset="0"/>
                          <a:cs typeface="Times New Roman" panose="02020603050405020304" pitchFamily="18" charset="0"/>
                        </a:rPr>
                        <a:t>u</a:t>
                      </a:r>
                      <a:r>
                        <a:rPr lang="en-US" sz="1400" i="1">
                          <a:effectLst/>
                          <a:latin typeface="+mn-lt"/>
                          <a:ea typeface="Arial" panose="020B0604020202020204" pitchFamily="34" charset="0"/>
                          <a:cs typeface="Times New Roman" panose="02020603050405020304" pitchFamily="18" charset="0"/>
                        </a:rPr>
                        <a:t>sori</a:t>
                      </a:r>
                      <a:r>
                        <a:rPr lang="en-US" sz="1400" i="1" spc="-5">
                          <a:effectLst/>
                          <a:latin typeface="+mn-lt"/>
                          <a:ea typeface="Arial" panose="020B0604020202020204" pitchFamily="34" charset="0"/>
                          <a:cs typeface="Times New Roman" panose="02020603050405020304" pitchFamily="18" charset="0"/>
                        </a:rPr>
                        <a:t>e</a:t>
                      </a:r>
                      <a:r>
                        <a:rPr lang="en-US" sz="1400" i="1">
                          <a:effectLst/>
                          <a:latin typeface="+mn-lt"/>
                          <a:ea typeface="Arial" panose="020B0604020202020204" pitchFamily="34" charset="0"/>
                          <a:cs typeface="Times New Roman" panose="02020603050405020304" pitchFamily="18" charset="0"/>
                        </a:rPr>
                        <a:t>nta</a:t>
                      </a:r>
                      <a:r>
                        <a:rPr lang="en-US" sz="1400" i="1" spc="-5">
                          <a:effectLst/>
                          <a:latin typeface="+mn-lt"/>
                          <a:ea typeface="Arial" panose="020B0604020202020204" pitchFamily="34" charset="0"/>
                          <a:cs typeface="Times New Roman" panose="02020603050405020304" pitchFamily="18" charset="0"/>
                        </a:rPr>
                        <a:t>l</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s</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40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706930"/>
                  </a:ext>
                </a:extLst>
              </a:tr>
              <a:tr h="135240">
                <a:tc>
                  <a:txBody>
                    <a:bodyPr/>
                    <a:lstStyle/>
                    <a:p>
                      <a:pPr marL="236855" marR="236855" algn="ctr">
                        <a:lnSpc>
                          <a:spcPct val="11500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8</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P</a:t>
                      </a:r>
                      <a:r>
                        <a:rPr lang="en-US" sz="1400">
                          <a:effectLst/>
                          <a:latin typeface="+mn-lt"/>
                          <a:ea typeface="Arial" panose="020B0604020202020204" pitchFamily="34" charset="0"/>
                          <a:cs typeface="Times New Roman" panose="02020603050405020304" pitchFamily="18" charset="0"/>
                        </a:rPr>
                        <a:t>eru</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i="1" spc="-5">
                          <a:effectLst/>
                          <a:latin typeface="+mn-lt"/>
                          <a:ea typeface="Arial" panose="020B0604020202020204" pitchFamily="34" charset="0"/>
                          <a:cs typeface="Times New Roman" panose="02020603050405020304" pitchFamily="18" charset="0"/>
                        </a:rPr>
                        <a:t>P</a:t>
                      </a:r>
                      <a:r>
                        <a:rPr lang="en-US" sz="1400" i="1">
                          <a:effectLst/>
                          <a:latin typeface="+mn-lt"/>
                          <a:ea typeface="Arial" panose="020B0604020202020204" pitchFamily="34" charset="0"/>
                          <a:cs typeface="Times New Roman" panose="02020603050405020304" pitchFamily="18" charset="0"/>
                        </a:rPr>
                        <a:t>s</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d</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umg</a:t>
                      </a:r>
                      <a:r>
                        <a:rPr lang="en-US" sz="1400" i="1" spc="-5">
                          <a:effectLst/>
                          <a:latin typeface="+mn-lt"/>
                          <a:ea typeface="Arial" panose="020B0604020202020204" pitchFamily="34" charset="0"/>
                          <a:cs typeface="Times New Roman" panose="02020603050405020304" pitchFamily="18" charset="0"/>
                        </a:rPr>
                        <a:t>u</a:t>
                      </a:r>
                      <a:r>
                        <a:rPr lang="en-US" sz="1400" i="1">
                          <a:effectLst/>
                          <a:latin typeface="+mn-lt"/>
                          <a:ea typeface="Arial" panose="020B0604020202020204" pitchFamily="34" charset="0"/>
                          <a:cs typeface="Times New Roman" panose="02020603050405020304" pitchFamily="18" charset="0"/>
                        </a:rPr>
                        <a:t>a</a:t>
                      </a:r>
                      <a:r>
                        <a:rPr lang="en-US" sz="1400" i="1" spc="-10">
                          <a:effectLst/>
                          <a:latin typeface="+mn-lt"/>
                          <a:ea typeface="Arial" panose="020B0604020202020204" pitchFamily="34" charset="0"/>
                          <a:cs typeface="Times New Roman" panose="02020603050405020304" pitchFamily="18" charset="0"/>
                        </a:rPr>
                        <a:t>j</a:t>
                      </a:r>
                      <a:r>
                        <a:rPr lang="en-US" sz="1400" i="1">
                          <a:effectLst/>
                          <a:latin typeface="+mn-lt"/>
                          <a:ea typeface="Arial" panose="020B0604020202020204" pitchFamily="34" charset="0"/>
                          <a:cs typeface="Times New Roman" panose="02020603050405020304" pitchFamily="18" charset="0"/>
                        </a:rPr>
                        <a:t>ava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ct val="11500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12</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709615"/>
                  </a:ext>
                </a:extLst>
              </a:tr>
              <a:tr h="201548">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9</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P</a:t>
                      </a:r>
                      <a:r>
                        <a:rPr lang="en-US" sz="1400">
                          <a:effectLst/>
                          <a:latin typeface="+mn-lt"/>
                          <a:ea typeface="Arial" panose="020B0604020202020204" pitchFamily="34" charset="0"/>
                          <a:cs typeface="Times New Roman" panose="02020603050405020304" pitchFamily="18" charset="0"/>
                        </a:rPr>
                        <a:t>a</a:t>
                      </a:r>
                      <a:r>
                        <a:rPr lang="en-US" sz="1400" spc="-10">
                          <a:effectLst/>
                          <a:latin typeface="+mn-lt"/>
                          <a:ea typeface="Arial" panose="020B0604020202020204" pitchFamily="34" charset="0"/>
                          <a:cs typeface="Times New Roman" panose="02020603050405020304" pitchFamily="18" charset="0"/>
                        </a:rPr>
                        <a:t>l</a:t>
                      </a:r>
                      <a:r>
                        <a:rPr lang="en-US" sz="1400">
                          <a:effectLst/>
                          <a:latin typeface="+mn-lt"/>
                          <a:ea typeface="Arial" panose="020B0604020202020204" pitchFamily="34" charset="0"/>
                          <a:cs typeface="Times New Roman" panose="02020603050405020304" pitchFamily="18" charset="0"/>
                        </a:rPr>
                        <a:t>m</a:t>
                      </a:r>
                      <a:r>
                        <a:rPr lang="en-US" sz="1400" spc="-10">
                          <a:effectLst/>
                          <a:latin typeface="+mn-lt"/>
                          <a:ea typeface="Arial" panose="020B0604020202020204" pitchFamily="34" charset="0"/>
                          <a:cs typeface="Times New Roman" panose="02020603050405020304" pitchFamily="18" charset="0"/>
                        </a:rPr>
                        <a:t>t</a:t>
                      </a:r>
                      <a:r>
                        <a:rPr lang="en-US" sz="1400">
                          <a:effectLst/>
                          <a:latin typeface="+mn-lt"/>
                          <a:ea typeface="Arial" panose="020B0604020202020204" pitchFamily="34" charset="0"/>
                          <a:cs typeface="Times New Roman" panose="02020603050405020304" pitchFamily="18" charset="0"/>
                        </a:rPr>
                        <a:t>ree</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5">
                          <a:effectLst/>
                          <a:latin typeface="+mn-lt"/>
                          <a:ea typeface="Arial" panose="020B0604020202020204" pitchFamily="34" charset="0"/>
                          <a:cs typeface="Times New Roman" panose="02020603050405020304" pitchFamily="18" charset="0"/>
                        </a:rPr>
                        <a:t>A</a:t>
                      </a:r>
                      <a:r>
                        <a:rPr lang="en-US" sz="1400" i="1">
                          <a:effectLst/>
                          <a:latin typeface="+mn-lt"/>
                          <a:ea typeface="Arial" panose="020B0604020202020204" pitchFamily="34" charset="0"/>
                          <a:cs typeface="Times New Roman" panose="02020603050405020304" pitchFamily="18" charset="0"/>
                        </a:rPr>
                        <a:t>reca c</a:t>
                      </a:r>
                      <a:r>
                        <a:rPr lang="en-US" sz="1400" i="1" spc="-15">
                          <a:effectLst/>
                          <a:latin typeface="+mn-lt"/>
                          <a:ea typeface="Arial" panose="020B0604020202020204" pitchFamily="34" charset="0"/>
                          <a:cs typeface="Times New Roman" panose="02020603050405020304" pitchFamily="18" charset="0"/>
                        </a:rPr>
                        <a:t>a</a:t>
                      </a:r>
                      <a:r>
                        <a:rPr lang="en-US" sz="1400" i="1">
                          <a:effectLst/>
                          <a:latin typeface="+mn-lt"/>
                          <a:ea typeface="Arial" panose="020B0604020202020204" pitchFamily="34" charset="0"/>
                          <a:cs typeface="Times New Roman" panose="02020603050405020304" pitchFamily="18" charset="0"/>
                        </a:rPr>
                        <a:t>tec</a:t>
                      </a:r>
                      <a:r>
                        <a:rPr lang="en-US" sz="1400" i="1" spc="-5">
                          <a:effectLst/>
                          <a:latin typeface="+mn-lt"/>
                          <a:ea typeface="Arial" panose="020B0604020202020204" pitchFamily="34" charset="0"/>
                          <a:cs typeface="Times New Roman" panose="02020603050405020304" pitchFamily="18" charset="0"/>
                        </a:rPr>
                        <a:t>h</a:t>
                      </a:r>
                      <a:r>
                        <a:rPr lang="en-US" sz="1400" i="1">
                          <a:effectLst/>
                          <a:latin typeface="+mn-lt"/>
                          <a:ea typeface="Arial" panose="020B0604020202020204" pitchFamily="34" charset="0"/>
                          <a:cs typeface="Times New Roman" panose="02020603050405020304" pitchFamily="18" charset="0"/>
                        </a:rPr>
                        <a:t>u</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dirty="0">
                          <a:effectLst/>
                          <a:latin typeface="+mn-lt"/>
                          <a:ea typeface="Arial" panose="020B0604020202020204" pitchFamily="34" charset="0"/>
                          <a:cs typeface="Times New Roman" panose="02020603050405020304" pitchFamily="18" charset="0"/>
                        </a:rPr>
                        <a:t>670</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887760"/>
                  </a:ext>
                </a:extLst>
              </a:tr>
              <a:tr h="201548">
                <a:tc>
                  <a:txBody>
                    <a:bodyPr/>
                    <a:lstStyle/>
                    <a:p>
                      <a:pPr marL="197485" marR="199390"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10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7485" marR="199390"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Gu</a:t>
                      </a:r>
                      <a:r>
                        <a:rPr lang="en-US" sz="1400" spc="-10">
                          <a:effectLst/>
                          <a:latin typeface="+mn-lt"/>
                          <a:ea typeface="Arial" panose="020B0604020202020204" pitchFamily="34" charset="0"/>
                          <a:cs typeface="Times New Roman" panose="02020603050405020304" pitchFamily="18" charset="0"/>
                        </a:rPr>
                        <a:t>l</a:t>
                      </a:r>
                      <a:r>
                        <a:rPr lang="en-US" sz="1400">
                          <a:effectLst/>
                          <a:latin typeface="+mn-lt"/>
                          <a:ea typeface="Arial" panose="020B0604020202020204" pitchFamily="34" charset="0"/>
                          <a:cs typeface="Times New Roman" panose="02020603050405020304" pitchFamily="18" charset="0"/>
                        </a:rPr>
                        <a:t>mo</a:t>
                      </a:r>
                      <a:r>
                        <a:rPr lang="en-US" sz="1400" spc="-5">
                          <a:effectLst/>
                          <a:latin typeface="+mn-lt"/>
                          <a:ea typeface="Arial" panose="020B0604020202020204" pitchFamily="34" charset="0"/>
                          <a:cs typeface="Times New Roman" panose="02020603050405020304" pitchFamily="18" charset="0"/>
                        </a:rPr>
                        <a:t>h</a:t>
                      </a:r>
                      <a:r>
                        <a:rPr lang="en-US" sz="1400">
                          <a:effectLst/>
                          <a:latin typeface="+mn-lt"/>
                          <a:ea typeface="Arial" panose="020B0604020202020204" pitchFamily="34" charset="0"/>
                          <a:cs typeface="Times New Roman" panose="02020603050405020304" pitchFamily="18" charset="0"/>
                        </a:rPr>
                        <a:t>ar</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7485" marR="199390" algn="ctr">
                        <a:lnSpc>
                          <a:spcPts val="125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D</a:t>
                      </a:r>
                      <a:r>
                        <a:rPr lang="en-US" sz="1400" i="1">
                          <a:effectLst/>
                          <a:latin typeface="+mn-lt"/>
                          <a:ea typeface="Arial" panose="020B0604020202020204" pitchFamily="34" charset="0"/>
                          <a:cs typeface="Times New Roman" panose="02020603050405020304" pitchFamily="18" charset="0"/>
                        </a:rPr>
                        <a:t>e</a:t>
                      </a:r>
                      <a:r>
                        <a:rPr lang="en-US" sz="1400" i="1" spc="-10">
                          <a:effectLst/>
                          <a:latin typeface="+mn-lt"/>
                          <a:ea typeface="Arial" panose="020B0604020202020204" pitchFamily="34" charset="0"/>
                          <a:cs typeface="Times New Roman" panose="02020603050405020304" pitchFamily="18" charset="0"/>
                        </a:rPr>
                        <a:t>l</a:t>
                      </a:r>
                      <a:r>
                        <a:rPr lang="en-US" sz="1400" i="1">
                          <a:effectLst/>
                          <a:latin typeface="+mn-lt"/>
                          <a:ea typeface="Arial" panose="020B0604020202020204" pitchFamily="34" charset="0"/>
                          <a:cs typeface="Times New Roman" panose="02020603050405020304" pitchFamily="18" charset="0"/>
                        </a:rPr>
                        <a:t>o</a:t>
                      </a:r>
                      <a:r>
                        <a:rPr lang="en-US" sz="1400" i="1" spc="-5">
                          <a:effectLst/>
                          <a:latin typeface="+mn-lt"/>
                          <a:ea typeface="Arial" panose="020B0604020202020204" pitchFamily="34" charset="0"/>
                          <a:cs typeface="Times New Roman" panose="02020603050405020304" pitchFamily="18" charset="0"/>
                        </a:rPr>
                        <a:t>n</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xre</a:t>
                      </a:r>
                      <a:r>
                        <a:rPr lang="en-US" sz="1400" i="1" spc="-5">
                          <a:effectLst/>
                          <a:latin typeface="+mn-lt"/>
                          <a:ea typeface="Arial" panose="020B0604020202020204" pitchFamily="34" charset="0"/>
                          <a:cs typeface="Times New Roman" panose="02020603050405020304" pitchFamily="18" charset="0"/>
                        </a:rPr>
                        <a:t>g</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7485" marR="199390"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30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179688"/>
                  </a:ext>
                </a:extLst>
              </a:tr>
              <a:tr h="201548">
                <a:tc>
                  <a:txBody>
                    <a:bodyPr/>
                    <a:lstStyle/>
                    <a:p>
                      <a:pPr marL="197485" marR="199390"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11</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7485" marR="199390" algn="ctr">
                        <a:lnSpc>
                          <a:spcPts val="1250"/>
                        </a:lnSpc>
                        <a:spcBef>
                          <a:spcPts val="0"/>
                        </a:spcBef>
                        <a:spcAft>
                          <a:spcPts val="0"/>
                        </a:spcAft>
                      </a:pPr>
                      <a:r>
                        <a:rPr lang="en-US" sz="1400" spc="-5" dirty="0" err="1">
                          <a:effectLst/>
                          <a:latin typeface="+mn-lt"/>
                          <a:ea typeface="Arial" panose="020B0604020202020204" pitchFamily="34" charset="0"/>
                          <a:cs typeface="Times New Roman" panose="02020603050405020304" pitchFamily="18" charset="0"/>
                        </a:rPr>
                        <a:t>B</a:t>
                      </a:r>
                      <a:r>
                        <a:rPr lang="en-US" sz="1400" dirty="0" err="1">
                          <a:effectLst/>
                          <a:latin typeface="+mn-lt"/>
                          <a:ea typeface="Arial" panose="020B0604020202020204" pitchFamily="34" charset="0"/>
                          <a:cs typeface="Times New Roman" panose="02020603050405020304" pitchFamily="18" charset="0"/>
                        </a:rPr>
                        <a:t>o</a:t>
                      </a:r>
                      <a:r>
                        <a:rPr lang="en-US" sz="1400" spc="-5" dirty="0" err="1">
                          <a:effectLst/>
                          <a:latin typeface="+mn-lt"/>
                          <a:ea typeface="Arial" panose="020B0604020202020204" pitchFamily="34" charset="0"/>
                          <a:cs typeface="Times New Roman" panose="02020603050405020304" pitchFamily="18" charset="0"/>
                        </a:rPr>
                        <a:t>o</a:t>
                      </a:r>
                      <a:r>
                        <a:rPr lang="en-US" sz="1400" spc="5" dirty="0" err="1">
                          <a:effectLst/>
                          <a:latin typeface="+mn-lt"/>
                          <a:ea typeface="Arial" panose="020B0604020202020204" pitchFamily="34" charset="0"/>
                          <a:cs typeface="Times New Roman" panose="02020603050405020304" pitchFamily="18" charset="0"/>
                        </a:rPr>
                        <a:t>g</a:t>
                      </a:r>
                      <a:r>
                        <a:rPr lang="en-US" sz="1400" dirty="0" err="1">
                          <a:effectLst/>
                          <a:latin typeface="+mn-lt"/>
                          <a:ea typeface="Arial" panose="020B0604020202020204" pitchFamily="34" charset="0"/>
                          <a:cs typeface="Times New Roman" panose="02020603050405020304" pitchFamily="18" charset="0"/>
                        </a:rPr>
                        <a:t>a</a:t>
                      </a:r>
                      <a:r>
                        <a:rPr lang="en-US" sz="1400" spc="-5" dirty="0" err="1">
                          <a:effectLst/>
                          <a:latin typeface="+mn-lt"/>
                          <a:ea typeface="Arial" panose="020B0604020202020204" pitchFamily="34" charset="0"/>
                          <a:cs typeface="Times New Roman" panose="02020603050405020304" pitchFamily="18" charset="0"/>
                        </a:rPr>
                        <a:t>n</a:t>
                      </a:r>
                      <a:r>
                        <a:rPr lang="en-US" sz="1400" spc="-15" dirty="0" err="1">
                          <a:effectLst/>
                          <a:latin typeface="+mn-lt"/>
                          <a:ea typeface="Arial" panose="020B0604020202020204" pitchFamily="34" charset="0"/>
                          <a:cs typeface="Times New Roman" panose="02020603050405020304" pitchFamily="18" charset="0"/>
                        </a:rPr>
                        <a:t>v</a:t>
                      </a:r>
                      <a:r>
                        <a:rPr lang="en-US" sz="1400" dirty="0" err="1">
                          <a:effectLst/>
                          <a:latin typeface="+mn-lt"/>
                          <a:ea typeface="Arial" panose="020B0604020202020204" pitchFamily="34" charset="0"/>
                          <a:cs typeface="Times New Roman" panose="02020603050405020304" pitchFamily="18" charset="0"/>
                        </a:rPr>
                        <a:t>el</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7485" marR="199390" algn="ctr">
                        <a:lnSpc>
                          <a:spcPts val="1250"/>
                        </a:lnSpc>
                        <a:spcBef>
                          <a:spcPts val="0"/>
                        </a:spcBef>
                        <a:spcAft>
                          <a:spcPts val="0"/>
                        </a:spcAft>
                      </a:pPr>
                      <a:r>
                        <a:rPr lang="en-US" sz="1400" i="1" spc="-5" dirty="0">
                          <a:effectLst/>
                          <a:latin typeface="+mn-lt"/>
                          <a:ea typeface="Arial" panose="020B0604020202020204" pitchFamily="34" charset="0"/>
                          <a:cs typeface="Times New Roman" panose="02020603050405020304" pitchFamily="18" charset="0"/>
                        </a:rPr>
                        <a:t>B</a:t>
                      </a:r>
                      <a:r>
                        <a:rPr lang="en-US" sz="1400" i="1" dirty="0">
                          <a:effectLst/>
                          <a:latin typeface="+mn-lt"/>
                          <a:ea typeface="Arial" panose="020B0604020202020204" pitchFamily="34" charset="0"/>
                          <a:cs typeface="Times New Roman" panose="02020603050405020304" pitchFamily="18" charset="0"/>
                        </a:rPr>
                        <a:t>o</a:t>
                      </a:r>
                      <a:r>
                        <a:rPr lang="en-US" sz="1400" i="1" spc="-5" dirty="0">
                          <a:effectLst/>
                          <a:latin typeface="+mn-lt"/>
                          <a:ea typeface="Arial" panose="020B0604020202020204" pitchFamily="34" charset="0"/>
                          <a:cs typeface="Times New Roman" panose="02020603050405020304" pitchFamily="18" charset="0"/>
                        </a:rPr>
                        <a:t>u</a:t>
                      </a:r>
                      <a:r>
                        <a:rPr lang="en-US" sz="1400" i="1" dirty="0">
                          <a:effectLst/>
                          <a:latin typeface="+mn-lt"/>
                          <a:ea typeface="Arial" panose="020B0604020202020204" pitchFamily="34" charset="0"/>
                          <a:cs typeface="Times New Roman" panose="02020603050405020304" pitchFamily="18" charset="0"/>
                        </a:rPr>
                        <a:t>g</a:t>
                      </a:r>
                      <a:r>
                        <a:rPr lang="en-US" sz="1400" i="1" spc="-5" dirty="0">
                          <a:effectLst/>
                          <a:latin typeface="+mn-lt"/>
                          <a:ea typeface="Arial" panose="020B0604020202020204" pitchFamily="34" charset="0"/>
                          <a:cs typeface="Times New Roman" panose="02020603050405020304" pitchFamily="18" charset="0"/>
                        </a:rPr>
                        <a:t>a</a:t>
                      </a:r>
                      <a:r>
                        <a:rPr lang="en-US" sz="1400" i="1" spc="-10" dirty="0">
                          <a:effectLst/>
                          <a:latin typeface="+mn-lt"/>
                          <a:ea typeface="Arial" panose="020B0604020202020204" pitchFamily="34" charset="0"/>
                          <a:cs typeface="Times New Roman" panose="02020603050405020304" pitchFamily="18" charset="0"/>
                        </a:rPr>
                        <a:t>i</a:t>
                      </a:r>
                      <a:r>
                        <a:rPr lang="en-US" sz="1400" i="1" dirty="0">
                          <a:effectLst/>
                          <a:latin typeface="+mn-lt"/>
                          <a:ea typeface="Arial" panose="020B0604020202020204" pitchFamily="34" charset="0"/>
                          <a:cs typeface="Times New Roman" panose="02020603050405020304" pitchFamily="18" charset="0"/>
                        </a:rPr>
                        <a:t>nv</a:t>
                      </a:r>
                      <a:r>
                        <a:rPr lang="en-US" sz="1400" i="1" spc="-10" dirty="0">
                          <a:effectLst/>
                          <a:latin typeface="+mn-lt"/>
                          <a:ea typeface="Arial" panose="020B0604020202020204" pitchFamily="34" charset="0"/>
                          <a:cs typeface="Times New Roman" panose="02020603050405020304" pitchFamily="18" charset="0"/>
                        </a:rPr>
                        <a:t>ill</a:t>
                      </a:r>
                      <a:r>
                        <a:rPr lang="en-US" sz="1400" i="1" dirty="0">
                          <a:effectLst/>
                          <a:latin typeface="+mn-lt"/>
                          <a:ea typeface="Arial" panose="020B0604020202020204" pitchFamily="34" charset="0"/>
                          <a:cs typeface="Times New Roman" panose="02020603050405020304" pitchFamily="18" charset="0"/>
                        </a:rPr>
                        <a:t>ea g</a:t>
                      </a:r>
                      <a:r>
                        <a:rPr lang="en-US" sz="1400" i="1" spc="-10" dirty="0">
                          <a:effectLst/>
                          <a:latin typeface="+mn-lt"/>
                          <a:ea typeface="Arial" panose="020B0604020202020204" pitchFamily="34" charset="0"/>
                          <a:cs typeface="Times New Roman" panose="02020603050405020304" pitchFamily="18" charset="0"/>
                        </a:rPr>
                        <a:t>l</a:t>
                      </a:r>
                      <a:r>
                        <a:rPr lang="en-US" sz="1400" i="1" dirty="0">
                          <a:effectLst/>
                          <a:latin typeface="+mn-lt"/>
                          <a:ea typeface="Arial" panose="020B0604020202020204" pitchFamily="34" charset="0"/>
                          <a:cs typeface="Times New Roman" panose="02020603050405020304" pitchFamily="18" charset="0"/>
                        </a:rPr>
                        <a:t>a</a:t>
                      </a:r>
                      <a:r>
                        <a:rPr lang="en-US" sz="1400" i="1" spc="-5" dirty="0">
                          <a:effectLst/>
                          <a:latin typeface="+mn-lt"/>
                          <a:ea typeface="Arial" panose="020B0604020202020204" pitchFamily="34" charset="0"/>
                          <a:cs typeface="Times New Roman" panose="02020603050405020304" pitchFamily="18" charset="0"/>
                        </a:rPr>
                        <a:t>b</a:t>
                      </a:r>
                      <a:r>
                        <a:rPr lang="en-US" sz="1400" i="1" dirty="0">
                          <a:effectLst/>
                          <a:latin typeface="+mn-lt"/>
                          <a:ea typeface="Arial" panose="020B0604020202020204" pitchFamily="34" charset="0"/>
                          <a:cs typeface="Times New Roman" panose="02020603050405020304" pitchFamily="18" charset="0"/>
                        </a:rPr>
                        <a:t>ra</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7485" marR="199390" algn="ctr">
                        <a:lnSpc>
                          <a:spcPts val="1250"/>
                        </a:lnSpc>
                        <a:spcBef>
                          <a:spcPts val="0"/>
                        </a:spcBef>
                        <a:spcAft>
                          <a:spcPts val="0"/>
                        </a:spcAft>
                      </a:pPr>
                      <a:r>
                        <a:rPr lang="en-US" sz="1400" spc="-5" dirty="0">
                          <a:effectLst/>
                          <a:latin typeface="+mn-lt"/>
                          <a:ea typeface="Arial" panose="020B0604020202020204" pitchFamily="34" charset="0"/>
                          <a:cs typeface="Times New Roman" panose="02020603050405020304" pitchFamily="18" charset="0"/>
                        </a:rPr>
                        <a:t>50</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87096"/>
                  </a:ext>
                </a:extLst>
              </a:tr>
              <a:tr h="105572">
                <a:tc gridSpan="4">
                  <a:txBody>
                    <a:bodyPr/>
                    <a:lstStyle/>
                    <a:p>
                      <a:pPr marL="64770" marR="0">
                        <a:lnSpc>
                          <a:spcPts val="1235"/>
                        </a:lnSpc>
                        <a:spcBef>
                          <a:spcPts val="0"/>
                        </a:spcBef>
                        <a:spcAft>
                          <a:spcPts val="0"/>
                        </a:spcAft>
                      </a:pPr>
                      <a:r>
                        <a:rPr lang="en-US" sz="1400" b="1" spc="-5">
                          <a:effectLst/>
                          <a:latin typeface="+mn-lt"/>
                          <a:ea typeface="Arial" panose="020B0604020202020204" pitchFamily="34" charset="0"/>
                          <a:cs typeface="Times New Roman" panose="02020603050405020304" pitchFamily="18" charset="0"/>
                        </a:rPr>
                        <a:t>P</a:t>
                      </a:r>
                      <a:r>
                        <a:rPr lang="en-US" sz="1400" b="1">
                          <a:effectLst/>
                          <a:latin typeface="+mn-lt"/>
                          <a:ea typeface="Arial" panose="020B0604020202020204" pitchFamily="34" charset="0"/>
                          <a:cs typeface="Times New Roman" panose="02020603050405020304" pitchFamily="18" charset="0"/>
                        </a:rPr>
                        <a:t>la</a:t>
                      </a:r>
                      <a:r>
                        <a:rPr lang="en-US" sz="1400" b="1" spc="-5">
                          <a:effectLst/>
                          <a:latin typeface="+mn-lt"/>
                          <a:ea typeface="Arial" panose="020B0604020202020204" pitchFamily="34" charset="0"/>
                          <a:cs typeface="Times New Roman" panose="02020603050405020304" pitchFamily="18" charset="0"/>
                        </a:rPr>
                        <a:t>n</a:t>
                      </a:r>
                      <a:r>
                        <a:rPr lang="en-US" sz="1400" b="1">
                          <a:effectLst/>
                          <a:latin typeface="+mn-lt"/>
                          <a:ea typeface="Arial" panose="020B0604020202020204" pitchFamily="34" charset="0"/>
                          <a:cs typeface="Times New Roman" panose="02020603050405020304" pitchFamily="18" charset="0"/>
                        </a:rPr>
                        <a:t>ta</a:t>
                      </a:r>
                      <a:r>
                        <a:rPr lang="en-US" sz="1400" b="1" spc="-10">
                          <a:effectLst/>
                          <a:latin typeface="+mn-lt"/>
                          <a:ea typeface="Arial" panose="020B0604020202020204" pitchFamily="34" charset="0"/>
                          <a:cs typeface="Times New Roman" panose="02020603050405020304" pitchFamily="18" charset="0"/>
                        </a:rPr>
                        <a:t>t</a:t>
                      </a:r>
                      <a:r>
                        <a:rPr lang="en-US" sz="1400" b="1">
                          <a:effectLst/>
                          <a:latin typeface="+mn-lt"/>
                          <a:ea typeface="Arial" panose="020B0604020202020204" pitchFamily="34" charset="0"/>
                          <a:cs typeface="Times New Roman" panose="02020603050405020304" pitchFamily="18" charset="0"/>
                        </a:rPr>
                        <a:t>ion in ‘</a:t>
                      </a:r>
                      <a:r>
                        <a:rPr lang="en-US" sz="1400" b="1" spc="-10">
                          <a:effectLst/>
                          <a:latin typeface="+mn-lt"/>
                          <a:ea typeface="Arial" panose="020B0604020202020204" pitchFamily="34" charset="0"/>
                          <a:cs typeface="Times New Roman" panose="02020603050405020304" pitchFamily="18" charset="0"/>
                        </a:rPr>
                        <a:t>C</a:t>
                      </a:r>
                      <a:r>
                        <a:rPr lang="en-US" sz="1400" b="1">
                          <a:effectLst/>
                          <a:latin typeface="+mn-lt"/>
                          <a:ea typeface="Arial" panose="020B0604020202020204" pitchFamily="34" charset="0"/>
                          <a:cs typeface="Times New Roman" panose="02020603050405020304" pitchFamily="18" charset="0"/>
                        </a:rPr>
                        <a:t>’a</a:t>
                      </a:r>
                      <a:r>
                        <a:rPr lang="en-US" sz="1400" b="1" spc="-5">
                          <a:effectLst/>
                          <a:latin typeface="+mn-lt"/>
                          <a:ea typeface="Arial" panose="020B0604020202020204" pitchFamily="34" charset="0"/>
                          <a:cs typeface="Times New Roman" panose="02020603050405020304" pitchFamily="18" charset="0"/>
                        </a:rPr>
                        <a:t>n</a:t>
                      </a:r>
                      <a:r>
                        <a:rPr lang="en-US" sz="1400" b="1">
                          <a:effectLst/>
                          <a:latin typeface="+mn-lt"/>
                          <a:ea typeface="Arial" panose="020B0604020202020204" pitchFamily="34" charset="0"/>
                          <a:cs typeface="Times New Roman" panose="02020603050405020304" pitchFamily="18" charset="0"/>
                        </a:rPr>
                        <a:t>d‘</a:t>
                      </a:r>
                      <a:r>
                        <a:rPr lang="en-US" sz="1400" b="1" spc="-20">
                          <a:effectLst/>
                          <a:latin typeface="+mn-lt"/>
                          <a:ea typeface="Arial" panose="020B0604020202020204" pitchFamily="34" charset="0"/>
                          <a:cs typeface="Times New Roman" panose="02020603050405020304" pitchFamily="18" charset="0"/>
                        </a:rPr>
                        <a:t>D</a:t>
                      </a:r>
                      <a:r>
                        <a:rPr lang="en-US" sz="1400" b="1">
                          <a:effectLst/>
                          <a:latin typeface="+mn-lt"/>
                          <a:ea typeface="Arial" panose="020B0604020202020204" pitchFamily="34" charset="0"/>
                          <a:cs typeface="Times New Roman" panose="02020603050405020304" pitchFamily="18" charset="0"/>
                        </a:rPr>
                        <a:t>’ t</a:t>
                      </a:r>
                      <a:r>
                        <a:rPr lang="en-US" sz="1400" b="1" spc="-30">
                          <a:effectLst/>
                          <a:latin typeface="+mn-lt"/>
                          <a:ea typeface="Arial" panose="020B0604020202020204" pitchFamily="34" charset="0"/>
                          <a:cs typeface="Times New Roman" panose="02020603050405020304" pitchFamily="18" charset="0"/>
                        </a:rPr>
                        <a:t>y</a:t>
                      </a:r>
                      <a:r>
                        <a:rPr lang="en-US" sz="1400" b="1">
                          <a:effectLst/>
                          <a:latin typeface="+mn-lt"/>
                          <a:ea typeface="Arial" panose="020B0604020202020204" pitchFamily="34" charset="0"/>
                          <a:cs typeface="Times New Roman" panose="02020603050405020304" pitchFamily="18" charset="0"/>
                        </a:rPr>
                        <a:t>pe </a:t>
                      </a:r>
                      <a:r>
                        <a:rPr lang="en-US" sz="1400" b="1" spc="-10">
                          <a:effectLst/>
                          <a:latin typeface="+mn-lt"/>
                          <a:ea typeface="Arial" panose="020B0604020202020204" pitchFamily="34" charset="0"/>
                          <a:cs typeface="Times New Roman" panose="02020603050405020304" pitchFamily="18" charset="0"/>
                        </a:rPr>
                        <a:t>C</a:t>
                      </a:r>
                      <a:r>
                        <a:rPr lang="en-US" sz="1400" b="1">
                          <a:effectLst/>
                          <a:latin typeface="+mn-lt"/>
                          <a:ea typeface="Arial" panose="020B0604020202020204" pitchFamily="34" charset="0"/>
                          <a:cs typeface="Times New Roman" panose="02020603050405020304" pitchFamily="18" charset="0"/>
                        </a:rPr>
                        <a:t>olo</a:t>
                      </a:r>
                      <a:r>
                        <a:rPr lang="en-US" sz="1400" b="1" spc="5">
                          <a:effectLst/>
                          <a:latin typeface="+mn-lt"/>
                          <a:ea typeface="Arial" panose="020B0604020202020204" pitchFamily="34" charset="0"/>
                          <a:cs typeface="Times New Roman" panose="02020603050405020304" pitchFamily="18" charset="0"/>
                        </a:rPr>
                        <a:t>n</a:t>
                      </a:r>
                      <a:r>
                        <a:rPr lang="en-US" sz="1400" b="1">
                          <a:effectLst/>
                          <a:latin typeface="+mn-lt"/>
                          <a:ea typeface="Arial" panose="020B0604020202020204" pitchFamily="34" charset="0"/>
                          <a:cs typeface="Times New Roman" panose="02020603050405020304" pitchFamily="18" charset="0"/>
                        </a:rPr>
                        <a:t>y </a:t>
                      </a:r>
                      <a:r>
                        <a:rPr lang="en-US" sz="1400" b="1" spc="-30">
                          <a:effectLst/>
                          <a:latin typeface="+mn-lt"/>
                          <a:ea typeface="Arial" panose="020B0604020202020204" pitchFamily="34" charset="0"/>
                          <a:cs typeface="Times New Roman" panose="02020603050405020304" pitchFamily="18" charset="0"/>
                        </a:rPr>
                        <a:t>A</a:t>
                      </a:r>
                      <a:r>
                        <a:rPr lang="en-US" sz="1400" b="1">
                          <a:effectLst/>
                          <a:latin typeface="+mn-lt"/>
                          <a:ea typeface="Arial" panose="020B0604020202020204" pitchFamily="34" charset="0"/>
                          <a:cs typeface="Times New Roman" panose="02020603050405020304" pitchFamily="18" charset="0"/>
                        </a:rPr>
                        <a:t>rea </a:t>
                      </a:r>
                      <a:r>
                        <a:rPr lang="en-US" sz="1400" b="1" spc="20">
                          <a:effectLst/>
                          <a:latin typeface="+mn-lt"/>
                          <a:ea typeface="Arial" panose="020B0604020202020204" pitchFamily="34" charset="0"/>
                          <a:cs typeface="Times New Roman" panose="02020603050405020304" pitchFamily="18" charset="0"/>
                        </a:rPr>
                        <a:t>:</a:t>
                      </a:r>
                      <a:r>
                        <a:rPr lang="en-US" sz="1400" b="1">
                          <a:effectLst/>
                          <a:latin typeface="+mn-lt"/>
                          <a:ea typeface="Arial" panose="020B0604020202020204" pitchFamily="34" charset="0"/>
                          <a:cs typeface="Times New Roman" panose="02020603050405020304" pitchFamily="18" charset="0"/>
                        </a:rPr>
                        <a:t>-</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0834192"/>
                  </a:ext>
                </a:extLst>
              </a:tr>
              <a:tr h="112772">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1</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10">
                          <a:effectLst/>
                          <a:latin typeface="+mn-lt"/>
                          <a:ea typeface="Arial" panose="020B0604020202020204" pitchFamily="34" charset="0"/>
                          <a:cs typeface="Times New Roman" panose="02020603050405020304" pitchFamily="18" charset="0"/>
                        </a:rPr>
                        <a:t>C</a:t>
                      </a:r>
                      <a:r>
                        <a:rPr lang="en-US" sz="1400">
                          <a:effectLst/>
                          <a:latin typeface="+mn-lt"/>
                          <a:ea typeface="Arial" panose="020B0604020202020204" pitchFamily="34" charset="0"/>
                          <a:cs typeface="Times New Roman" panose="02020603050405020304" pitchFamily="18" charset="0"/>
                        </a:rPr>
                        <a:t>oc</a:t>
                      </a:r>
                      <a:r>
                        <a:rPr lang="en-US" sz="1400" spc="-5">
                          <a:effectLst/>
                          <a:latin typeface="+mn-lt"/>
                          <a:ea typeface="Arial" panose="020B0604020202020204" pitchFamily="34" charset="0"/>
                          <a:cs typeface="Times New Roman" panose="02020603050405020304" pitchFamily="18" charset="0"/>
                        </a:rPr>
                        <a:t>o</a:t>
                      </a:r>
                      <a:r>
                        <a:rPr lang="en-US" sz="1400">
                          <a:effectLst/>
                          <a:latin typeface="+mn-lt"/>
                          <a:ea typeface="Arial" panose="020B0604020202020204" pitchFamily="34" charset="0"/>
                          <a:cs typeface="Times New Roman" panose="02020603050405020304" pitchFamily="18" charset="0"/>
                        </a:rPr>
                        <a:t>n</a:t>
                      </a:r>
                      <a:r>
                        <a:rPr lang="en-US" sz="1400" spc="-5">
                          <a:effectLst/>
                          <a:latin typeface="+mn-lt"/>
                          <a:ea typeface="Arial" panose="020B0604020202020204" pitchFamily="34" charset="0"/>
                          <a:cs typeface="Times New Roman" panose="02020603050405020304" pitchFamily="18" charset="0"/>
                        </a:rPr>
                        <a:t>u</a:t>
                      </a:r>
                      <a:r>
                        <a:rPr lang="en-US" sz="1400">
                          <a:effectLst/>
                          <a:latin typeface="+mn-lt"/>
                          <a:ea typeface="Arial" panose="020B0604020202020204" pitchFamily="34" charset="0"/>
                          <a:cs typeface="Times New Roman" panose="02020603050405020304" pitchFamily="18" charset="0"/>
                        </a:rPr>
                        <a:t>t</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C</a:t>
                      </a:r>
                      <a:r>
                        <a:rPr lang="en-US" sz="1400" i="1">
                          <a:effectLst/>
                          <a:latin typeface="+mn-lt"/>
                          <a:ea typeface="Arial" panose="020B0604020202020204" pitchFamily="34" charset="0"/>
                          <a:cs typeface="Times New Roman" panose="02020603050405020304" pitchFamily="18" charset="0"/>
                        </a:rPr>
                        <a:t>oc</a:t>
                      </a:r>
                      <a:r>
                        <a:rPr lang="en-US" sz="1400" i="1" spc="-5">
                          <a:effectLst/>
                          <a:latin typeface="+mn-lt"/>
                          <a:ea typeface="Arial" panose="020B0604020202020204" pitchFamily="34" charset="0"/>
                          <a:cs typeface="Times New Roman" panose="02020603050405020304" pitchFamily="18" charset="0"/>
                        </a:rPr>
                        <a:t>o</a:t>
                      </a:r>
                      <a:r>
                        <a:rPr lang="en-US" sz="1400" i="1">
                          <a:effectLst/>
                          <a:latin typeface="+mn-lt"/>
                          <a:ea typeface="Arial" panose="020B0604020202020204" pitchFamily="34" charset="0"/>
                          <a:cs typeface="Times New Roman" panose="02020603050405020304" pitchFamily="18" charset="0"/>
                        </a:rPr>
                        <a:t>s </a:t>
                      </a:r>
                      <a:r>
                        <a:rPr lang="en-US" sz="1400" i="1" spc="-10">
                          <a:effectLst/>
                          <a:latin typeface="+mn-lt"/>
                          <a:ea typeface="Arial" panose="020B0604020202020204" pitchFamily="34" charset="0"/>
                          <a:cs typeface="Times New Roman" panose="02020603050405020304" pitchFamily="18" charset="0"/>
                        </a:rPr>
                        <a:t>N</a:t>
                      </a:r>
                      <a:r>
                        <a:rPr lang="en-US" sz="1400" i="1">
                          <a:effectLst/>
                          <a:latin typeface="+mn-lt"/>
                          <a:ea typeface="Arial" panose="020B0604020202020204" pitchFamily="34" charset="0"/>
                          <a:cs typeface="Times New Roman" panose="02020603050405020304" pitchFamily="18" charset="0"/>
                        </a:rPr>
                        <a:t>uc</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fera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10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957786"/>
                  </a:ext>
                </a:extLst>
              </a:tr>
              <a:tr h="112772">
                <a:tc>
                  <a:txBody>
                    <a:bodyPr/>
                    <a:lstStyle/>
                    <a:p>
                      <a:pPr marL="236855" marR="236855" algn="ctr">
                        <a:lnSpc>
                          <a:spcPts val="126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2</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60"/>
                        </a:lnSpc>
                        <a:spcBef>
                          <a:spcPts val="0"/>
                        </a:spcBef>
                        <a:spcAft>
                          <a:spcPts val="0"/>
                        </a:spcAft>
                      </a:pPr>
                      <a:r>
                        <a:rPr lang="en-US" sz="1400" spc="-10">
                          <a:effectLst/>
                          <a:latin typeface="+mn-lt"/>
                          <a:ea typeface="Arial" panose="020B0604020202020204" pitchFamily="34" charset="0"/>
                          <a:cs typeface="Times New Roman" panose="02020603050405020304" pitchFamily="18" charset="0"/>
                        </a:rPr>
                        <a:t>R</a:t>
                      </a:r>
                      <a:r>
                        <a:rPr lang="en-US" sz="1400">
                          <a:effectLst/>
                          <a:latin typeface="+mn-lt"/>
                          <a:ea typeface="Arial" panose="020B0604020202020204" pitchFamily="34" charset="0"/>
                          <a:cs typeface="Times New Roman" panose="02020603050405020304" pitchFamily="18" charset="0"/>
                        </a:rPr>
                        <a:t>a</a:t>
                      </a:r>
                      <a:r>
                        <a:rPr lang="en-US" sz="1400" spc="-10">
                          <a:effectLst/>
                          <a:latin typeface="+mn-lt"/>
                          <a:ea typeface="Arial" panose="020B0604020202020204" pitchFamily="34" charset="0"/>
                          <a:cs typeface="Times New Roman" panose="02020603050405020304" pitchFamily="18" charset="0"/>
                        </a:rPr>
                        <a:t>i</a:t>
                      </a:r>
                      <a:r>
                        <a:rPr lang="en-US" sz="1400">
                          <a:effectLst/>
                          <a:latin typeface="+mn-lt"/>
                          <a:ea typeface="Arial" panose="020B0604020202020204" pitchFamily="34" charset="0"/>
                          <a:cs typeface="Times New Roman" panose="02020603050405020304" pitchFamily="18" charset="0"/>
                        </a:rPr>
                        <a:t>n tree</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60"/>
                        </a:lnSpc>
                        <a:spcBef>
                          <a:spcPts val="0"/>
                        </a:spcBef>
                        <a:spcAft>
                          <a:spcPts val="0"/>
                        </a:spcAft>
                      </a:pPr>
                      <a:r>
                        <a:rPr lang="en-US" sz="1400" i="1" spc="-5">
                          <a:effectLst/>
                          <a:latin typeface="+mn-lt"/>
                          <a:ea typeface="Arial" panose="020B0604020202020204" pitchFamily="34" charset="0"/>
                          <a:cs typeface="Times New Roman" panose="02020603050405020304" pitchFamily="18" charset="0"/>
                        </a:rPr>
                        <a:t>S</a:t>
                      </a:r>
                      <a:r>
                        <a:rPr lang="en-US" sz="1400" i="1">
                          <a:effectLst/>
                          <a:latin typeface="+mn-lt"/>
                          <a:ea typeface="Arial" panose="020B0604020202020204" pitchFamily="34" charset="0"/>
                          <a:cs typeface="Times New Roman" panose="02020603050405020304" pitchFamily="18" charset="0"/>
                        </a:rPr>
                        <a:t>amaneas</a:t>
                      </a:r>
                      <a:r>
                        <a:rPr lang="en-US" sz="1400" i="1" spc="-15">
                          <a:effectLst/>
                          <a:latin typeface="+mn-lt"/>
                          <a:ea typeface="Arial" panose="020B0604020202020204" pitchFamily="34" charset="0"/>
                          <a:cs typeface="Times New Roman" panose="02020603050405020304" pitchFamily="18" charset="0"/>
                        </a:rPr>
                        <a:t>a</a:t>
                      </a:r>
                      <a:r>
                        <a:rPr lang="en-US" sz="1400" i="1">
                          <a:effectLst/>
                          <a:latin typeface="+mn-lt"/>
                          <a:ea typeface="Arial" panose="020B0604020202020204" pitchFamily="34" charset="0"/>
                          <a:cs typeface="Times New Roman" panose="02020603050405020304" pitchFamily="18" charset="0"/>
                        </a:rPr>
                        <a:t>man</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6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40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88616"/>
                  </a:ext>
                </a:extLst>
              </a:tr>
              <a:tr h="112772">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3</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10" dirty="0" err="1">
                          <a:effectLst/>
                          <a:latin typeface="+mn-lt"/>
                          <a:ea typeface="Arial" panose="020B0604020202020204" pitchFamily="34" charset="0"/>
                          <a:cs typeface="Times New Roman" panose="02020603050405020304" pitchFamily="18" charset="0"/>
                        </a:rPr>
                        <a:t>Nil</a:t>
                      </a:r>
                      <a:r>
                        <a:rPr lang="en-US" sz="1400" spc="5" dirty="0" err="1">
                          <a:effectLst/>
                          <a:latin typeface="+mn-lt"/>
                          <a:ea typeface="Arial" panose="020B0604020202020204" pitchFamily="34" charset="0"/>
                          <a:cs typeface="Times New Roman" panose="02020603050405020304" pitchFamily="18" charset="0"/>
                        </a:rPr>
                        <a:t>g</a:t>
                      </a:r>
                      <a:r>
                        <a:rPr lang="en-US" sz="1400" spc="-10" dirty="0" err="1">
                          <a:effectLst/>
                          <a:latin typeface="+mn-lt"/>
                          <a:ea typeface="Arial" panose="020B0604020202020204" pitchFamily="34" charset="0"/>
                          <a:cs typeface="Times New Roman" panose="02020603050405020304" pitchFamily="18" charset="0"/>
                        </a:rPr>
                        <a:t>i</a:t>
                      </a:r>
                      <a:r>
                        <a:rPr lang="en-US" sz="1400" dirty="0" err="1">
                          <a:effectLst/>
                          <a:latin typeface="+mn-lt"/>
                          <a:ea typeface="Arial" panose="020B0604020202020204" pitchFamily="34" charset="0"/>
                          <a:cs typeface="Times New Roman" panose="02020603050405020304" pitchFamily="18" charset="0"/>
                        </a:rPr>
                        <a:t>ri</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5" dirty="0">
                          <a:effectLst/>
                          <a:latin typeface="+mn-lt"/>
                          <a:ea typeface="Arial" panose="020B0604020202020204" pitchFamily="34" charset="0"/>
                          <a:cs typeface="Times New Roman" panose="02020603050405020304" pitchFamily="18" charset="0"/>
                        </a:rPr>
                        <a:t>E</a:t>
                      </a:r>
                      <a:r>
                        <a:rPr lang="en-US" sz="1400" i="1" dirty="0">
                          <a:effectLst/>
                          <a:latin typeface="+mn-lt"/>
                          <a:ea typeface="Arial" panose="020B0604020202020204" pitchFamily="34" charset="0"/>
                          <a:cs typeface="Times New Roman" panose="02020603050405020304" pitchFamily="18" charset="0"/>
                        </a:rPr>
                        <a:t>uc</a:t>
                      </a:r>
                      <a:r>
                        <a:rPr lang="en-US" sz="1400" i="1" spc="-5" dirty="0">
                          <a:effectLst/>
                          <a:latin typeface="+mn-lt"/>
                          <a:ea typeface="Arial" panose="020B0604020202020204" pitchFamily="34" charset="0"/>
                          <a:cs typeface="Times New Roman" panose="02020603050405020304" pitchFamily="18" charset="0"/>
                        </a:rPr>
                        <a:t>a</a:t>
                      </a:r>
                      <a:r>
                        <a:rPr lang="en-US" sz="1400" i="1" spc="-10" dirty="0">
                          <a:effectLst/>
                          <a:latin typeface="+mn-lt"/>
                          <a:ea typeface="Arial" panose="020B0604020202020204" pitchFamily="34" charset="0"/>
                          <a:cs typeface="Times New Roman" panose="02020603050405020304" pitchFamily="18" charset="0"/>
                        </a:rPr>
                        <a:t>l</a:t>
                      </a:r>
                      <a:r>
                        <a:rPr lang="en-US" sz="1400" i="1" dirty="0">
                          <a:effectLst/>
                          <a:latin typeface="+mn-lt"/>
                          <a:ea typeface="Arial" panose="020B0604020202020204" pitchFamily="34" charset="0"/>
                          <a:cs typeface="Times New Roman" panose="02020603050405020304" pitchFamily="18" charset="0"/>
                        </a:rPr>
                        <a:t>yptus G</a:t>
                      </a:r>
                      <a:r>
                        <a:rPr lang="en-US" sz="1400" i="1" spc="-10" dirty="0">
                          <a:effectLst/>
                          <a:latin typeface="+mn-lt"/>
                          <a:ea typeface="Arial" panose="020B0604020202020204" pitchFamily="34" charset="0"/>
                          <a:cs typeface="Times New Roman" panose="02020603050405020304" pitchFamily="18" charset="0"/>
                        </a:rPr>
                        <a:t>l</a:t>
                      </a:r>
                      <a:r>
                        <a:rPr lang="en-US" sz="1400" i="1" dirty="0">
                          <a:effectLst/>
                          <a:latin typeface="+mn-lt"/>
                          <a:ea typeface="Arial" panose="020B0604020202020204" pitchFamily="34" charset="0"/>
                          <a:cs typeface="Times New Roman" panose="02020603050405020304" pitchFamily="18" charset="0"/>
                        </a:rPr>
                        <a:t>o</a:t>
                      </a:r>
                      <a:r>
                        <a:rPr lang="en-US" sz="1400" i="1" spc="-5" dirty="0">
                          <a:effectLst/>
                          <a:latin typeface="+mn-lt"/>
                          <a:ea typeface="Arial" panose="020B0604020202020204" pitchFamily="34" charset="0"/>
                          <a:cs typeface="Times New Roman" panose="02020603050405020304" pitchFamily="18" charset="0"/>
                        </a:rPr>
                        <a:t>b</a:t>
                      </a:r>
                      <a:r>
                        <a:rPr lang="en-US" sz="1400" i="1" dirty="0">
                          <a:effectLst/>
                          <a:latin typeface="+mn-lt"/>
                          <a:ea typeface="Arial" panose="020B0604020202020204" pitchFamily="34" charset="0"/>
                          <a:cs typeface="Times New Roman" panose="02020603050405020304" pitchFamily="18" charset="0"/>
                        </a:rPr>
                        <a:t>u</a:t>
                      </a:r>
                      <a:r>
                        <a:rPr lang="en-US" sz="1400" i="1" spc="-10" dirty="0">
                          <a:effectLst/>
                          <a:latin typeface="+mn-lt"/>
                          <a:ea typeface="Arial" panose="020B0604020202020204" pitchFamily="34" charset="0"/>
                          <a:cs typeface="Times New Roman" panose="02020603050405020304" pitchFamily="18" charset="0"/>
                        </a:rPr>
                        <a:t>l</a:t>
                      </a:r>
                      <a:r>
                        <a:rPr lang="en-US" sz="1400" i="1" dirty="0">
                          <a:effectLst/>
                          <a:latin typeface="+mn-lt"/>
                          <a:ea typeface="Arial" panose="020B0604020202020204" pitchFamily="34" charset="0"/>
                          <a:cs typeface="Times New Roman" panose="02020603050405020304" pitchFamily="18" charset="0"/>
                        </a:rPr>
                        <a:t>us</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dirty="0">
                          <a:effectLst/>
                          <a:latin typeface="+mn-lt"/>
                          <a:ea typeface="Arial" panose="020B0604020202020204" pitchFamily="34" charset="0"/>
                          <a:cs typeface="Times New Roman" panose="02020603050405020304" pitchFamily="18" charset="0"/>
                        </a:rPr>
                        <a:t>20</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488951"/>
                  </a:ext>
                </a:extLst>
              </a:tr>
              <a:tr h="105572">
                <a:tc gridSpan="4">
                  <a:txBody>
                    <a:bodyPr/>
                    <a:lstStyle/>
                    <a:p>
                      <a:pPr marL="64770" marR="0">
                        <a:lnSpc>
                          <a:spcPts val="1235"/>
                        </a:lnSpc>
                        <a:spcBef>
                          <a:spcPts val="0"/>
                        </a:spcBef>
                        <a:spcAft>
                          <a:spcPts val="0"/>
                        </a:spcAft>
                      </a:pPr>
                      <a:r>
                        <a:rPr lang="en-US" sz="1400" b="1" spc="-5">
                          <a:effectLst/>
                          <a:latin typeface="+mn-lt"/>
                          <a:ea typeface="Arial" panose="020B0604020202020204" pitchFamily="34" charset="0"/>
                          <a:cs typeface="Times New Roman" panose="02020603050405020304" pitchFamily="18" charset="0"/>
                        </a:rPr>
                        <a:t>P</a:t>
                      </a:r>
                      <a:r>
                        <a:rPr lang="en-US" sz="1400" b="1">
                          <a:effectLst/>
                          <a:latin typeface="+mn-lt"/>
                          <a:ea typeface="Arial" panose="020B0604020202020204" pitchFamily="34" charset="0"/>
                          <a:cs typeface="Times New Roman" panose="02020603050405020304" pitchFamily="18" charset="0"/>
                        </a:rPr>
                        <a:t>la</a:t>
                      </a:r>
                      <a:r>
                        <a:rPr lang="en-US" sz="1400" b="1" spc="-5">
                          <a:effectLst/>
                          <a:latin typeface="+mn-lt"/>
                          <a:ea typeface="Arial" panose="020B0604020202020204" pitchFamily="34" charset="0"/>
                          <a:cs typeface="Times New Roman" panose="02020603050405020304" pitchFamily="18" charset="0"/>
                        </a:rPr>
                        <a:t>n</a:t>
                      </a:r>
                      <a:r>
                        <a:rPr lang="en-US" sz="1400" b="1">
                          <a:effectLst/>
                          <a:latin typeface="+mn-lt"/>
                          <a:ea typeface="Arial" panose="020B0604020202020204" pitchFamily="34" charset="0"/>
                          <a:cs typeface="Times New Roman" panose="02020603050405020304" pitchFamily="18" charset="0"/>
                        </a:rPr>
                        <a:t>ta</a:t>
                      </a:r>
                      <a:r>
                        <a:rPr lang="en-US" sz="1400" b="1" spc="-10">
                          <a:effectLst/>
                          <a:latin typeface="+mn-lt"/>
                          <a:ea typeface="Arial" panose="020B0604020202020204" pitchFamily="34" charset="0"/>
                          <a:cs typeface="Times New Roman" panose="02020603050405020304" pitchFamily="18" charset="0"/>
                        </a:rPr>
                        <a:t>t</a:t>
                      </a:r>
                      <a:r>
                        <a:rPr lang="en-US" sz="1400" b="1">
                          <a:effectLst/>
                          <a:latin typeface="+mn-lt"/>
                          <a:ea typeface="Arial" panose="020B0604020202020204" pitchFamily="34" charset="0"/>
                          <a:cs typeface="Times New Roman" panose="02020603050405020304" pitchFamily="18" charset="0"/>
                        </a:rPr>
                        <a:t>ion in G</a:t>
                      </a:r>
                      <a:r>
                        <a:rPr lang="en-US" sz="1400" b="1" spc="-15">
                          <a:effectLst/>
                          <a:latin typeface="+mn-lt"/>
                          <a:ea typeface="Arial" panose="020B0604020202020204" pitchFamily="34" charset="0"/>
                          <a:cs typeface="Times New Roman" panose="02020603050405020304" pitchFamily="18" charset="0"/>
                        </a:rPr>
                        <a:t>a</a:t>
                      </a:r>
                      <a:r>
                        <a:rPr lang="en-US" sz="1400" b="1">
                          <a:effectLst/>
                          <a:latin typeface="+mn-lt"/>
                          <a:ea typeface="Arial" panose="020B0604020202020204" pitchFamily="34" charset="0"/>
                          <a:cs typeface="Times New Roman" panose="02020603050405020304" pitchFamily="18" charset="0"/>
                        </a:rPr>
                        <a:t>rden</a:t>
                      </a:r>
                      <a:r>
                        <a:rPr lang="en-US" sz="1400" b="1" spc="10">
                          <a:effectLst/>
                          <a:latin typeface="+mn-lt"/>
                          <a:ea typeface="Arial" panose="020B0604020202020204" pitchFamily="34" charset="0"/>
                          <a:cs typeface="Times New Roman" panose="02020603050405020304" pitchFamily="18" charset="0"/>
                        </a:rPr>
                        <a:t>:</a:t>
                      </a:r>
                      <a:r>
                        <a:rPr lang="en-US" sz="1400" b="1">
                          <a:effectLst/>
                          <a:latin typeface="+mn-lt"/>
                          <a:ea typeface="Arial" panose="020B0604020202020204" pitchFamily="34" charset="0"/>
                          <a:cs typeface="Times New Roman" panose="02020603050405020304" pitchFamily="18" charset="0"/>
                        </a:rPr>
                        <a:t>-</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86526965"/>
                  </a:ext>
                </a:extLst>
              </a:tr>
              <a:tr h="201548">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1</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10">
                          <a:effectLst/>
                          <a:latin typeface="+mn-lt"/>
                          <a:ea typeface="Arial" panose="020B0604020202020204" pitchFamily="34" charset="0"/>
                          <a:cs typeface="Times New Roman" panose="02020603050405020304" pitchFamily="18" charset="0"/>
                        </a:rPr>
                        <a:t>C</a:t>
                      </a:r>
                      <a:r>
                        <a:rPr lang="en-US" sz="1400">
                          <a:effectLst/>
                          <a:latin typeface="+mn-lt"/>
                          <a:ea typeface="Arial" panose="020B0604020202020204" pitchFamily="34" charset="0"/>
                          <a:cs typeface="Times New Roman" panose="02020603050405020304" pitchFamily="18" charset="0"/>
                        </a:rPr>
                        <a:t>oc</a:t>
                      </a:r>
                      <a:r>
                        <a:rPr lang="en-US" sz="1400" spc="-5">
                          <a:effectLst/>
                          <a:latin typeface="+mn-lt"/>
                          <a:ea typeface="Arial" panose="020B0604020202020204" pitchFamily="34" charset="0"/>
                          <a:cs typeface="Times New Roman" panose="02020603050405020304" pitchFamily="18" charset="0"/>
                        </a:rPr>
                        <a:t>o</a:t>
                      </a:r>
                      <a:r>
                        <a:rPr lang="en-US" sz="1400">
                          <a:effectLst/>
                          <a:latin typeface="+mn-lt"/>
                          <a:ea typeface="Arial" panose="020B0604020202020204" pitchFamily="34" charset="0"/>
                          <a:cs typeface="Times New Roman" panose="02020603050405020304" pitchFamily="18" charset="0"/>
                        </a:rPr>
                        <a:t>n</a:t>
                      </a:r>
                      <a:r>
                        <a:rPr lang="en-US" sz="1400" spc="-5">
                          <a:effectLst/>
                          <a:latin typeface="+mn-lt"/>
                          <a:ea typeface="Arial" panose="020B0604020202020204" pitchFamily="34" charset="0"/>
                          <a:cs typeface="Times New Roman" panose="02020603050405020304" pitchFamily="18" charset="0"/>
                        </a:rPr>
                        <a:t>u</a:t>
                      </a:r>
                      <a:r>
                        <a:rPr lang="en-US" sz="1400">
                          <a:effectLst/>
                          <a:latin typeface="+mn-lt"/>
                          <a:ea typeface="Arial" panose="020B0604020202020204" pitchFamily="34" charset="0"/>
                          <a:cs typeface="Times New Roman" panose="02020603050405020304" pitchFamily="18" charset="0"/>
                        </a:rPr>
                        <a:t>t</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C</a:t>
                      </a:r>
                      <a:r>
                        <a:rPr lang="en-US" sz="1400" i="1">
                          <a:effectLst/>
                          <a:latin typeface="+mn-lt"/>
                          <a:ea typeface="Arial" panose="020B0604020202020204" pitchFamily="34" charset="0"/>
                          <a:cs typeface="Times New Roman" panose="02020603050405020304" pitchFamily="18" charset="0"/>
                        </a:rPr>
                        <a:t>oc</a:t>
                      </a:r>
                      <a:r>
                        <a:rPr lang="en-US" sz="1400" i="1" spc="-5">
                          <a:effectLst/>
                          <a:latin typeface="+mn-lt"/>
                          <a:ea typeface="Arial" panose="020B0604020202020204" pitchFamily="34" charset="0"/>
                          <a:cs typeface="Times New Roman" panose="02020603050405020304" pitchFamily="18" charset="0"/>
                        </a:rPr>
                        <a:t>o</a:t>
                      </a:r>
                      <a:r>
                        <a:rPr lang="en-US" sz="1400" i="1">
                          <a:effectLst/>
                          <a:latin typeface="+mn-lt"/>
                          <a:ea typeface="Arial" panose="020B0604020202020204" pitchFamily="34" charset="0"/>
                          <a:cs typeface="Times New Roman" panose="02020603050405020304" pitchFamily="18" charset="0"/>
                        </a:rPr>
                        <a:t>s </a:t>
                      </a:r>
                      <a:r>
                        <a:rPr lang="en-US" sz="1400" i="1" spc="-10">
                          <a:effectLst/>
                          <a:latin typeface="+mn-lt"/>
                          <a:ea typeface="Arial" panose="020B0604020202020204" pitchFamily="34" charset="0"/>
                          <a:cs typeface="Times New Roman" panose="02020603050405020304" pitchFamily="18" charset="0"/>
                        </a:rPr>
                        <a:t>N</a:t>
                      </a:r>
                      <a:r>
                        <a:rPr lang="en-US" sz="1400" i="1">
                          <a:effectLst/>
                          <a:latin typeface="+mn-lt"/>
                          <a:ea typeface="Arial" panose="020B0604020202020204" pitchFamily="34" charset="0"/>
                          <a:cs typeface="Times New Roman" panose="02020603050405020304" pitchFamily="18" charset="0"/>
                        </a:rPr>
                        <a:t>uc</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fera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660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034118"/>
                  </a:ext>
                </a:extLst>
              </a:tr>
              <a:tr h="112772">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2</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10">
                          <a:effectLst/>
                          <a:latin typeface="+mn-lt"/>
                          <a:ea typeface="Arial" panose="020B0604020202020204" pitchFamily="34" charset="0"/>
                          <a:cs typeface="Times New Roman" panose="02020603050405020304" pitchFamily="18" charset="0"/>
                        </a:rPr>
                        <a:t>C</a:t>
                      </a:r>
                      <a:r>
                        <a:rPr lang="en-US" sz="1400">
                          <a:effectLst/>
                          <a:latin typeface="+mn-lt"/>
                          <a:ea typeface="Arial" panose="020B0604020202020204" pitchFamily="34" charset="0"/>
                          <a:cs typeface="Times New Roman" panose="02020603050405020304" pitchFamily="18" charset="0"/>
                        </a:rPr>
                        <a:t>h</a:t>
                      </a:r>
                      <a:r>
                        <a:rPr lang="en-US" sz="1400" spc="-10">
                          <a:effectLst/>
                          <a:latin typeface="+mn-lt"/>
                          <a:ea typeface="Arial" panose="020B0604020202020204" pitchFamily="34" charset="0"/>
                          <a:cs typeface="Times New Roman" panose="02020603050405020304" pitchFamily="18" charset="0"/>
                        </a:rPr>
                        <a:t>i</a:t>
                      </a:r>
                      <a:r>
                        <a:rPr lang="en-US" sz="1400">
                          <a:effectLst/>
                          <a:latin typeface="+mn-lt"/>
                          <a:ea typeface="Arial" panose="020B0604020202020204" pitchFamily="34" charset="0"/>
                          <a:cs typeface="Times New Roman" panose="02020603050405020304" pitchFamily="18" charset="0"/>
                        </a:rPr>
                        <a:t>k</a:t>
                      </a:r>
                      <a:r>
                        <a:rPr lang="en-US" sz="1400" spc="10">
                          <a:effectLst/>
                          <a:latin typeface="+mn-lt"/>
                          <a:ea typeface="Arial" panose="020B0604020202020204" pitchFamily="34" charset="0"/>
                          <a:cs typeface="Times New Roman" panose="02020603050405020304" pitchFamily="18" charset="0"/>
                        </a:rPr>
                        <a:t>k</a:t>
                      </a:r>
                      <a:r>
                        <a:rPr lang="en-US" sz="1400">
                          <a:effectLst/>
                          <a:latin typeface="+mn-lt"/>
                          <a:ea typeface="Arial" panose="020B0604020202020204" pitchFamily="34" charset="0"/>
                          <a:cs typeface="Times New Roman" panose="02020603050405020304" pitchFamily="18" charset="0"/>
                        </a:rPr>
                        <a:t>u</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M</a:t>
                      </a:r>
                      <a:r>
                        <a:rPr lang="en-US" sz="1400" i="1">
                          <a:effectLst/>
                          <a:latin typeface="+mn-lt"/>
                          <a:ea typeface="Arial" panose="020B0604020202020204" pitchFamily="34" charset="0"/>
                          <a:cs typeface="Times New Roman" panose="02020603050405020304" pitchFamily="18" charset="0"/>
                        </a:rPr>
                        <a:t>a</a:t>
                      </a:r>
                      <a:r>
                        <a:rPr lang="en-US" sz="1400" i="1" spc="-5">
                          <a:effectLst/>
                          <a:latin typeface="+mn-lt"/>
                          <a:ea typeface="Arial" panose="020B0604020202020204" pitchFamily="34" charset="0"/>
                          <a:cs typeface="Times New Roman" panose="02020603050405020304" pitchFamily="18" charset="0"/>
                        </a:rPr>
                        <a:t>n</a:t>
                      </a:r>
                      <a:r>
                        <a:rPr lang="en-US" sz="1400" i="1" spc="-10">
                          <a:effectLst/>
                          <a:latin typeface="+mn-lt"/>
                          <a:ea typeface="Arial" panose="020B0604020202020204" pitchFamily="34" charset="0"/>
                          <a:cs typeface="Times New Roman" panose="02020603050405020304" pitchFamily="18" charset="0"/>
                        </a:rPr>
                        <a:t>il</a:t>
                      </a:r>
                      <a:r>
                        <a:rPr lang="en-US" sz="1400" i="1">
                          <a:effectLst/>
                          <a:latin typeface="+mn-lt"/>
                          <a:ea typeface="Arial" panose="020B0604020202020204" pitchFamily="34" charset="0"/>
                          <a:cs typeface="Times New Roman" panose="02020603050405020304" pitchFamily="18" charset="0"/>
                        </a:rPr>
                        <a:t>kara Z</a:t>
                      </a:r>
                      <a:r>
                        <a:rPr lang="en-US" sz="1400" i="1" spc="-5">
                          <a:effectLst/>
                          <a:latin typeface="+mn-lt"/>
                          <a:ea typeface="Arial" panose="020B0604020202020204" pitchFamily="34" charset="0"/>
                          <a:cs typeface="Times New Roman" panose="02020603050405020304" pitchFamily="18" charset="0"/>
                        </a:rPr>
                        <a:t>a</a:t>
                      </a:r>
                      <a:r>
                        <a:rPr lang="en-US" sz="1400" i="1">
                          <a:effectLst/>
                          <a:latin typeface="+mn-lt"/>
                          <a:ea typeface="Arial" panose="020B0604020202020204" pitchFamily="34" charset="0"/>
                          <a:cs typeface="Times New Roman" panose="02020603050405020304" pitchFamily="18" charset="0"/>
                        </a:rPr>
                        <a:t>p</a:t>
                      </a:r>
                      <a:r>
                        <a:rPr lang="en-US" sz="1400" i="1" spc="-5">
                          <a:effectLst/>
                          <a:latin typeface="+mn-lt"/>
                          <a:ea typeface="Arial" panose="020B0604020202020204" pitchFamily="34" charset="0"/>
                          <a:cs typeface="Times New Roman" panose="02020603050405020304" pitchFamily="18" charset="0"/>
                        </a:rPr>
                        <a:t>o</a:t>
                      </a:r>
                      <a:r>
                        <a:rPr lang="en-US" sz="1400" i="1">
                          <a:effectLst/>
                          <a:latin typeface="+mn-lt"/>
                          <a:ea typeface="Arial" panose="020B0604020202020204" pitchFamily="34" charset="0"/>
                          <a:cs typeface="Times New Roman" panose="02020603050405020304" pitchFamily="18" charset="0"/>
                        </a:rPr>
                        <a:t>ta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50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7330"/>
                  </a:ext>
                </a:extLst>
              </a:tr>
              <a:tr h="112772">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3</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P</a:t>
                      </a:r>
                      <a:r>
                        <a:rPr lang="en-US" sz="1400">
                          <a:effectLst/>
                          <a:latin typeface="+mn-lt"/>
                          <a:ea typeface="Arial" panose="020B0604020202020204" pitchFamily="34" charset="0"/>
                          <a:cs typeface="Times New Roman" panose="02020603050405020304" pitchFamily="18" charset="0"/>
                        </a:rPr>
                        <a:t>eru</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5">
                          <a:effectLst/>
                          <a:latin typeface="+mn-lt"/>
                          <a:ea typeface="Arial" panose="020B0604020202020204" pitchFamily="34" charset="0"/>
                          <a:cs typeface="Times New Roman" panose="02020603050405020304" pitchFamily="18" charset="0"/>
                        </a:rPr>
                        <a:t>P</a:t>
                      </a:r>
                      <a:r>
                        <a:rPr lang="en-US" sz="1400" i="1">
                          <a:effectLst/>
                          <a:latin typeface="+mn-lt"/>
                          <a:ea typeface="Arial" panose="020B0604020202020204" pitchFamily="34" charset="0"/>
                          <a:cs typeface="Times New Roman" panose="02020603050405020304" pitchFamily="18" charset="0"/>
                        </a:rPr>
                        <a:t>s</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d</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umg</a:t>
                      </a:r>
                      <a:r>
                        <a:rPr lang="en-US" sz="1400" i="1" spc="-5">
                          <a:effectLst/>
                          <a:latin typeface="+mn-lt"/>
                          <a:ea typeface="Arial" panose="020B0604020202020204" pitchFamily="34" charset="0"/>
                          <a:cs typeface="Times New Roman" panose="02020603050405020304" pitchFamily="18" charset="0"/>
                        </a:rPr>
                        <a:t>u</a:t>
                      </a:r>
                      <a:r>
                        <a:rPr lang="en-US" sz="1400" i="1">
                          <a:effectLst/>
                          <a:latin typeface="+mn-lt"/>
                          <a:ea typeface="Arial" panose="020B0604020202020204" pitchFamily="34" charset="0"/>
                          <a:cs typeface="Times New Roman" panose="02020603050405020304" pitchFamily="18" charset="0"/>
                        </a:rPr>
                        <a:t>a</a:t>
                      </a:r>
                      <a:r>
                        <a:rPr lang="en-US" sz="1400" i="1" spc="-10">
                          <a:effectLst/>
                          <a:latin typeface="+mn-lt"/>
                          <a:ea typeface="Arial" panose="020B0604020202020204" pitchFamily="34" charset="0"/>
                          <a:cs typeface="Times New Roman" panose="02020603050405020304" pitchFamily="18" charset="0"/>
                        </a:rPr>
                        <a:t>j</a:t>
                      </a:r>
                      <a:r>
                        <a:rPr lang="en-US" sz="1400" i="1">
                          <a:effectLst/>
                          <a:latin typeface="+mn-lt"/>
                          <a:ea typeface="Arial" panose="020B0604020202020204" pitchFamily="34" charset="0"/>
                          <a:cs typeface="Times New Roman" panose="02020603050405020304" pitchFamily="18" charset="0"/>
                        </a:rPr>
                        <a:t>ava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40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195681"/>
                  </a:ext>
                </a:extLst>
              </a:tr>
              <a:tr h="112772">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4</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S</a:t>
                      </a:r>
                      <a:r>
                        <a:rPr lang="en-US" sz="1400">
                          <a:effectLst/>
                          <a:latin typeface="+mn-lt"/>
                          <a:ea typeface="Arial" panose="020B0604020202020204" pitchFamily="34" charset="0"/>
                          <a:cs typeface="Times New Roman" panose="02020603050405020304" pitchFamily="18" charset="0"/>
                        </a:rPr>
                        <a:t>h</a:t>
                      </a:r>
                      <a:r>
                        <a:rPr lang="en-US" sz="1400" spc="-5">
                          <a:effectLst/>
                          <a:latin typeface="+mn-lt"/>
                          <a:ea typeface="Arial" panose="020B0604020202020204" pitchFamily="34" charset="0"/>
                          <a:cs typeface="Times New Roman" panose="02020603050405020304" pitchFamily="18" charset="0"/>
                        </a:rPr>
                        <a:t>e</a:t>
                      </a:r>
                      <a:r>
                        <a:rPr lang="en-US" sz="1400" spc="-15">
                          <a:effectLst/>
                          <a:latin typeface="+mn-lt"/>
                          <a:ea typeface="Arial" panose="020B0604020202020204" pitchFamily="34" charset="0"/>
                          <a:cs typeface="Times New Roman" panose="02020603050405020304" pitchFamily="18" charset="0"/>
                        </a:rPr>
                        <a:t>v</a:t>
                      </a:r>
                      <a:r>
                        <a:rPr lang="en-US" sz="1400">
                          <a:effectLst/>
                          <a:latin typeface="+mn-lt"/>
                          <a:ea typeface="Arial" panose="020B0604020202020204" pitchFamily="34" charset="0"/>
                          <a:cs typeface="Times New Roman" panose="02020603050405020304" pitchFamily="18" charset="0"/>
                        </a:rPr>
                        <a:t>a</a:t>
                      </a:r>
                      <a:r>
                        <a:rPr lang="en-US" sz="1400" spc="5">
                          <a:effectLst/>
                          <a:latin typeface="+mn-lt"/>
                          <a:ea typeface="Arial" panose="020B0604020202020204" pitchFamily="34" charset="0"/>
                          <a:cs typeface="Times New Roman" panose="02020603050405020304" pitchFamily="18" charset="0"/>
                        </a:rPr>
                        <a:t>g</a:t>
                      </a:r>
                      <a:r>
                        <a:rPr lang="en-US" sz="1400">
                          <a:effectLst/>
                          <a:latin typeface="+mn-lt"/>
                          <a:ea typeface="Arial" panose="020B0604020202020204" pitchFamily="34" charset="0"/>
                          <a:cs typeface="Times New Roman" panose="02020603050405020304" pitchFamily="18" charset="0"/>
                        </a:rPr>
                        <a:t>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M</a:t>
                      </a:r>
                      <a:r>
                        <a:rPr lang="en-US" sz="1400" i="1">
                          <a:effectLst/>
                          <a:latin typeface="+mn-lt"/>
                          <a:ea typeface="Arial" panose="020B0604020202020204" pitchFamily="34" charset="0"/>
                          <a:cs typeface="Times New Roman" panose="02020603050405020304" pitchFamily="18" charset="0"/>
                        </a:rPr>
                        <a:t>ori</a:t>
                      </a:r>
                      <a:r>
                        <a:rPr lang="en-US" sz="1400" i="1" spc="-5">
                          <a:effectLst/>
                          <a:latin typeface="+mn-lt"/>
                          <a:ea typeface="Arial" panose="020B0604020202020204" pitchFamily="34" charset="0"/>
                          <a:cs typeface="Times New Roman" panose="02020603050405020304" pitchFamily="18" charset="0"/>
                        </a:rPr>
                        <a:t>n</a:t>
                      </a:r>
                      <a:r>
                        <a:rPr lang="en-US" sz="1400" i="1">
                          <a:effectLst/>
                          <a:latin typeface="+mn-lt"/>
                          <a:ea typeface="Arial" panose="020B0604020202020204" pitchFamily="34" charset="0"/>
                          <a:cs typeface="Times New Roman" panose="02020603050405020304" pitchFamily="18" charset="0"/>
                        </a:rPr>
                        <a:t>ga o</a:t>
                      </a:r>
                      <a:r>
                        <a:rPr lang="en-US" sz="1400" i="1" spc="-10">
                          <a:effectLst/>
                          <a:latin typeface="+mn-lt"/>
                          <a:ea typeface="Arial" panose="020B0604020202020204" pitchFamily="34" charset="0"/>
                          <a:cs typeface="Times New Roman" panose="02020603050405020304" pitchFamily="18" charset="0"/>
                        </a:rPr>
                        <a:t>l</a:t>
                      </a:r>
                      <a:r>
                        <a:rPr lang="en-US" sz="1400" i="1">
                          <a:effectLst/>
                          <a:latin typeface="+mn-lt"/>
                          <a:ea typeface="Arial" panose="020B0604020202020204" pitchFamily="34" charset="0"/>
                          <a:cs typeface="Times New Roman" panose="02020603050405020304" pitchFamily="18" charset="0"/>
                        </a:rPr>
                        <a:t>e</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fera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10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159495"/>
                  </a:ext>
                </a:extLst>
              </a:tr>
              <a:tr h="112772">
                <a:tc>
                  <a:txBody>
                    <a:bodyPr/>
                    <a:lstStyle/>
                    <a:p>
                      <a:pPr marL="236855" marR="236855" algn="ctr">
                        <a:lnSpc>
                          <a:spcPts val="126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5</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6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P</a:t>
                      </a:r>
                      <a:r>
                        <a:rPr lang="en-US" sz="1400">
                          <a:effectLst/>
                          <a:latin typeface="+mn-lt"/>
                          <a:ea typeface="Arial" panose="020B0604020202020204" pitchFamily="34" charset="0"/>
                          <a:cs typeface="Times New Roman" panose="02020603050405020304" pitchFamily="18" charset="0"/>
                        </a:rPr>
                        <a:t>a</a:t>
                      </a:r>
                      <a:r>
                        <a:rPr lang="en-US" sz="1400" spc="-10">
                          <a:effectLst/>
                          <a:latin typeface="+mn-lt"/>
                          <a:ea typeface="Arial" panose="020B0604020202020204" pitchFamily="34" charset="0"/>
                          <a:cs typeface="Times New Roman" panose="02020603050405020304" pitchFamily="18" charset="0"/>
                        </a:rPr>
                        <a:t>l</a:t>
                      </a:r>
                      <a:r>
                        <a:rPr lang="en-US" sz="1400">
                          <a:effectLst/>
                          <a:latin typeface="+mn-lt"/>
                          <a:ea typeface="Arial" panose="020B0604020202020204" pitchFamily="34" charset="0"/>
                          <a:cs typeface="Times New Roman" panose="02020603050405020304" pitchFamily="18" charset="0"/>
                        </a:rPr>
                        <a:t>m</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60"/>
                        </a:lnSpc>
                        <a:spcBef>
                          <a:spcPts val="0"/>
                        </a:spcBef>
                        <a:spcAft>
                          <a:spcPts val="0"/>
                        </a:spcAft>
                      </a:pPr>
                      <a:r>
                        <a:rPr lang="en-US" sz="1400" i="1" spc="-5">
                          <a:effectLst/>
                          <a:latin typeface="+mn-lt"/>
                          <a:ea typeface="Arial" panose="020B0604020202020204" pitchFamily="34" charset="0"/>
                          <a:cs typeface="Times New Roman" panose="02020603050405020304" pitchFamily="18" charset="0"/>
                        </a:rPr>
                        <a:t>A</a:t>
                      </a:r>
                      <a:r>
                        <a:rPr lang="en-US" sz="1400" i="1">
                          <a:effectLst/>
                          <a:latin typeface="+mn-lt"/>
                          <a:ea typeface="Arial" panose="020B0604020202020204" pitchFamily="34" charset="0"/>
                          <a:cs typeface="Times New Roman" panose="02020603050405020304" pitchFamily="18" charset="0"/>
                        </a:rPr>
                        <a:t>reca c</a:t>
                      </a:r>
                      <a:r>
                        <a:rPr lang="en-US" sz="1400" i="1" spc="-15">
                          <a:effectLst/>
                          <a:latin typeface="+mn-lt"/>
                          <a:ea typeface="Arial" panose="020B0604020202020204" pitchFamily="34" charset="0"/>
                          <a:cs typeface="Times New Roman" panose="02020603050405020304" pitchFamily="18" charset="0"/>
                        </a:rPr>
                        <a:t>a</a:t>
                      </a:r>
                      <a:r>
                        <a:rPr lang="en-US" sz="1400" i="1">
                          <a:effectLst/>
                          <a:latin typeface="+mn-lt"/>
                          <a:ea typeface="Arial" panose="020B0604020202020204" pitchFamily="34" charset="0"/>
                          <a:cs typeface="Times New Roman" panose="02020603050405020304" pitchFamily="18" charset="0"/>
                        </a:rPr>
                        <a:t>tec</a:t>
                      </a:r>
                      <a:r>
                        <a:rPr lang="en-US" sz="1400" i="1" spc="-5">
                          <a:effectLst/>
                          <a:latin typeface="+mn-lt"/>
                          <a:ea typeface="Arial" panose="020B0604020202020204" pitchFamily="34" charset="0"/>
                          <a:cs typeface="Times New Roman" panose="02020603050405020304" pitchFamily="18" charset="0"/>
                        </a:rPr>
                        <a:t>h</a:t>
                      </a:r>
                      <a:r>
                        <a:rPr lang="en-US" sz="1400" i="1">
                          <a:effectLst/>
                          <a:latin typeface="+mn-lt"/>
                          <a:ea typeface="Arial" panose="020B0604020202020204" pitchFamily="34" charset="0"/>
                          <a:cs typeface="Times New Roman" panose="02020603050405020304" pitchFamily="18" charset="0"/>
                        </a:rPr>
                        <a:t>u</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6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10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828838"/>
                  </a:ext>
                </a:extLst>
              </a:tr>
              <a:tr h="112772">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6</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S</a:t>
                      </a:r>
                      <a:r>
                        <a:rPr lang="en-US" sz="1400">
                          <a:effectLst/>
                          <a:latin typeface="+mn-lt"/>
                          <a:ea typeface="Arial" panose="020B0604020202020204" pitchFamily="34" charset="0"/>
                          <a:cs typeface="Times New Roman" panose="02020603050405020304" pitchFamily="18" charset="0"/>
                        </a:rPr>
                        <a:t>uru</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C</a:t>
                      </a:r>
                      <a:r>
                        <a:rPr lang="en-US" sz="1400" i="1">
                          <a:effectLst/>
                          <a:latin typeface="+mn-lt"/>
                          <a:ea typeface="Arial" panose="020B0604020202020204" pitchFamily="34" charset="0"/>
                          <a:cs typeface="Times New Roman" panose="02020603050405020304" pitchFamily="18" charset="0"/>
                        </a:rPr>
                        <a:t>as</a:t>
                      </a:r>
                      <a:r>
                        <a:rPr lang="en-US" sz="1400" i="1" spc="-5">
                          <a:effectLst/>
                          <a:latin typeface="+mn-lt"/>
                          <a:ea typeface="Arial" panose="020B0604020202020204" pitchFamily="34" charset="0"/>
                          <a:cs typeface="Times New Roman" panose="02020603050405020304" pitchFamily="18" charset="0"/>
                        </a:rPr>
                        <a:t>u</a:t>
                      </a:r>
                      <a:r>
                        <a:rPr lang="en-US" sz="1400" i="1">
                          <a:effectLst/>
                          <a:latin typeface="+mn-lt"/>
                          <a:ea typeface="Arial" panose="020B0604020202020204" pitchFamily="34" charset="0"/>
                          <a:cs typeface="Times New Roman" panose="02020603050405020304" pitchFamily="18" charset="0"/>
                        </a:rPr>
                        <a:t>ari</a:t>
                      </a:r>
                      <a:r>
                        <a:rPr lang="en-US" sz="1400" i="1" spc="-5">
                          <a:effectLst/>
                          <a:latin typeface="+mn-lt"/>
                          <a:ea typeface="Arial" panose="020B0604020202020204" pitchFamily="34" charset="0"/>
                          <a:cs typeface="Times New Roman" panose="02020603050405020304" pitchFamily="18" charset="0"/>
                        </a:rPr>
                        <a:t>n</a:t>
                      </a:r>
                      <a:r>
                        <a:rPr lang="en-US" sz="1400" i="1">
                          <a:effectLst/>
                          <a:latin typeface="+mn-lt"/>
                          <a:ea typeface="Arial" panose="020B0604020202020204" pitchFamily="34" charset="0"/>
                          <a:cs typeface="Times New Roman" panose="02020603050405020304" pitchFamily="18" charset="0"/>
                        </a:rPr>
                        <a:t>a equ</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setifo</a:t>
                      </a:r>
                      <a:r>
                        <a:rPr lang="en-US" sz="1400" i="1" spc="-5">
                          <a:effectLst/>
                          <a:latin typeface="+mn-lt"/>
                          <a:ea typeface="Arial" panose="020B0604020202020204" pitchFamily="34" charset="0"/>
                          <a:cs typeface="Times New Roman" panose="02020603050405020304" pitchFamily="18" charset="0"/>
                        </a:rPr>
                        <a:t>l</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50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38198"/>
                  </a:ext>
                </a:extLst>
              </a:tr>
              <a:tr h="112772">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7</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dirty="0">
                          <a:effectLst/>
                          <a:latin typeface="+mn-lt"/>
                          <a:ea typeface="Arial" panose="020B0604020202020204" pitchFamily="34" charset="0"/>
                          <a:cs typeface="Times New Roman" panose="02020603050405020304" pitchFamily="18" charset="0"/>
                        </a:rPr>
                        <a:t>A</a:t>
                      </a:r>
                      <a:r>
                        <a:rPr lang="en-US" sz="1400" dirty="0">
                          <a:effectLst/>
                          <a:latin typeface="+mn-lt"/>
                          <a:ea typeface="Arial" panose="020B0604020202020204" pitchFamily="34" charset="0"/>
                          <a:cs typeface="Times New Roman" panose="02020603050405020304" pitchFamily="18" charset="0"/>
                        </a:rPr>
                        <a:t>sh</a:t>
                      </a:r>
                      <a:r>
                        <a:rPr lang="en-US" sz="1400" spc="-5" dirty="0">
                          <a:effectLst/>
                          <a:latin typeface="+mn-lt"/>
                          <a:ea typeface="Arial" panose="020B0604020202020204" pitchFamily="34" charset="0"/>
                          <a:cs typeface="Times New Roman" panose="02020603050405020304" pitchFamily="18" charset="0"/>
                        </a:rPr>
                        <a:t>o</a:t>
                      </a:r>
                      <a:r>
                        <a:rPr lang="en-US" sz="1400" spc="10" dirty="0">
                          <a:effectLst/>
                          <a:latin typeface="+mn-lt"/>
                          <a:ea typeface="Arial" panose="020B0604020202020204" pitchFamily="34" charset="0"/>
                          <a:cs typeface="Times New Roman" panose="02020603050405020304" pitchFamily="18" charset="0"/>
                        </a:rPr>
                        <a:t>k</a:t>
                      </a:r>
                      <a:r>
                        <a:rPr lang="en-US" sz="1400" dirty="0">
                          <a:effectLst/>
                          <a:latin typeface="+mn-lt"/>
                          <a:ea typeface="Arial" panose="020B0604020202020204" pitchFamily="34" charset="0"/>
                          <a:cs typeface="Times New Roman" panose="02020603050405020304" pitchFamily="18" charset="0"/>
                        </a:rPr>
                        <a:t>a</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5" dirty="0" err="1">
                          <a:effectLst/>
                          <a:latin typeface="+mn-lt"/>
                          <a:ea typeface="Arial" panose="020B0604020202020204" pitchFamily="34" charset="0"/>
                          <a:cs typeface="Times New Roman" panose="02020603050405020304" pitchFamily="18" charset="0"/>
                        </a:rPr>
                        <a:t>P</a:t>
                      </a:r>
                      <a:r>
                        <a:rPr lang="en-US" sz="1400" i="1" dirty="0" err="1">
                          <a:effectLst/>
                          <a:latin typeface="+mn-lt"/>
                          <a:ea typeface="Arial" panose="020B0604020202020204" pitchFamily="34" charset="0"/>
                          <a:cs typeface="Times New Roman" panose="02020603050405020304" pitchFamily="18" charset="0"/>
                        </a:rPr>
                        <a:t>o</a:t>
                      </a:r>
                      <a:r>
                        <a:rPr lang="en-US" sz="1400" i="1" spc="-10" dirty="0" err="1">
                          <a:effectLst/>
                          <a:latin typeface="+mn-lt"/>
                          <a:ea typeface="Arial" panose="020B0604020202020204" pitchFamily="34" charset="0"/>
                          <a:cs typeface="Times New Roman" panose="02020603050405020304" pitchFamily="18" charset="0"/>
                        </a:rPr>
                        <a:t>l</a:t>
                      </a:r>
                      <a:r>
                        <a:rPr lang="en-US" sz="1400" i="1" dirty="0" err="1">
                          <a:effectLst/>
                          <a:latin typeface="+mn-lt"/>
                          <a:ea typeface="Arial" panose="020B0604020202020204" pitchFamily="34" charset="0"/>
                          <a:cs typeface="Times New Roman" panose="02020603050405020304" pitchFamily="18" charset="0"/>
                        </a:rPr>
                        <a:t>ya</a:t>
                      </a:r>
                      <a:r>
                        <a:rPr lang="en-US" sz="1400" i="1" spc="-10" dirty="0" err="1">
                          <a:effectLst/>
                          <a:latin typeface="+mn-lt"/>
                          <a:ea typeface="Arial" panose="020B0604020202020204" pitchFamily="34" charset="0"/>
                          <a:cs typeface="Times New Roman" panose="02020603050405020304" pitchFamily="18" charset="0"/>
                        </a:rPr>
                        <a:t>l</a:t>
                      </a:r>
                      <a:r>
                        <a:rPr lang="en-US" sz="1400" i="1" dirty="0" err="1">
                          <a:effectLst/>
                          <a:latin typeface="+mn-lt"/>
                          <a:ea typeface="Arial" panose="020B0604020202020204" pitchFamily="34" charset="0"/>
                          <a:cs typeface="Times New Roman" panose="02020603050405020304" pitchFamily="18" charset="0"/>
                        </a:rPr>
                        <a:t>th</a:t>
                      </a:r>
                      <a:r>
                        <a:rPr lang="en-US" sz="1400" i="1" spc="-10" dirty="0" err="1">
                          <a:effectLst/>
                          <a:latin typeface="+mn-lt"/>
                          <a:ea typeface="Arial" panose="020B0604020202020204" pitchFamily="34" charset="0"/>
                          <a:cs typeface="Times New Roman" panose="02020603050405020304" pitchFamily="18" charset="0"/>
                        </a:rPr>
                        <a:t>i</a:t>
                      </a:r>
                      <a:r>
                        <a:rPr lang="en-US" sz="1400" i="1" dirty="0" err="1">
                          <a:effectLst/>
                          <a:latin typeface="+mn-lt"/>
                          <a:ea typeface="Arial" panose="020B0604020202020204" pitchFamily="34" charset="0"/>
                          <a:cs typeface="Times New Roman" panose="02020603050405020304" pitchFamily="18" charset="0"/>
                        </a:rPr>
                        <a:t>al</a:t>
                      </a:r>
                      <a:r>
                        <a:rPr lang="en-US" sz="1400" i="1" spc="-5" dirty="0" err="1">
                          <a:effectLst/>
                          <a:latin typeface="+mn-lt"/>
                          <a:ea typeface="Arial" panose="020B0604020202020204" pitchFamily="34" charset="0"/>
                          <a:cs typeface="Times New Roman" panose="02020603050405020304" pitchFamily="18" charset="0"/>
                        </a:rPr>
                        <a:t>o</a:t>
                      </a:r>
                      <a:r>
                        <a:rPr lang="en-US" sz="1400" i="1" dirty="0" err="1">
                          <a:effectLst/>
                          <a:latin typeface="+mn-lt"/>
                          <a:ea typeface="Arial" panose="020B0604020202020204" pitchFamily="34" charset="0"/>
                          <a:cs typeface="Times New Roman" panose="02020603050405020304" pitchFamily="18" charset="0"/>
                        </a:rPr>
                        <a:t>n</a:t>
                      </a:r>
                      <a:r>
                        <a:rPr lang="en-US" sz="1400" i="1" spc="-5" dirty="0" err="1">
                          <a:effectLst/>
                          <a:latin typeface="+mn-lt"/>
                          <a:ea typeface="Arial" panose="020B0604020202020204" pitchFamily="34" charset="0"/>
                          <a:cs typeface="Times New Roman" panose="02020603050405020304" pitchFamily="18" charset="0"/>
                        </a:rPr>
                        <a:t>g</a:t>
                      </a:r>
                      <a:r>
                        <a:rPr lang="en-US" sz="1400" i="1" spc="-10" dirty="0" err="1">
                          <a:effectLst/>
                          <a:latin typeface="+mn-lt"/>
                          <a:ea typeface="Arial" panose="020B0604020202020204" pitchFamily="34" charset="0"/>
                          <a:cs typeface="Times New Roman" panose="02020603050405020304" pitchFamily="18" charset="0"/>
                        </a:rPr>
                        <a:t>i</a:t>
                      </a:r>
                      <a:r>
                        <a:rPr lang="en-US" sz="1400" i="1" dirty="0" err="1">
                          <a:effectLst/>
                          <a:latin typeface="+mn-lt"/>
                          <a:ea typeface="Arial" panose="020B0604020202020204" pitchFamily="34" charset="0"/>
                          <a:cs typeface="Times New Roman" panose="02020603050405020304" pitchFamily="18" charset="0"/>
                        </a:rPr>
                        <a:t>fo</a:t>
                      </a:r>
                      <a:r>
                        <a:rPr lang="en-US" sz="1400" i="1" spc="-10" dirty="0" err="1">
                          <a:effectLst/>
                          <a:latin typeface="+mn-lt"/>
                          <a:ea typeface="Arial" panose="020B0604020202020204" pitchFamily="34" charset="0"/>
                          <a:cs typeface="Times New Roman" panose="02020603050405020304" pitchFamily="18" charset="0"/>
                        </a:rPr>
                        <a:t>li</a:t>
                      </a:r>
                      <a:r>
                        <a:rPr lang="en-US" sz="1400" i="1" dirty="0" err="1">
                          <a:effectLst/>
                          <a:latin typeface="+mn-lt"/>
                          <a:ea typeface="Arial" panose="020B0604020202020204" pitchFamily="34" charset="0"/>
                          <a:cs typeface="Times New Roman" panose="02020603050405020304" pitchFamily="18" charset="0"/>
                        </a:rPr>
                        <a:t>a</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dirty="0">
                          <a:effectLst/>
                          <a:latin typeface="+mn-lt"/>
                          <a:ea typeface="Arial" panose="020B0604020202020204" pitchFamily="34" charset="0"/>
                          <a:cs typeface="Times New Roman" panose="02020603050405020304" pitchFamily="18" charset="0"/>
                        </a:rPr>
                        <a:t>8</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241026"/>
                  </a:ext>
                </a:extLst>
              </a:tr>
              <a:tr h="105572">
                <a:tc gridSpan="4">
                  <a:txBody>
                    <a:bodyPr/>
                    <a:lstStyle/>
                    <a:p>
                      <a:pPr marL="64770" marR="0">
                        <a:lnSpc>
                          <a:spcPts val="1235"/>
                        </a:lnSpc>
                        <a:spcBef>
                          <a:spcPts val="0"/>
                        </a:spcBef>
                        <a:spcAft>
                          <a:spcPts val="0"/>
                        </a:spcAft>
                      </a:pPr>
                      <a:r>
                        <a:rPr lang="en-US" sz="1400" b="1" spc="-5">
                          <a:effectLst/>
                          <a:latin typeface="+mn-lt"/>
                          <a:ea typeface="Arial" panose="020B0604020202020204" pitchFamily="34" charset="0"/>
                          <a:cs typeface="Times New Roman" panose="02020603050405020304" pitchFamily="18" charset="0"/>
                        </a:rPr>
                        <a:t>P</a:t>
                      </a:r>
                      <a:r>
                        <a:rPr lang="en-US" sz="1400" b="1">
                          <a:effectLst/>
                          <a:latin typeface="+mn-lt"/>
                          <a:ea typeface="Arial" panose="020B0604020202020204" pitchFamily="34" charset="0"/>
                          <a:cs typeface="Times New Roman" panose="02020603050405020304" pitchFamily="18" charset="0"/>
                        </a:rPr>
                        <a:t>la</a:t>
                      </a:r>
                      <a:r>
                        <a:rPr lang="en-US" sz="1400" b="1" spc="-5">
                          <a:effectLst/>
                          <a:latin typeface="+mn-lt"/>
                          <a:ea typeface="Arial" panose="020B0604020202020204" pitchFamily="34" charset="0"/>
                          <a:cs typeface="Times New Roman" panose="02020603050405020304" pitchFamily="18" charset="0"/>
                        </a:rPr>
                        <a:t>n</a:t>
                      </a:r>
                      <a:r>
                        <a:rPr lang="en-US" sz="1400" b="1">
                          <a:effectLst/>
                          <a:latin typeface="+mn-lt"/>
                          <a:ea typeface="Arial" panose="020B0604020202020204" pitchFamily="34" charset="0"/>
                          <a:cs typeface="Times New Roman" panose="02020603050405020304" pitchFamily="18" charset="0"/>
                        </a:rPr>
                        <a:t>ta</a:t>
                      </a:r>
                      <a:r>
                        <a:rPr lang="en-US" sz="1400" b="1" spc="-10">
                          <a:effectLst/>
                          <a:latin typeface="+mn-lt"/>
                          <a:ea typeface="Arial" panose="020B0604020202020204" pitchFamily="34" charset="0"/>
                          <a:cs typeface="Times New Roman" panose="02020603050405020304" pitchFamily="18" charset="0"/>
                        </a:rPr>
                        <a:t>t</a:t>
                      </a:r>
                      <a:r>
                        <a:rPr lang="en-US" sz="1400" b="1">
                          <a:effectLst/>
                          <a:latin typeface="+mn-lt"/>
                          <a:ea typeface="Arial" panose="020B0604020202020204" pitchFamily="34" charset="0"/>
                          <a:cs typeface="Times New Roman" panose="02020603050405020304" pitchFamily="18" charset="0"/>
                        </a:rPr>
                        <a:t>ion in S</a:t>
                      </a:r>
                      <a:r>
                        <a:rPr lang="en-US" sz="1400" b="1" spc="-5">
                          <a:effectLst/>
                          <a:latin typeface="+mn-lt"/>
                          <a:ea typeface="Arial" panose="020B0604020202020204" pitchFamily="34" charset="0"/>
                          <a:cs typeface="Times New Roman" panose="02020603050405020304" pitchFamily="18" charset="0"/>
                        </a:rPr>
                        <a:t>u</a:t>
                      </a:r>
                      <a:r>
                        <a:rPr lang="en-US" sz="1400" b="1">
                          <a:effectLst/>
                          <a:latin typeface="+mn-lt"/>
                          <a:ea typeface="Arial" panose="020B0604020202020204" pitchFamily="34" charset="0"/>
                          <a:cs typeface="Times New Roman" panose="02020603050405020304" pitchFamily="18" charset="0"/>
                        </a:rPr>
                        <a:t>g</a:t>
                      </a:r>
                      <a:r>
                        <a:rPr lang="en-US" sz="1400" b="1" spc="-20">
                          <a:effectLst/>
                          <a:latin typeface="+mn-lt"/>
                          <a:ea typeface="Arial" panose="020B0604020202020204" pitchFamily="34" charset="0"/>
                          <a:cs typeface="Times New Roman" panose="02020603050405020304" pitchFamily="18" charset="0"/>
                        </a:rPr>
                        <a:t>a</a:t>
                      </a:r>
                      <a:r>
                        <a:rPr lang="en-US" sz="1400" b="1">
                          <a:effectLst/>
                          <a:latin typeface="+mn-lt"/>
                          <a:ea typeface="Arial" panose="020B0604020202020204" pitchFamily="34" charset="0"/>
                          <a:cs typeface="Times New Roman" panose="02020603050405020304" pitchFamily="18" charset="0"/>
                        </a:rPr>
                        <a:t>r F</a:t>
                      </a:r>
                      <a:r>
                        <a:rPr lang="en-US" sz="1400" b="1" spc="-5">
                          <a:effectLst/>
                          <a:latin typeface="+mn-lt"/>
                          <a:ea typeface="Arial" panose="020B0604020202020204" pitchFamily="34" charset="0"/>
                          <a:cs typeface="Times New Roman" panose="02020603050405020304" pitchFamily="18" charset="0"/>
                        </a:rPr>
                        <a:t>a</a:t>
                      </a:r>
                      <a:r>
                        <a:rPr lang="en-US" sz="1400" b="1" spc="-15">
                          <a:effectLst/>
                          <a:latin typeface="+mn-lt"/>
                          <a:ea typeface="Arial" panose="020B0604020202020204" pitchFamily="34" charset="0"/>
                          <a:cs typeface="Times New Roman" panose="02020603050405020304" pitchFamily="18" charset="0"/>
                        </a:rPr>
                        <a:t>c</a:t>
                      </a:r>
                      <a:r>
                        <a:rPr lang="en-US" sz="1400" b="1">
                          <a:effectLst/>
                          <a:latin typeface="+mn-lt"/>
                          <a:ea typeface="Arial" panose="020B0604020202020204" pitchFamily="34" charset="0"/>
                          <a:cs typeface="Times New Roman" panose="02020603050405020304" pitchFamily="18" charset="0"/>
                        </a:rPr>
                        <a:t>tory </a:t>
                      </a:r>
                      <a:r>
                        <a:rPr lang="en-US" sz="1400" b="1" spc="5">
                          <a:effectLst/>
                          <a:latin typeface="+mn-lt"/>
                          <a:ea typeface="Arial" panose="020B0604020202020204" pitchFamily="34" charset="0"/>
                          <a:cs typeface="Times New Roman" panose="02020603050405020304" pitchFamily="18" charset="0"/>
                        </a:rPr>
                        <a:t>E</a:t>
                      </a:r>
                      <a:r>
                        <a:rPr lang="en-US" sz="1400" b="1" spc="-15">
                          <a:effectLst/>
                          <a:latin typeface="+mn-lt"/>
                          <a:ea typeface="Arial" panose="020B0604020202020204" pitchFamily="34" charset="0"/>
                          <a:cs typeface="Times New Roman" panose="02020603050405020304" pitchFamily="18" charset="0"/>
                        </a:rPr>
                        <a:t>T</a:t>
                      </a:r>
                      <a:r>
                        <a:rPr lang="en-US" sz="1400" b="1">
                          <a:effectLst/>
                          <a:latin typeface="+mn-lt"/>
                          <a:ea typeface="Arial" panose="020B0604020202020204" pitchFamily="34" charset="0"/>
                          <a:cs typeface="Times New Roman" panose="02020603050405020304" pitchFamily="18" charset="0"/>
                        </a:rPr>
                        <a:t>P </a:t>
                      </a:r>
                      <a:r>
                        <a:rPr lang="en-US" sz="1400" b="1" spc="-5">
                          <a:effectLst/>
                          <a:latin typeface="+mn-lt"/>
                          <a:ea typeface="Arial" panose="020B0604020202020204" pitchFamily="34" charset="0"/>
                          <a:cs typeface="Times New Roman" panose="02020603050405020304" pitchFamily="18" charset="0"/>
                        </a:rPr>
                        <a:t>P</a:t>
                      </a:r>
                      <a:r>
                        <a:rPr lang="en-US" sz="1400" b="1">
                          <a:effectLst/>
                          <a:latin typeface="+mn-lt"/>
                          <a:ea typeface="Arial" panose="020B0604020202020204" pitchFamily="34" charset="0"/>
                          <a:cs typeface="Times New Roman" panose="02020603050405020304" pitchFamily="18" charset="0"/>
                        </a:rPr>
                        <a:t>rem</a:t>
                      </a:r>
                      <a:r>
                        <a:rPr lang="en-US" sz="1400" b="1" spc="5">
                          <a:effectLst/>
                          <a:latin typeface="+mn-lt"/>
                          <a:ea typeface="Arial" panose="020B0604020202020204" pitchFamily="34" charset="0"/>
                          <a:cs typeface="Times New Roman" panose="02020603050405020304" pitchFamily="18" charset="0"/>
                        </a:rPr>
                        <a:t>i</a:t>
                      </a:r>
                      <a:r>
                        <a:rPr lang="en-US" sz="1400" b="1">
                          <a:effectLst/>
                          <a:latin typeface="+mn-lt"/>
                          <a:ea typeface="Arial" panose="020B0604020202020204" pitchFamily="34" charset="0"/>
                          <a:cs typeface="Times New Roman" panose="02020603050405020304" pitchFamily="18" charset="0"/>
                        </a:rPr>
                        <a:t>s</a:t>
                      </a:r>
                      <a:r>
                        <a:rPr lang="en-US" sz="1400" b="1" spc="-5">
                          <a:effectLst/>
                          <a:latin typeface="+mn-lt"/>
                          <a:ea typeface="Arial" panose="020B0604020202020204" pitchFamily="34" charset="0"/>
                          <a:cs typeface="Times New Roman" panose="02020603050405020304" pitchFamily="18" charset="0"/>
                        </a:rPr>
                        <a:t>e</a:t>
                      </a:r>
                      <a:r>
                        <a:rPr lang="en-US" sz="1400" b="1">
                          <a:effectLst/>
                          <a:latin typeface="+mn-lt"/>
                          <a:ea typeface="Arial" panose="020B0604020202020204" pitchFamily="34" charset="0"/>
                          <a:cs typeface="Times New Roman" panose="02020603050405020304" pitchFamily="18" charset="0"/>
                        </a:rPr>
                        <a:t>s</a:t>
                      </a:r>
                      <a:r>
                        <a:rPr lang="en-US" sz="1400" b="1" spc="15">
                          <a:effectLst/>
                          <a:latin typeface="+mn-lt"/>
                          <a:ea typeface="Arial" panose="020B0604020202020204" pitchFamily="34" charset="0"/>
                          <a:cs typeface="Times New Roman" panose="02020603050405020304" pitchFamily="18" charset="0"/>
                        </a:rPr>
                        <a:t>:</a:t>
                      </a:r>
                      <a:r>
                        <a:rPr lang="en-US" sz="1400" b="1">
                          <a:effectLst/>
                          <a:latin typeface="+mn-lt"/>
                          <a:ea typeface="Arial" panose="020B0604020202020204" pitchFamily="34" charset="0"/>
                          <a:cs typeface="Times New Roman" panose="02020603050405020304" pitchFamily="18" charset="0"/>
                        </a:rPr>
                        <a:t>-</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25316407"/>
                  </a:ext>
                </a:extLst>
              </a:tr>
              <a:tr h="201548">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1</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S</a:t>
                      </a:r>
                      <a:r>
                        <a:rPr lang="en-US" sz="1400">
                          <a:effectLst/>
                          <a:latin typeface="+mn-lt"/>
                          <a:ea typeface="Arial" panose="020B0604020202020204" pitchFamily="34" charset="0"/>
                          <a:cs typeface="Times New Roman" panose="02020603050405020304" pitchFamily="18" charset="0"/>
                        </a:rPr>
                        <a:t>uru</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C</a:t>
                      </a:r>
                      <a:r>
                        <a:rPr lang="en-US" sz="1400" i="1">
                          <a:effectLst/>
                          <a:latin typeface="+mn-lt"/>
                          <a:ea typeface="Arial" panose="020B0604020202020204" pitchFamily="34" charset="0"/>
                          <a:cs typeface="Times New Roman" panose="02020603050405020304" pitchFamily="18" charset="0"/>
                        </a:rPr>
                        <a:t>as</a:t>
                      </a:r>
                      <a:r>
                        <a:rPr lang="en-US" sz="1400" i="1" spc="-5">
                          <a:effectLst/>
                          <a:latin typeface="+mn-lt"/>
                          <a:ea typeface="Arial" panose="020B0604020202020204" pitchFamily="34" charset="0"/>
                          <a:cs typeface="Times New Roman" panose="02020603050405020304" pitchFamily="18" charset="0"/>
                        </a:rPr>
                        <a:t>u</a:t>
                      </a:r>
                      <a:r>
                        <a:rPr lang="en-US" sz="1400" i="1">
                          <a:effectLst/>
                          <a:latin typeface="+mn-lt"/>
                          <a:ea typeface="Arial" panose="020B0604020202020204" pitchFamily="34" charset="0"/>
                          <a:cs typeface="Times New Roman" panose="02020603050405020304" pitchFamily="18" charset="0"/>
                        </a:rPr>
                        <a:t>ari</a:t>
                      </a:r>
                      <a:r>
                        <a:rPr lang="en-US" sz="1400" i="1" spc="-5">
                          <a:effectLst/>
                          <a:latin typeface="+mn-lt"/>
                          <a:ea typeface="Arial" panose="020B0604020202020204" pitchFamily="34" charset="0"/>
                          <a:cs typeface="Times New Roman" panose="02020603050405020304" pitchFamily="18" charset="0"/>
                        </a:rPr>
                        <a:t>n</a:t>
                      </a:r>
                      <a:r>
                        <a:rPr lang="en-US" sz="1400" i="1">
                          <a:effectLst/>
                          <a:latin typeface="+mn-lt"/>
                          <a:ea typeface="Arial" panose="020B0604020202020204" pitchFamily="34" charset="0"/>
                          <a:cs typeface="Times New Roman" panose="02020603050405020304" pitchFamily="18" charset="0"/>
                        </a:rPr>
                        <a:t>a equ</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setifo</a:t>
                      </a:r>
                      <a:r>
                        <a:rPr lang="en-US" sz="1400" i="1" spc="-5">
                          <a:effectLst/>
                          <a:latin typeface="+mn-lt"/>
                          <a:ea typeface="Arial" panose="020B0604020202020204" pitchFamily="34" charset="0"/>
                          <a:cs typeface="Times New Roman" panose="02020603050405020304" pitchFamily="18" charset="0"/>
                        </a:rPr>
                        <a:t>l</a:t>
                      </a:r>
                      <a:r>
                        <a:rPr lang="en-US" sz="1400" i="1" spc="-10">
                          <a:effectLst/>
                          <a:latin typeface="+mn-lt"/>
                          <a:ea typeface="Arial" panose="020B0604020202020204" pitchFamily="34" charset="0"/>
                          <a:cs typeface="Times New Roman" panose="02020603050405020304" pitchFamily="18" charset="0"/>
                        </a:rPr>
                        <a:t>i</a:t>
                      </a:r>
                      <a:r>
                        <a:rPr lang="en-US" sz="1400" i="1">
                          <a:effectLst/>
                          <a:latin typeface="+mn-lt"/>
                          <a:ea typeface="Arial" panose="020B0604020202020204" pitchFamily="34" charset="0"/>
                          <a:cs typeface="Times New Roman" panose="02020603050405020304" pitchFamily="18" charset="0"/>
                        </a:rPr>
                        <a:t>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1000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284874"/>
                  </a:ext>
                </a:extLst>
              </a:tr>
              <a:tr h="112772">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2</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10">
                          <a:effectLst/>
                          <a:latin typeface="+mn-lt"/>
                          <a:ea typeface="Arial" panose="020B0604020202020204" pitchFamily="34" charset="0"/>
                          <a:cs typeface="Times New Roman" panose="02020603050405020304" pitchFamily="18" charset="0"/>
                        </a:rPr>
                        <a:t>C</a:t>
                      </a:r>
                      <a:r>
                        <a:rPr lang="en-US" sz="1400">
                          <a:effectLst/>
                          <a:latin typeface="+mn-lt"/>
                          <a:ea typeface="Arial" panose="020B0604020202020204" pitchFamily="34" charset="0"/>
                          <a:cs typeface="Times New Roman" panose="02020603050405020304" pitchFamily="18" charset="0"/>
                        </a:rPr>
                        <a:t>h</a:t>
                      </a:r>
                      <a:r>
                        <a:rPr lang="en-US" sz="1400" spc="-10">
                          <a:effectLst/>
                          <a:latin typeface="+mn-lt"/>
                          <a:ea typeface="Arial" panose="020B0604020202020204" pitchFamily="34" charset="0"/>
                          <a:cs typeface="Times New Roman" panose="02020603050405020304" pitchFamily="18" charset="0"/>
                        </a:rPr>
                        <a:t>i</a:t>
                      </a:r>
                      <a:r>
                        <a:rPr lang="en-US" sz="1400">
                          <a:effectLst/>
                          <a:latin typeface="+mn-lt"/>
                          <a:ea typeface="Arial" panose="020B0604020202020204" pitchFamily="34" charset="0"/>
                          <a:cs typeface="Times New Roman" panose="02020603050405020304" pitchFamily="18" charset="0"/>
                        </a:rPr>
                        <a:t>k</a:t>
                      </a:r>
                      <a:r>
                        <a:rPr lang="en-US" sz="1400" spc="10">
                          <a:effectLst/>
                          <a:latin typeface="+mn-lt"/>
                          <a:ea typeface="Arial" panose="020B0604020202020204" pitchFamily="34" charset="0"/>
                          <a:cs typeface="Times New Roman" panose="02020603050405020304" pitchFamily="18" charset="0"/>
                        </a:rPr>
                        <a:t>k</a:t>
                      </a:r>
                      <a:r>
                        <a:rPr lang="en-US" sz="1400">
                          <a:effectLst/>
                          <a:latin typeface="+mn-lt"/>
                          <a:ea typeface="Arial" panose="020B0604020202020204" pitchFamily="34" charset="0"/>
                          <a:cs typeface="Times New Roman" panose="02020603050405020304" pitchFamily="18" charset="0"/>
                        </a:rPr>
                        <a:t>u</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10">
                          <a:effectLst/>
                          <a:latin typeface="+mn-lt"/>
                          <a:ea typeface="Arial" panose="020B0604020202020204" pitchFamily="34" charset="0"/>
                          <a:cs typeface="Times New Roman" panose="02020603050405020304" pitchFamily="18" charset="0"/>
                        </a:rPr>
                        <a:t>M</a:t>
                      </a:r>
                      <a:r>
                        <a:rPr lang="en-US" sz="1400" i="1">
                          <a:effectLst/>
                          <a:latin typeface="+mn-lt"/>
                          <a:ea typeface="Arial" panose="020B0604020202020204" pitchFamily="34" charset="0"/>
                          <a:cs typeface="Times New Roman" panose="02020603050405020304" pitchFamily="18" charset="0"/>
                        </a:rPr>
                        <a:t>a</a:t>
                      </a:r>
                      <a:r>
                        <a:rPr lang="en-US" sz="1400" i="1" spc="-5">
                          <a:effectLst/>
                          <a:latin typeface="+mn-lt"/>
                          <a:ea typeface="Arial" panose="020B0604020202020204" pitchFamily="34" charset="0"/>
                          <a:cs typeface="Times New Roman" panose="02020603050405020304" pitchFamily="18" charset="0"/>
                        </a:rPr>
                        <a:t>n</a:t>
                      </a:r>
                      <a:r>
                        <a:rPr lang="en-US" sz="1400" i="1" spc="-10">
                          <a:effectLst/>
                          <a:latin typeface="+mn-lt"/>
                          <a:ea typeface="Arial" panose="020B0604020202020204" pitchFamily="34" charset="0"/>
                          <a:cs typeface="Times New Roman" panose="02020603050405020304" pitchFamily="18" charset="0"/>
                        </a:rPr>
                        <a:t>il</a:t>
                      </a:r>
                      <a:r>
                        <a:rPr lang="en-US" sz="1400" i="1">
                          <a:effectLst/>
                          <a:latin typeface="+mn-lt"/>
                          <a:ea typeface="Arial" panose="020B0604020202020204" pitchFamily="34" charset="0"/>
                          <a:cs typeface="Times New Roman" panose="02020603050405020304" pitchFamily="18" charset="0"/>
                        </a:rPr>
                        <a:t>kara Z</a:t>
                      </a:r>
                      <a:r>
                        <a:rPr lang="en-US" sz="1400" i="1" spc="-5">
                          <a:effectLst/>
                          <a:latin typeface="+mn-lt"/>
                          <a:ea typeface="Arial" panose="020B0604020202020204" pitchFamily="34" charset="0"/>
                          <a:cs typeface="Times New Roman" panose="02020603050405020304" pitchFamily="18" charset="0"/>
                        </a:rPr>
                        <a:t>a</a:t>
                      </a:r>
                      <a:r>
                        <a:rPr lang="en-US" sz="1400" i="1">
                          <a:effectLst/>
                          <a:latin typeface="+mn-lt"/>
                          <a:ea typeface="Arial" panose="020B0604020202020204" pitchFamily="34" charset="0"/>
                          <a:cs typeface="Times New Roman" panose="02020603050405020304" pitchFamily="18" charset="0"/>
                        </a:rPr>
                        <a:t>p</a:t>
                      </a:r>
                      <a:r>
                        <a:rPr lang="en-US" sz="1400" i="1" spc="-5">
                          <a:effectLst/>
                          <a:latin typeface="+mn-lt"/>
                          <a:ea typeface="Arial" panose="020B0604020202020204" pitchFamily="34" charset="0"/>
                          <a:cs typeface="Times New Roman" panose="02020603050405020304" pitchFamily="18" charset="0"/>
                        </a:rPr>
                        <a:t>o</a:t>
                      </a:r>
                      <a:r>
                        <a:rPr lang="en-US" sz="1400" i="1">
                          <a:effectLst/>
                          <a:latin typeface="+mn-lt"/>
                          <a:ea typeface="Arial" panose="020B0604020202020204" pitchFamily="34" charset="0"/>
                          <a:cs typeface="Times New Roman" panose="02020603050405020304" pitchFamily="18" charset="0"/>
                        </a:rPr>
                        <a:t>ta</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80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954352"/>
                  </a:ext>
                </a:extLst>
              </a:tr>
              <a:tr h="201548">
                <a:tc>
                  <a:txBody>
                    <a:bodyPr/>
                    <a:lstStyle/>
                    <a:p>
                      <a:pPr marL="236855" marR="236855" algn="ctr">
                        <a:lnSpc>
                          <a:spcPts val="125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3</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10">
                          <a:effectLst/>
                          <a:latin typeface="+mn-lt"/>
                          <a:ea typeface="Arial" panose="020B0604020202020204" pitchFamily="34" charset="0"/>
                          <a:cs typeface="Times New Roman" panose="02020603050405020304" pitchFamily="18" charset="0"/>
                        </a:rPr>
                        <a:t>Nil</a:t>
                      </a:r>
                      <a:r>
                        <a:rPr lang="en-US" sz="1400" spc="5">
                          <a:effectLst/>
                          <a:latin typeface="+mn-lt"/>
                          <a:ea typeface="Arial" panose="020B0604020202020204" pitchFamily="34" charset="0"/>
                          <a:cs typeface="Times New Roman" panose="02020603050405020304" pitchFamily="18" charset="0"/>
                        </a:rPr>
                        <a:t>g</a:t>
                      </a:r>
                      <a:r>
                        <a:rPr lang="en-US" sz="1400" spc="-10">
                          <a:effectLst/>
                          <a:latin typeface="+mn-lt"/>
                          <a:ea typeface="Arial" panose="020B0604020202020204" pitchFamily="34" charset="0"/>
                          <a:cs typeface="Times New Roman" panose="02020603050405020304" pitchFamily="18" charset="0"/>
                        </a:rPr>
                        <a:t>i</a:t>
                      </a:r>
                      <a:r>
                        <a:rPr lang="en-US" sz="1400">
                          <a:effectLst/>
                          <a:latin typeface="+mn-lt"/>
                          <a:ea typeface="Arial" panose="020B0604020202020204" pitchFamily="34" charset="0"/>
                          <a:cs typeface="Times New Roman" panose="02020603050405020304" pitchFamily="18" charset="0"/>
                        </a:rPr>
                        <a:t>ri</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i="1" spc="-5">
                          <a:effectLst/>
                          <a:latin typeface="+mn-lt"/>
                          <a:ea typeface="Arial" panose="020B0604020202020204" pitchFamily="34" charset="0"/>
                          <a:cs typeface="Times New Roman" panose="02020603050405020304" pitchFamily="18" charset="0"/>
                        </a:rPr>
                        <a:t>E</a:t>
                      </a:r>
                      <a:r>
                        <a:rPr lang="en-US" sz="1400" i="1">
                          <a:effectLst/>
                          <a:latin typeface="+mn-lt"/>
                          <a:ea typeface="Arial" panose="020B0604020202020204" pitchFamily="34" charset="0"/>
                          <a:cs typeface="Times New Roman" panose="02020603050405020304" pitchFamily="18" charset="0"/>
                        </a:rPr>
                        <a:t>uc</a:t>
                      </a:r>
                      <a:r>
                        <a:rPr lang="en-US" sz="1400" i="1" spc="-5">
                          <a:effectLst/>
                          <a:latin typeface="+mn-lt"/>
                          <a:ea typeface="Arial" panose="020B0604020202020204" pitchFamily="34" charset="0"/>
                          <a:cs typeface="Times New Roman" panose="02020603050405020304" pitchFamily="18" charset="0"/>
                        </a:rPr>
                        <a:t>a</a:t>
                      </a:r>
                      <a:r>
                        <a:rPr lang="en-US" sz="1400" i="1" spc="-10">
                          <a:effectLst/>
                          <a:latin typeface="+mn-lt"/>
                          <a:ea typeface="Arial" panose="020B0604020202020204" pitchFamily="34" charset="0"/>
                          <a:cs typeface="Times New Roman" panose="02020603050405020304" pitchFamily="18" charset="0"/>
                        </a:rPr>
                        <a:t>l</a:t>
                      </a:r>
                      <a:r>
                        <a:rPr lang="en-US" sz="1400" i="1">
                          <a:effectLst/>
                          <a:latin typeface="+mn-lt"/>
                          <a:ea typeface="Arial" panose="020B0604020202020204" pitchFamily="34" charset="0"/>
                          <a:cs typeface="Times New Roman" panose="02020603050405020304" pitchFamily="18" charset="0"/>
                        </a:rPr>
                        <a:t>yptus G</a:t>
                      </a:r>
                      <a:r>
                        <a:rPr lang="en-US" sz="1400" i="1" spc="-10">
                          <a:effectLst/>
                          <a:latin typeface="+mn-lt"/>
                          <a:ea typeface="Arial" panose="020B0604020202020204" pitchFamily="34" charset="0"/>
                          <a:cs typeface="Times New Roman" panose="02020603050405020304" pitchFamily="18" charset="0"/>
                        </a:rPr>
                        <a:t>l</a:t>
                      </a:r>
                      <a:r>
                        <a:rPr lang="en-US" sz="1400" i="1">
                          <a:effectLst/>
                          <a:latin typeface="+mn-lt"/>
                          <a:ea typeface="Arial" panose="020B0604020202020204" pitchFamily="34" charset="0"/>
                          <a:cs typeface="Times New Roman" panose="02020603050405020304" pitchFamily="18" charset="0"/>
                        </a:rPr>
                        <a:t>o</a:t>
                      </a:r>
                      <a:r>
                        <a:rPr lang="en-US" sz="1400" i="1" spc="-5">
                          <a:effectLst/>
                          <a:latin typeface="+mn-lt"/>
                          <a:ea typeface="Arial" panose="020B0604020202020204" pitchFamily="34" charset="0"/>
                          <a:cs typeface="Times New Roman" panose="02020603050405020304" pitchFamily="18" charset="0"/>
                        </a:rPr>
                        <a:t>b</a:t>
                      </a:r>
                      <a:r>
                        <a:rPr lang="en-US" sz="1400" i="1">
                          <a:effectLst/>
                          <a:latin typeface="+mn-lt"/>
                          <a:ea typeface="Arial" panose="020B0604020202020204" pitchFamily="34" charset="0"/>
                          <a:cs typeface="Times New Roman" panose="02020603050405020304" pitchFamily="18" charset="0"/>
                        </a:rPr>
                        <a:t>u</a:t>
                      </a:r>
                      <a:r>
                        <a:rPr lang="en-US" sz="1400" i="1" spc="-10">
                          <a:effectLst/>
                          <a:latin typeface="+mn-lt"/>
                          <a:ea typeface="Arial" panose="020B0604020202020204" pitchFamily="34" charset="0"/>
                          <a:cs typeface="Times New Roman" panose="02020603050405020304" pitchFamily="18" charset="0"/>
                        </a:rPr>
                        <a:t>l</a:t>
                      </a:r>
                      <a:r>
                        <a:rPr lang="en-US" sz="1400" i="1">
                          <a:effectLst/>
                          <a:latin typeface="+mn-lt"/>
                          <a:ea typeface="Arial" panose="020B0604020202020204" pitchFamily="34" charset="0"/>
                          <a:cs typeface="Times New Roman" panose="02020603050405020304" pitchFamily="18" charset="0"/>
                        </a:rPr>
                        <a:t>us</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5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2000</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310769"/>
                  </a:ext>
                </a:extLst>
              </a:tr>
              <a:tr h="112772">
                <a:tc>
                  <a:txBody>
                    <a:bodyPr/>
                    <a:lstStyle/>
                    <a:p>
                      <a:pPr marL="236855" marR="236855" algn="ctr">
                        <a:lnSpc>
                          <a:spcPts val="1260"/>
                        </a:lnSpc>
                        <a:spcBef>
                          <a:spcPts val="0"/>
                        </a:spcBef>
                        <a:spcAft>
                          <a:spcPts val="0"/>
                        </a:spcAft>
                      </a:pPr>
                      <a:r>
                        <a:rPr lang="en-US" sz="1400">
                          <a:effectLst/>
                          <a:latin typeface="+mn-lt"/>
                          <a:ea typeface="Arial" panose="020B0604020202020204" pitchFamily="34" charset="0"/>
                          <a:cs typeface="Times New Roman" panose="02020603050405020304" pitchFamily="18" charset="0"/>
                        </a:rPr>
                        <a:t>4</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60"/>
                        </a:lnSpc>
                        <a:spcBef>
                          <a:spcPts val="0"/>
                        </a:spcBef>
                        <a:spcAft>
                          <a:spcPts val="0"/>
                        </a:spcAft>
                      </a:pPr>
                      <a:r>
                        <a:rPr lang="en-US" sz="1400" spc="-10" dirty="0">
                          <a:effectLst/>
                          <a:latin typeface="+mn-lt"/>
                          <a:ea typeface="Arial" panose="020B0604020202020204" pitchFamily="34" charset="0"/>
                          <a:cs typeface="Times New Roman" panose="02020603050405020304" pitchFamily="18" charset="0"/>
                        </a:rPr>
                        <a:t>C</a:t>
                      </a:r>
                      <a:r>
                        <a:rPr lang="en-US" sz="1400" dirty="0">
                          <a:effectLst/>
                          <a:latin typeface="+mn-lt"/>
                          <a:ea typeface="Arial" panose="020B0604020202020204" pitchFamily="34" charset="0"/>
                          <a:cs typeface="Times New Roman" panose="02020603050405020304" pitchFamily="18" charset="0"/>
                        </a:rPr>
                        <a:t>oc</a:t>
                      </a:r>
                      <a:r>
                        <a:rPr lang="en-US" sz="1400" spc="-5" dirty="0">
                          <a:effectLst/>
                          <a:latin typeface="+mn-lt"/>
                          <a:ea typeface="Arial" panose="020B0604020202020204" pitchFamily="34" charset="0"/>
                          <a:cs typeface="Times New Roman" panose="02020603050405020304" pitchFamily="18" charset="0"/>
                        </a:rPr>
                        <a:t>o</a:t>
                      </a:r>
                      <a:r>
                        <a:rPr lang="en-US" sz="1400" dirty="0">
                          <a:effectLst/>
                          <a:latin typeface="+mn-lt"/>
                          <a:ea typeface="Arial" panose="020B0604020202020204" pitchFamily="34" charset="0"/>
                          <a:cs typeface="Times New Roman" panose="02020603050405020304" pitchFamily="18" charset="0"/>
                        </a:rPr>
                        <a:t>n</a:t>
                      </a:r>
                      <a:r>
                        <a:rPr lang="en-US" sz="1400" spc="-5" dirty="0">
                          <a:effectLst/>
                          <a:latin typeface="+mn-lt"/>
                          <a:ea typeface="Arial" panose="020B0604020202020204" pitchFamily="34" charset="0"/>
                          <a:cs typeface="Times New Roman" panose="02020603050405020304" pitchFamily="18" charset="0"/>
                        </a:rPr>
                        <a:t>u</a:t>
                      </a:r>
                      <a:r>
                        <a:rPr lang="en-US" sz="1400" dirty="0">
                          <a:effectLst/>
                          <a:latin typeface="+mn-lt"/>
                          <a:ea typeface="Arial" panose="020B0604020202020204" pitchFamily="34" charset="0"/>
                          <a:cs typeface="Times New Roman" panose="02020603050405020304" pitchFamily="18" charset="0"/>
                        </a:rPr>
                        <a:t>t</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60"/>
                        </a:lnSpc>
                        <a:spcBef>
                          <a:spcPts val="0"/>
                        </a:spcBef>
                        <a:spcAft>
                          <a:spcPts val="0"/>
                        </a:spcAft>
                      </a:pPr>
                      <a:r>
                        <a:rPr lang="en-US" sz="1400" i="1" spc="-10" dirty="0">
                          <a:effectLst/>
                          <a:latin typeface="+mn-lt"/>
                          <a:ea typeface="Arial" panose="020B0604020202020204" pitchFamily="34" charset="0"/>
                          <a:cs typeface="Times New Roman" panose="02020603050405020304" pitchFamily="18" charset="0"/>
                        </a:rPr>
                        <a:t>C</a:t>
                      </a:r>
                      <a:r>
                        <a:rPr lang="en-US" sz="1400" i="1" dirty="0">
                          <a:effectLst/>
                          <a:latin typeface="+mn-lt"/>
                          <a:ea typeface="Arial" panose="020B0604020202020204" pitchFamily="34" charset="0"/>
                          <a:cs typeface="Times New Roman" panose="02020603050405020304" pitchFamily="18" charset="0"/>
                        </a:rPr>
                        <a:t>oc</a:t>
                      </a:r>
                      <a:r>
                        <a:rPr lang="en-US" sz="1400" i="1" spc="-5" dirty="0">
                          <a:effectLst/>
                          <a:latin typeface="+mn-lt"/>
                          <a:ea typeface="Arial" panose="020B0604020202020204" pitchFamily="34" charset="0"/>
                          <a:cs typeface="Times New Roman" panose="02020603050405020304" pitchFamily="18" charset="0"/>
                        </a:rPr>
                        <a:t>o</a:t>
                      </a:r>
                      <a:r>
                        <a:rPr lang="en-US" sz="1400" i="1" dirty="0">
                          <a:effectLst/>
                          <a:latin typeface="+mn-lt"/>
                          <a:ea typeface="Arial" panose="020B0604020202020204" pitchFamily="34" charset="0"/>
                          <a:cs typeface="Times New Roman" panose="02020603050405020304" pitchFamily="18" charset="0"/>
                        </a:rPr>
                        <a:t>s </a:t>
                      </a:r>
                      <a:r>
                        <a:rPr lang="en-US" sz="1400" i="1" spc="-10" dirty="0">
                          <a:effectLst/>
                          <a:latin typeface="+mn-lt"/>
                          <a:ea typeface="Arial" panose="020B0604020202020204" pitchFamily="34" charset="0"/>
                          <a:cs typeface="Times New Roman" panose="02020603050405020304" pitchFamily="18" charset="0"/>
                        </a:rPr>
                        <a:t>N</a:t>
                      </a:r>
                      <a:r>
                        <a:rPr lang="en-US" sz="1400" i="1" dirty="0">
                          <a:effectLst/>
                          <a:latin typeface="+mn-lt"/>
                          <a:ea typeface="Arial" panose="020B0604020202020204" pitchFamily="34" charset="0"/>
                          <a:cs typeface="Times New Roman" panose="02020603050405020304" pitchFamily="18" charset="0"/>
                        </a:rPr>
                        <a:t>uc</a:t>
                      </a:r>
                      <a:r>
                        <a:rPr lang="en-US" sz="1400" i="1" spc="-10" dirty="0">
                          <a:effectLst/>
                          <a:latin typeface="+mn-lt"/>
                          <a:ea typeface="Arial" panose="020B0604020202020204" pitchFamily="34" charset="0"/>
                          <a:cs typeface="Times New Roman" panose="02020603050405020304" pitchFamily="18" charset="0"/>
                        </a:rPr>
                        <a:t>i</a:t>
                      </a:r>
                      <a:r>
                        <a:rPr lang="en-US" sz="1400" i="1" dirty="0">
                          <a:effectLst/>
                          <a:latin typeface="+mn-lt"/>
                          <a:ea typeface="Arial" panose="020B0604020202020204" pitchFamily="34" charset="0"/>
                          <a:cs typeface="Times New Roman" panose="02020603050405020304" pitchFamily="18" charset="0"/>
                        </a:rPr>
                        <a:t>fera</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36855" algn="ctr">
                        <a:lnSpc>
                          <a:spcPts val="1260"/>
                        </a:lnSpc>
                        <a:spcBef>
                          <a:spcPts val="0"/>
                        </a:spcBef>
                        <a:spcAft>
                          <a:spcPts val="0"/>
                        </a:spcAft>
                      </a:pPr>
                      <a:r>
                        <a:rPr lang="en-US" sz="1400" spc="-5">
                          <a:effectLst/>
                          <a:latin typeface="+mn-lt"/>
                          <a:ea typeface="Arial" panose="020B0604020202020204" pitchFamily="34" charset="0"/>
                          <a:cs typeface="Times New Roman" panose="02020603050405020304" pitchFamily="18" charset="0"/>
                        </a:rPr>
                        <a:t>12</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192124"/>
                  </a:ext>
                </a:extLst>
              </a:tr>
              <a:tr h="187510">
                <a:tc gridSpan="3">
                  <a:txBody>
                    <a:bodyPr/>
                    <a:lstStyle/>
                    <a:p>
                      <a:pPr marL="0" marR="65405" algn="ctr">
                        <a:lnSpc>
                          <a:spcPts val="1235"/>
                        </a:lnSpc>
                        <a:spcBef>
                          <a:spcPts val="0"/>
                        </a:spcBef>
                        <a:spcAft>
                          <a:spcPts val="0"/>
                        </a:spcAft>
                      </a:pPr>
                      <a:r>
                        <a:rPr lang="en-US" sz="1400" b="1" spc="-15">
                          <a:effectLst/>
                          <a:latin typeface="+mn-lt"/>
                          <a:ea typeface="Arial" panose="020B0604020202020204" pitchFamily="34" charset="0"/>
                          <a:cs typeface="Times New Roman" panose="02020603050405020304" pitchFamily="18" charset="0"/>
                        </a:rPr>
                        <a:t>T</a:t>
                      </a:r>
                      <a:r>
                        <a:rPr lang="en-US" sz="1400" b="1">
                          <a:effectLst/>
                          <a:latin typeface="+mn-lt"/>
                          <a:ea typeface="Arial" panose="020B0604020202020204" pitchFamily="34" charset="0"/>
                          <a:cs typeface="Times New Roman" panose="02020603050405020304" pitchFamily="18" charset="0"/>
                        </a:rPr>
                        <a:t>otal</a:t>
                      </a:r>
                      <a:endParaRPr lang="en-IN" sz="140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a:txBody>
                    <a:bodyPr/>
                    <a:lstStyle/>
                    <a:p>
                      <a:pPr marL="0" marR="65405" algn="ctr">
                        <a:lnSpc>
                          <a:spcPts val="1235"/>
                        </a:lnSpc>
                        <a:spcBef>
                          <a:spcPts val="0"/>
                        </a:spcBef>
                        <a:spcAft>
                          <a:spcPts val="0"/>
                        </a:spcAft>
                      </a:pPr>
                      <a:r>
                        <a:rPr lang="en-US" sz="1400" b="1" spc="-5" dirty="0">
                          <a:effectLst/>
                          <a:latin typeface="+mn-lt"/>
                          <a:ea typeface="Arial" panose="020B0604020202020204" pitchFamily="34" charset="0"/>
                          <a:cs typeface="Times New Roman" panose="02020603050405020304" pitchFamily="18" charset="0"/>
                        </a:rPr>
                        <a:t>7472</a:t>
                      </a:r>
                      <a:endParaRPr lang="en-IN" sz="1400" dirty="0">
                        <a:effectLst/>
                        <a:latin typeface="+mn-lt"/>
                        <a:ea typeface="Times New Roman" panose="02020603050405020304" pitchFamily="18" charset="0"/>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111743"/>
                  </a:ext>
                </a:extLst>
              </a:tr>
            </a:tbl>
          </a:graphicData>
        </a:graphic>
      </p:graphicFrame>
    </p:spTree>
    <p:extLst>
      <p:ext uri="{BB962C8B-B14F-4D97-AF65-F5344CB8AC3E}">
        <p14:creationId xmlns:p14="http://schemas.microsoft.com/office/powerpoint/2010/main" val="2469486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noChangeArrowheads="1"/>
          </p:cNvSpPr>
          <p:nvPr>
            <p:ph type="sldNum" sz="quarter" idx="12"/>
          </p:nvPr>
        </p:nvSpPr>
        <p:spPr bwMode="auto">
          <a:xfrm>
            <a:off x="9556750" y="6546850"/>
            <a:ext cx="346075"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30238" indent="-241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971550" indent="-1920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360488" indent="-192088">
              <a:spcBef>
                <a:spcPct val="20000"/>
              </a:spcBef>
              <a:buFont typeface="Arial" panose="020B0604020202020204" pitchFamily="34" charset="0"/>
              <a:buChar char="–"/>
              <a:defRPr sz="2000">
                <a:solidFill>
                  <a:schemeClr val="tx1"/>
                </a:solidFill>
                <a:latin typeface="Calibri" panose="020F0502020204030204" pitchFamily="34" charset="0"/>
              </a:defRPr>
            </a:lvl4pPr>
            <a:lvl5pPr marL="1751013" indent="-1920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2082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654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226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798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182F28-57DF-413C-83C2-65274E7E8C59}" type="slidenum">
              <a:rPr kumimoji="0" lang="en-US" altLang="en-US" sz="10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0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4" name="Rectangle 3"/>
          <p:cNvSpPr/>
          <p:nvPr/>
        </p:nvSpPr>
        <p:spPr>
          <a:xfrm>
            <a:off x="3362324" y="228600"/>
            <a:ext cx="3181350" cy="33813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CC0099"/>
                </a:solidFill>
                <a:effectLst/>
                <a:uLnTx/>
                <a:uFillTx/>
                <a:latin typeface="Calibri"/>
                <a:ea typeface="MS Mincho" pitchFamily="49" charset="-128"/>
                <a:cs typeface="Arial" panose="020B0604020202020204" pitchFamily="34" charset="0"/>
              </a:rPr>
              <a:t>Proposed CER Details</a:t>
            </a:r>
          </a:p>
        </p:txBody>
      </p:sp>
      <p:graphicFrame>
        <p:nvGraphicFramePr>
          <p:cNvPr id="5" name="Table 4">
            <a:extLst>
              <a:ext uri="{FF2B5EF4-FFF2-40B4-BE49-F238E27FC236}">
                <a16:creationId xmlns:a16="http://schemas.microsoft.com/office/drawing/2014/main" id="{E5CEB6F2-F86A-448E-83FE-C63AF1AE72F8}"/>
              </a:ext>
            </a:extLst>
          </p:cNvPr>
          <p:cNvGraphicFramePr>
            <a:graphicFrameLocks noGrp="1"/>
          </p:cNvGraphicFramePr>
          <p:nvPr>
            <p:extLst>
              <p:ext uri="{D42A27DB-BD31-4B8C-83A1-F6EECF244321}">
                <p14:modId xmlns:p14="http://schemas.microsoft.com/office/powerpoint/2010/main" val="2150310870"/>
              </p:ext>
            </p:extLst>
          </p:nvPr>
        </p:nvGraphicFramePr>
        <p:xfrm>
          <a:off x="158620" y="762000"/>
          <a:ext cx="9588759" cy="3048000"/>
        </p:xfrm>
        <a:graphic>
          <a:graphicData uri="http://schemas.openxmlformats.org/drawingml/2006/table">
            <a:tbl>
              <a:tblPr firstRow="1" firstCol="1" bandRow="1"/>
              <a:tblGrid>
                <a:gridCol w="533400">
                  <a:extLst>
                    <a:ext uri="{9D8B030D-6E8A-4147-A177-3AD203B41FA5}">
                      <a16:colId xmlns:a16="http://schemas.microsoft.com/office/drawing/2014/main" val="281166480"/>
                    </a:ext>
                  </a:extLst>
                </a:gridCol>
                <a:gridCol w="7239000">
                  <a:extLst>
                    <a:ext uri="{9D8B030D-6E8A-4147-A177-3AD203B41FA5}">
                      <a16:colId xmlns:a16="http://schemas.microsoft.com/office/drawing/2014/main" val="2621431722"/>
                    </a:ext>
                  </a:extLst>
                </a:gridCol>
                <a:gridCol w="1816359">
                  <a:extLst>
                    <a:ext uri="{9D8B030D-6E8A-4147-A177-3AD203B41FA5}">
                      <a16:colId xmlns:a16="http://schemas.microsoft.com/office/drawing/2014/main" val="3439075858"/>
                    </a:ext>
                  </a:extLst>
                </a:gridCol>
              </a:tblGrid>
              <a:tr h="152400">
                <a:tc>
                  <a:txBody>
                    <a:bodyPr/>
                    <a:lstStyle/>
                    <a:p>
                      <a:pPr marL="0" marR="0" algn="ctr">
                        <a:spcBef>
                          <a:spcPts val="0"/>
                        </a:spcBef>
                        <a:spcAft>
                          <a:spcPts val="0"/>
                        </a:spcAft>
                        <a:tabLst>
                          <a:tab pos="285750" algn="l"/>
                          <a:tab pos="342900" algn="l"/>
                        </a:tabLst>
                      </a:pPr>
                      <a:r>
                        <a:rPr lang="en-US" sz="2000" b="1" dirty="0">
                          <a:effectLst/>
                          <a:latin typeface="+mn-lt"/>
                          <a:ea typeface="Times New Roman" panose="02020603050405020304" pitchFamily="18" charset="0"/>
                          <a:cs typeface="Times New Roman" panose="02020603050405020304" pitchFamily="18" charset="0"/>
                        </a:rPr>
                        <a:t>No.</a:t>
                      </a:r>
                      <a:endParaRPr lang="en-US" sz="2000" dirty="0">
                        <a:effectLst/>
                        <a:latin typeface="+mn-lt"/>
                        <a:ea typeface="Times New Roman" panose="02020603050405020304" pitchFamily="18" charset="0"/>
                        <a:cs typeface="Times New Roman" panose="02020603050405020304" pitchFamily="18" charset="0"/>
                      </a:endParaRPr>
                    </a:p>
                  </a:txBody>
                  <a:tcPr marL="59727" marR="59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85750" algn="l"/>
                          <a:tab pos="342900" algn="l"/>
                        </a:tabLst>
                      </a:pPr>
                      <a:r>
                        <a:rPr lang="en-US" sz="2000" b="1" dirty="0">
                          <a:effectLst/>
                          <a:latin typeface="+mn-lt"/>
                          <a:ea typeface="Times New Roman" panose="02020603050405020304" pitchFamily="18" charset="0"/>
                          <a:cs typeface="Times New Roman" panose="02020603050405020304" pitchFamily="18" charset="0"/>
                        </a:rPr>
                        <a:t>CER Activity</a:t>
                      </a:r>
                      <a:r>
                        <a:rPr lang="en-US" sz="2000" b="0" baseline="0" dirty="0">
                          <a:effectLst/>
                          <a:latin typeface="+mn-lt"/>
                          <a:ea typeface="Times New Roman" panose="02020603050405020304" pitchFamily="18" charset="0"/>
                          <a:cs typeface="Times New Roman" panose="02020603050405020304" pitchFamily="18" charset="0"/>
                        </a:rPr>
                        <a:t> </a:t>
                      </a:r>
                      <a:r>
                        <a:rPr lang="en-US" sz="2000" b="1" dirty="0">
                          <a:effectLst/>
                          <a:latin typeface="+mn-lt"/>
                          <a:ea typeface="Times New Roman" panose="02020603050405020304" pitchFamily="18" charset="0"/>
                          <a:cs typeface="Times New Roman" panose="02020603050405020304" pitchFamily="18" charset="0"/>
                        </a:rPr>
                        <a:t>Details    </a:t>
                      </a:r>
                      <a:endParaRPr lang="en-US" sz="2000" dirty="0">
                        <a:effectLst/>
                        <a:latin typeface="+mn-lt"/>
                        <a:ea typeface="Times New Roman" panose="02020603050405020304" pitchFamily="18" charset="0"/>
                        <a:cs typeface="Times New Roman" panose="02020603050405020304" pitchFamily="18" charset="0"/>
                      </a:endParaRPr>
                    </a:p>
                  </a:txBody>
                  <a:tcPr marL="59727" marR="59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85750" algn="l"/>
                          <a:tab pos="342900" algn="l"/>
                        </a:tabLst>
                      </a:pPr>
                      <a:r>
                        <a:rPr lang="en-US" sz="2000" b="1" dirty="0">
                          <a:effectLst/>
                          <a:latin typeface="+mn-lt"/>
                          <a:ea typeface="Times New Roman" panose="02020603050405020304" pitchFamily="18" charset="0"/>
                          <a:cs typeface="Times New Roman" panose="02020603050405020304" pitchFamily="18" charset="0"/>
                        </a:rPr>
                        <a:t>Amount  </a:t>
                      </a:r>
                      <a:r>
                        <a:rPr lang="en-US" sz="2000" dirty="0">
                          <a:effectLst/>
                          <a:latin typeface="+mn-lt"/>
                          <a:ea typeface="Times New Roman" panose="02020603050405020304" pitchFamily="18" charset="0"/>
                          <a:cs typeface="Times New Roman" panose="02020603050405020304" pitchFamily="18" charset="0"/>
                        </a:rPr>
                        <a:t>(Rs. Lakh)</a:t>
                      </a:r>
                    </a:p>
                  </a:txBody>
                  <a:tcPr marL="59727" marR="59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086977"/>
                  </a:ext>
                </a:extLst>
              </a:tr>
              <a:tr h="0">
                <a:tc rowSpan="2">
                  <a:txBody>
                    <a:bodyPr/>
                    <a:lstStyle/>
                    <a:p>
                      <a:pPr marL="0" marR="0" algn="ctr">
                        <a:spcBef>
                          <a:spcPts val="0"/>
                        </a:spcBef>
                        <a:spcAft>
                          <a:spcPts val="0"/>
                        </a:spcAft>
                        <a:tabLst>
                          <a:tab pos="285750" algn="l"/>
                          <a:tab pos="342900" algn="l"/>
                        </a:tabLst>
                      </a:pPr>
                      <a:r>
                        <a:rPr lang="en-US" sz="2000" dirty="0">
                          <a:effectLst/>
                          <a:latin typeface="+mn-lt"/>
                          <a:ea typeface="Times New Roman" panose="02020603050405020304" pitchFamily="18" charset="0"/>
                          <a:cs typeface="Times New Roman" panose="02020603050405020304" pitchFamily="18" charset="0"/>
                        </a:rPr>
                        <a:t>1</a:t>
                      </a: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rgbClr val="992182"/>
                          </a:solidFill>
                          <a:latin typeface="+mn-lt"/>
                          <a:ea typeface="+mn-ea"/>
                          <a:cs typeface="+mn-cs"/>
                        </a:rPr>
                        <a:t>Solar Photovoltaic Electricity Generation System</a:t>
                      </a:r>
                      <a:r>
                        <a:rPr lang="en-GB" sz="2000" b="1" kern="1200" baseline="0" dirty="0">
                          <a:solidFill>
                            <a:schemeClr val="tx1"/>
                          </a:solidFill>
                          <a:latin typeface="+mn-lt"/>
                          <a:ea typeface="+mn-ea"/>
                          <a:cs typeface="+mn-cs"/>
                        </a:rPr>
                        <a:t> : </a:t>
                      </a:r>
                      <a:r>
                        <a:rPr lang="en-GB" sz="2000" b="0" kern="1200" baseline="0" dirty="0">
                          <a:solidFill>
                            <a:schemeClr val="tx1"/>
                          </a:solidFill>
                          <a:latin typeface="+mn-lt"/>
                          <a:ea typeface="+mn-ea"/>
                          <a:cs typeface="+mn-cs"/>
                        </a:rPr>
                        <a:t>30</a:t>
                      </a:r>
                      <a:r>
                        <a:rPr lang="en-GB" sz="2000" kern="1200" dirty="0">
                          <a:solidFill>
                            <a:schemeClr val="tx1"/>
                          </a:solidFill>
                          <a:latin typeface="+mn-lt"/>
                          <a:ea typeface="+mn-ea"/>
                          <a:cs typeface="+mn-cs"/>
                        </a:rPr>
                        <a:t>0 KW @ Rs. 40,000 per KW to be installed at </a:t>
                      </a:r>
                      <a:r>
                        <a:rPr lang="en-GB" sz="2000" kern="1200" dirty="0" err="1">
                          <a:solidFill>
                            <a:schemeClr val="tx1"/>
                          </a:solidFill>
                          <a:latin typeface="+mn-lt"/>
                          <a:ea typeface="+mn-ea"/>
                          <a:cs typeface="+mn-cs"/>
                        </a:rPr>
                        <a:t>grampanchayat</a:t>
                      </a:r>
                      <a:r>
                        <a:rPr lang="en-GB" sz="2000" kern="1200" dirty="0">
                          <a:solidFill>
                            <a:schemeClr val="tx1"/>
                          </a:solidFill>
                          <a:latin typeface="+mn-lt"/>
                          <a:ea typeface="+mn-ea"/>
                          <a:cs typeface="+mn-cs"/>
                        </a:rPr>
                        <a:t>, school building, PHC building.  Cost:  300 KW x Rs. 40,000/- = </a:t>
                      </a:r>
                      <a:r>
                        <a:rPr lang="en-GB" sz="2000" kern="1200" dirty="0">
                          <a:solidFill>
                            <a:srgbClr val="C00000"/>
                          </a:solidFill>
                          <a:latin typeface="+mn-lt"/>
                          <a:ea typeface="+mn-ea"/>
                          <a:cs typeface="+mn-cs"/>
                        </a:rPr>
                        <a:t>Rs. 120 Lakhs</a:t>
                      </a: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85750" algn="l"/>
                          <a:tab pos="342900" algn="l"/>
                        </a:tabLst>
                      </a:pPr>
                      <a:r>
                        <a:rPr lang="en-US" sz="2000" dirty="0">
                          <a:effectLst/>
                          <a:latin typeface="+mn-lt"/>
                          <a:ea typeface="Times New Roman" panose="02020603050405020304" pitchFamily="18" charset="0"/>
                          <a:cs typeface="Times New Roman" panose="02020603050405020304" pitchFamily="18" charset="0"/>
                        </a:rPr>
                        <a:t>Rs. 120.0</a:t>
                      </a:r>
                    </a:p>
                  </a:txBody>
                  <a:tcPr marL="59727" marR="59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285534"/>
                  </a:ext>
                </a:extLst>
              </a:tr>
              <a:tr h="0">
                <a:tc vMerge="1">
                  <a:txBody>
                    <a:bodyPr/>
                    <a:lstStyle/>
                    <a:p>
                      <a:pPr marL="0" marR="0" algn="ctr">
                        <a:spcBef>
                          <a:spcPts val="0"/>
                        </a:spcBef>
                        <a:spcAft>
                          <a:spcPts val="0"/>
                        </a:spcAft>
                        <a:tabLst>
                          <a:tab pos="285750" algn="l"/>
                          <a:tab pos="342900" algn="l"/>
                        </a:tabLst>
                      </a:pPr>
                      <a:endParaRPr lang="en-US" sz="1400" dirty="0">
                        <a:effectLst/>
                        <a:latin typeface="+mn-lt"/>
                        <a:ea typeface="Times New Roman" panose="02020603050405020304" pitchFamily="18" charset="0"/>
                        <a:cs typeface="Times New Roman" panose="02020603050405020304" pitchFamily="18" charset="0"/>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lang="en-US" sz="2000" b="1" kern="1200" baseline="0" dirty="0">
                          <a:solidFill>
                            <a:srgbClr val="992182"/>
                          </a:solidFill>
                          <a:latin typeface="+mn-lt"/>
                          <a:ea typeface="+mn-ea"/>
                          <a:cs typeface="+mn-cs"/>
                        </a:rPr>
                        <a:t>Provision of Solar Street Lights (5 Villages)</a:t>
                      </a:r>
                      <a:r>
                        <a:rPr lang="en-US" sz="2000" b="0" kern="1200" baseline="0" dirty="0">
                          <a:solidFill>
                            <a:srgbClr val="992182"/>
                          </a:solidFill>
                          <a:latin typeface="+mn-lt"/>
                          <a:ea typeface="+mn-ea"/>
                          <a:cs typeface="+mn-cs"/>
                        </a:rPr>
                        <a:t> </a:t>
                      </a:r>
                      <a:r>
                        <a:rPr lang="en-GB" sz="2000" b="0" kern="1200" baseline="0" dirty="0">
                          <a:solidFill>
                            <a:srgbClr val="992182"/>
                          </a:solidFill>
                          <a:latin typeface="+mn-lt"/>
                          <a:ea typeface="+mn-ea"/>
                          <a:cs typeface="+mn-cs"/>
                        </a:rPr>
                        <a:t>:</a:t>
                      </a:r>
                      <a:r>
                        <a:rPr lang="en-GB" sz="2000" b="1" kern="1200" baseline="0" dirty="0">
                          <a:solidFill>
                            <a:srgbClr val="992182"/>
                          </a:solidFill>
                          <a:latin typeface="+mn-lt"/>
                          <a:ea typeface="+mn-ea"/>
                          <a:cs typeface="+mn-cs"/>
                        </a:rPr>
                        <a:t> </a:t>
                      </a:r>
                      <a:r>
                        <a:rPr lang="en-US" sz="2000" kern="1200" dirty="0">
                          <a:solidFill>
                            <a:schemeClr val="tx1"/>
                          </a:solidFill>
                          <a:latin typeface="+mn-lt"/>
                          <a:ea typeface="+mn-ea"/>
                          <a:cs typeface="+mn-cs"/>
                        </a:rPr>
                        <a:t>With Gadget – 1 MS Pole, 18-20 W LED Lamp, Battery, Solar Panel, Wiring etc. complete </a:t>
                      </a:r>
                      <a:r>
                        <a:rPr lang="fr-FR" sz="2000" kern="1200" dirty="0">
                          <a:solidFill>
                            <a:schemeClr val="tx1"/>
                          </a:solidFill>
                          <a:latin typeface="+mn-lt"/>
                          <a:ea typeface="+mn-ea"/>
                          <a:cs typeface="+mn-cs"/>
                        </a:rPr>
                        <a:t>5 Villages X 20 Nos./Village =</a:t>
                      </a:r>
                      <a:r>
                        <a:rPr lang="en-US" sz="2000" dirty="0">
                          <a:latin typeface="+mn-lt"/>
                          <a:ea typeface="Times New Roman"/>
                          <a:cs typeface="Times New Roman"/>
                        </a:rPr>
                        <a:t> Total 100 Solar Street Lights  X Rs. 20,000/- per No. = </a:t>
                      </a:r>
                      <a:r>
                        <a:rPr lang="en-US" sz="2000" dirty="0">
                          <a:solidFill>
                            <a:srgbClr val="C00000"/>
                          </a:solidFill>
                          <a:latin typeface="+mn-lt"/>
                          <a:ea typeface="Times New Roman"/>
                          <a:cs typeface="Times New Roman"/>
                        </a:rPr>
                        <a:t>Rs. 20 Lakhs</a:t>
                      </a: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85750" algn="l"/>
                          <a:tab pos="342900" algn="l"/>
                        </a:tabLst>
                      </a:pPr>
                      <a:r>
                        <a:rPr lang="en-US" sz="2000" dirty="0">
                          <a:effectLst/>
                          <a:latin typeface="+mn-lt"/>
                          <a:ea typeface="Times New Roman" panose="02020603050405020304" pitchFamily="18" charset="0"/>
                          <a:cs typeface="Times New Roman" panose="02020603050405020304" pitchFamily="18" charset="0"/>
                        </a:rPr>
                        <a:t>Rs. 20.0</a:t>
                      </a:r>
                    </a:p>
                  </a:txBody>
                  <a:tcPr marL="59727" marR="59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526778"/>
                  </a:ext>
                </a:extLst>
              </a:tr>
              <a:tr h="0">
                <a:tc>
                  <a:txBody>
                    <a:bodyPr/>
                    <a:lstStyle/>
                    <a:p>
                      <a:pPr marL="0" marR="0" algn="ctr">
                        <a:spcBef>
                          <a:spcPts val="0"/>
                        </a:spcBef>
                        <a:spcAft>
                          <a:spcPts val="0"/>
                        </a:spcAft>
                        <a:tabLst>
                          <a:tab pos="285750" algn="l"/>
                          <a:tab pos="342900" algn="l"/>
                        </a:tabLst>
                      </a:pPr>
                      <a:endParaRPr lang="en-US" sz="2000" dirty="0">
                        <a:effectLst/>
                        <a:latin typeface="+mn-lt"/>
                        <a:ea typeface="Times New Roman" panose="02020603050405020304" pitchFamily="18" charset="0"/>
                        <a:cs typeface="Times New Roman" panose="02020603050405020304" pitchFamily="18" charset="0"/>
                      </a:endParaRPr>
                    </a:p>
                  </a:txBody>
                  <a:tcPr marL="59727" marR="59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b="1" kern="1200" dirty="0">
                          <a:solidFill>
                            <a:schemeClr val="tx1"/>
                          </a:solidFill>
                          <a:effectLst/>
                          <a:latin typeface="+mn-lt"/>
                          <a:ea typeface="+mn-ea"/>
                          <a:cs typeface="+mn-cs"/>
                        </a:rPr>
                        <a:t>(0.76% of Capital Investment Rs. 182 Cr.)Total Amount </a:t>
                      </a:r>
                    </a:p>
                  </a:txBody>
                  <a:tcPr marL="59727" marR="59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85750" algn="l"/>
                          <a:tab pos="342900" algn="l"/>
                        </a:tabLst>
                      </a:pPr>
                      <a:r>
                        <a:rPr lang="en-US" sz="2000" b="1" dirty="0">
                          <a:effectLst/>
                          <a:latin typeface="+mn-lt"/>
                          <a:ea typeface="Times New Roman" panose="02020603050405020304" pitchFamily="18" charset="0"/>
                          <a:cs typeface="Times New Roman" panose="02020603050405020304" pitchFamily="18" charset="0"/>
                        </a:rPr>
                        <a:t>Rs. 140 Lakhs</a:t>
                      </a:r>
                      <a:endParaRPr lang="en-US" sz="2000" dirty="0">
                        <a:effectLst/>
                        <a:latin typeface="+mn-lt"/>
                        <a:ea typeface="Times New Roman" panose="02020603050405020304" pitchFamily="18" charset="0"/>
                        <a:cs typeface="Times New Roman" panose="02020603050405020304" pitchFamily="18" charset="0"/>
                      </a:endParaRPr>
                    </a:p>
                  </a:txBody>
                  <a:tcPr marL="59727" marR="59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355511"/>
                  </a:ext>
                </a:extLst>
              </a:tr>
            </a:tbl>
          </a:graphicData>
        </a:graphic>
      </p:graphicFrame>
    </p:spTree>
    <p:extLst>
      <p:ext uri="{BB962C8B-B14F-4D97-AF65-F5344CB8AC3E}">
        <p14:creationId xmlns:p14="http://schemas.microsoft.com/office/powerpoint/2010/main" val="3538400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p:cNvSpPr>
            <a:spLocks noGrp="1"/>
          </p:cNvSpPr>
          <p:nvPr>
            <p:ph type="sldNum" sz="quarter" idx="12"/>
          </p:nvPr>
        </p:nvSpPr>
        <p:spPr bwMode="auto">
          <a:xfrm>
            <a:off x="9551988" y="6453188"/>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31A7F4-4AAE-4359-ADC1-B20B6A3A263A}"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3" name="Rectangle 2"/>
          <p:cNvSpPr/>
          <p:nvPr/>
        </p:nvSpPr>
        <p:spPr>
          <a:xfrm>
            <a:off x="3341309" y="228600"/>
            <a:ext cx="3181350" cy="3381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CC0099"/>
                </a:solidFill>
                <a:effectLst/>
                <a:uLnTx/>
                <a:uFillTx/>
                <a:latin typeface="Calibri"/>
                <a:ea typeface="MS Mincho" pitchFamily="49" charset="-128"/>
                <a:cs typeface="Arial" panose="020B0604020202020204" pitchFamily="34" charset="0"/>
              </a:rPr>
              <a:t>Existing CSR Details</a:t>
            </a:r>
          </a:p>
        </p:txBody>
      </p:sp>
      <p:sp>
        <p:nvSpPr>
          <p:cNvPr id="8" name="TextBox 7">
            <a:extLst>
              <a:ext uri="{FF2B5EF4-FFF2-40B4-BE49-F238E27FC236}">
                <a16:creationId xmlns:a16="http://schemas.microsoft.com/office/drawing/2014/main" id="{258C88E4-CE85-408B-94C2-18BA8E9E829D}"/>
              </a:ext>
            </a:extLst>
          </p:cNvPr>
          <p:cNvSpPr txBox="1"/>
          <p:nvPr/>
        </p:nvSpPr>
        <p:spPr>
          <a:xfrm>
            <a:off x="314255" y="668976"/>
            <a:ext cx="9290050" cy="830997"/>
          </a:xfrm>
          <a:prstGeom prst="rect">
            <a:avLst/>
          </a:prstGeom>
          <a:noFill/>
        </p:spPr>
        <p:txBody>
          <a:bodyPr wrap="square">
            <a:spAutoFit/>
          </a:bodyPr>
          <a:lstStyle/>
          <a:p>
            <a:pPr algn="just"/>
            <a:r>
              <a:rPr lang="en-US" sz="1600" dirty="0">
                <a:solidFill>
                  <a:schemeClr val="tx1"/>
                </a:solidFill>
                <a:latin typeface="+mn-lt"/>
                <a:cs typeface="+mn-cs"/>
              </a:rPr>
              <a:t>CER activities are administered and communicated via. a separate foundation, namely; “</a:t>
            </a:r>
            <a:r>
              <a:rPr lang="en-US" sz="1600" dirty="0" err="1">
                <a:solidFill>
                  <a:schemeClr val="tx1"/>
                </a:solidFill>
                <a:latin typeface="+mn-lt"/>
                <a:cs typeface="+mn-cs"/>
              </a:rPr>
              <a:t>Fattesingrao</a:t>
            </a:r>
            <a:r>
              <a:rPr lang="en-US" sz="1600" dirty="0">
                <a:solidFill>
                  <a:schemeClr val="tx1"/>
                </a:solidFill>
                <a:latin typeface="+mn-lt"/>
                <a:cs typeface="+mn-cs"/>
              </a:rPr>
              <a:t> Naik Endowment Trust”, </a:t>
            </a:r>
            <a:r>
              <a:rPr lang="en-US" sz="1600" dirty="0" err="1">
                <a:solidFill>
                  <a:schemeClr val="tx1"/>
                </a:solidFill>
                <a:latin typeface="+mn-lt"/>
                <a:cs typeface="+mn-cs"/>
              </a:rPr>
              <a:t>Yashwantnagar</a:t>
            </a:r>
            <a:r>
              <a:rPr lang="en-US" sz="1600" dirty="0">
                <a:solidFill>
                  <a:schemeClr val="tx1"/>
                </a:solidFill>
                <a:latin typeface="+mn-lt"/>
                <a:cs typeface="+mn-cs"/>
              </a:rPr>
              <a:t>. CER activities implemented through HR, Agriculture, and separate CER department. The details are as under-</a:t>
            </a:r>
            <a:endParaRPr lang="en-IN" sz="1600" dirty="0">
              <a:solidFill>
                <a:schemeClr val="tx1"/>
              </a:solidFill>
              <a:latin typeface="+mn-lt"/>
              <a:cs typeface="+mn-cs"/>
            </a:endParaRPr>
          </a:p>
        </p:txBody>
      </p:sp>
      <p:graphicFrame>
        <p:nvGraphicFramePr>
          <p:cNvPr id="10" name="Table 9">
            <a:extLst>
              <a:ext uri="{FF2B5EF4-FFF2-40B4-BE49-F238E27FC236}">
                <a16:creationId xmlns:a16="http://schemas.microsoft.com/office/drawing/2014/main" id="{0523CB6D-4482-455E-9878-557D56915523}"/>
              </a:ext>
            </a:extLst>
          </p:cNvPr>
          <p:cNvGraphicFramePr>
            <a:graphicFrameLocks noGrp="1"/>
          </p:cNvGraphicFramePr>
          <p:nvPr>
            <p:extLst>
              <p:ext uri="{D42A27DB-BD31-4B8C-83A1-F6EECF244321}">
                <p14:modId xmlns:p14="http://schemas.microsoft.com/office/powerpoint/2010/main" val="228931560"/>
              </p:ext>
            </p:extLst>
          </p:nvPr>
        </p:nvGraphicFramePr>
        <p:xfrm>
          <a:off x="1312484" y="1828800"/>
          <a:ext cx="7238999" cy="3413760"/>
        </p:xfrm>
        <a:graphic>
          <a:graphicData uri="http://schemas.openxmlformats.org/drawingml/2006/table">
            <a:tbl>
              <a:tblPr firstRow="1" firstCol="1" bandRow="1">
                <a:tableStyleId>{2D5ABB26-0587-4C30-8999-92F81FD0307C}</a:tableStyleId>
              </a:tblPr>
              <a:tblGrid>
                <a:gridCol w="1073338">
                  <a:extLst>
                    <a:ext uri="{9D8B030D-6E8A-4147-A177-3AD203B41FA5}">
                      <a16:colId xmlns:a16="http://schemas.microsoft.com/office/drawing/2014/main" val="503245178"/>
                    </a:ext>
                  </a:extLst>
                </a:gridCol>
                <a:gridCol w="2762571">
                  <a:extLst>
                    <a:ext uri="{9D8B030D-6E8A-4147-A177-3AD203B41FA5}">
                      <a16:colId xmlns:a16="http://schemas.microsoft.com/office/drawing/2014/main" val="3307144474"/>
                    </a:ext>
                  </a:extLst>
                </a:gridCol>
                <a:gridCol w="1142919">
                  <a:extLst>
                    <a:ext uri="{9D8B030D-6E8A-4147-A177-3AD203B41FA5}">
                      <a16:colId xmlns:a16="http://schemas.microsoft.com/office/drawing/2014/main" val="728194426"/>
                    </a:ext>
                  </a:extLst>
                </a:gridCol>
                <a:gridCol w="977578">
                  <a:extLst>
                    <a:ext uri="{9D8B030D-6E8A-4147-A177-3AD203B41FA5}">
                      <a16:colId xmlns:a16="http://schemas.microsoft.com/office/drawing/2014/main" val="2687250553"/>
                    </a:ext>
                  </a:extLst>
                </a:gridCol>
                <a:gridCol w="1257193">
                  <a:extLst>
                    <a:ext uri="{9D8B030D-6E8A-4147-A177-3AD203B41FA5}">
                      <a16:colId xmlns:a16="http://schemas.microsoft.com/office/drawing/2014/main" val="1449595800"/>
                    </a:ext>
                  </a:extLst>
                </a:gridCol>
                <a:gridCol w="25400">
                  <a:extLst>
                    <a:ext uri="{9D8B030D-6E8A-4147-A177-3AD203B41FA5}">
                      <a16:colId xmlns:a16="http://schemas.microsoft.com/office/drawing/2014/main" val="300291531"/>
                    </a:ext>
                  </a:extLst>
                </a:gridCol>
              </a:tblGrid>
              <a:tr h="221651">
                <a:tc rowSpan="2">
                  <a:txBody>
                    <a:bodyPr/>
                    <a:lstStyle/>
                    <a:p>
                      <a:pPr algn="ctr"/>
                      <a:r>
                        <a:rPr lang="en-GB" sz="1600" dirty="0">
                          <a:effectLst/>
                          <a:latin typeface="+mn-lt"/>
                        </a:rPr>
                        <a:t>No.</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1600" dirty="0">
                          <a:effectLst/>
                          <a:latin typeface="+mn-lt"/>
                        </a:rPr>
                        <a:t>Description</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GB" sz="1600" dirty="0">
                          <a:effectLst/>
                          <a:latin typeface="+mn-lt"/>
                        </a:rPr>
                        <a:t>Amount Incurred on CER (Rs. Lakhs) </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lnL w="12700" cap="flat" cmpd="sng" algn="ctr">
                      <a:solidFill>
                        <a:schemeClr val="tx1"/>
                      </a:solidFill>
                      <a:prstDash val="solid"/>
                      <a:round/>
                      <a:headEnd type="none" w="med" len="med"/>
                      <a:tailEnd type="none" w="med" len="med"/>
                    </a:lnL>
                  </a:tcPr>
                </a:tc>
                <a:tc hMerge="1">
                  <a:txBody>
                    <a:bodyPr/>
                    <a:lstStyle/>
                    <a:p>
                      <a:endParaRPr lang="en-IN"/>
                    </a:p>
                  </a:txBody>
                  <a:tcPr/>
                </a:tc>
                <a:tc>
                  <a:txBody>
                    <a:bodyPr/>
                    <a:lstStyle/>
                    <a:p>
                      <a:r>
                        <a:rPr lang="en-IN" sz="1600">
                          <a:effectLst/>
                          <a:latin typeface="+mn-lt"/>
                        </a:rPr>
                        <a:t> </a:t>
                      </a:r>
                      <a:endParaRPr lang="en-IN" sz="160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746878"/>
                  </a:ext>
                </a:extLst>
              </a:tr>
              <a:tr h="0">
                <a:tc vMerge="1">
                  <a:txBody>
                    <a:bodyPr/>
                    <a:lstStyle/>
                    <a:p>
                      <a:endParaRPr lang="en-IN"/>
                    </a:p>
                  </a:txBody>
                  <a:tcPr/>
                </a:tc>
                <a:tc vMerge="1">
                  <a:txBody>
                    <a:bodyPr/>
                    <a:lstStyle/>
                    <a:p>
                      <a:endParaRPr lang="en-IN"/>
                    </a:p>
                  </a:txBody>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GB" sz="1600" dirty="0">
                          <a:effectLst/>
                          <a:latin typeface="+mn-lt"/>
                        </a:rPr>
                        <a:t>2018-19</a:t>
                      </a:r>
                      <a:endParaRPr lang="en-IN" sz="1600" dirty="0">
                        <a:effectLst/>
                        <a:latin typeface="+mn-lt"/>
                        <a:ea typeface="Times New Roman" panose="02020603050405020304" pitchFamily="18" charset="0"/>
                        <a:cs typeface="Times New Roman" panose="02020603050405020304" pitchFamily="18" charset="0"/>
                      </a:endParaRPr>
                    </a:p>
                    <a:p>
                      <a:pPr algn="ct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GB" sz="1600" dirty="0">
                          <a:effectLst/>
                          <a:latin typeface="+mn-lt"/>
                        </a:rPr>
                        <a:t>2019-20</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95" rtl="0" eaLnBrk="1" fontAlgn="auto" latinLnBrk="0" hangingPunct="1">
                        <a:lnSpc>
                          <a:spcPct val="100000"/>
                        </a:lnSpc>
                        <a:spcBef>
                          <a:spcPts val="0"/>
                        </a:spcBef>
                        <a:spcAft>
                          <a:spcPts val="0"/>
                        </a:spcAft>
                        <a:buClrTx/>
                        <a:buSzTx/>
                        <a:buFontTx/>
                        <a:buNone/>
                        <a:tabLst/>
                        <a:defRPr/>
                      </a:pPr>
                      <a:r>
                        <a:rPr lang="en-GB" sz="1600" dirty="0">
                          <a:effectLst/>
                          <a:latin typeface="+mn-lt"/>
                        </a:rPr>
                        <a:t>2020-21</a:t>
                      </a:r>
                      <a:endParaRPr lang="en-IN" sz="1600" dirty="0">
                        <a:effectLst/>
                        <a:latin typeface="+mn-lt"/>
                        <a:ea typeface="Times New Roman" panose="02020603050405020304" pitchFamily="18" charset="0"/>
                        <a:cs typeface="Times New Roman" panose="02020603050405020304" pitchFamily="18" charset="0"/>
                      </a:endParaRPr>
                    </a:p>
                    <a:p>
                      <a:pPr algn="ctr"/>
                      <a:endParaRPr lang="en-IN" sz="1600"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16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296978"/>
                  </a:ext>
                </a:extLst>
              </a:tr>
              <a:tr h="221651">
                <a:tc>
                  <a:txBody>
                    <a:bodyPr/>
                    <a:lstStyle/>
                    <a:p>
                      <a:pPr algn="ctr"/>
                      <a:r>
                        <a:rPr lang="en-GB" sz="1600">
                          <a:effectLst/>
                          <a:latin typeface="+mn-lt"/>
                        </a:rPr>
                        <a:t>1</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600" dirty="0">
                          <a:effectLst/>
                          <a:latin typeface="+mn-lt"/>
                        </a:rPr>
                        <a:t>Supply of Educational Material</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 4.0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 5.0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5.0</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dirty="0">
                          <a:effectLst/>
                          <a:latin typeface="+mn-lt"/>
                        </a:rPr>
                        <a:t> </a:t>
                      </a:r>
                      <a:endParaRPr lang="en-IN" sz="16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705111"/>
                  </a:ext>
                </a:extLst>
              </a:tr>
              <a:tr h="221651">
                <a:tc>
                  <a:txBody>
                    <a:bodyPr/>
                    <a:lstStyle/>
                    <a:p>
                      <a:pPr algn="ctr"/>
                      <a:r>
                        <a:rPr lang="en-GB" sz="1600">
                          <a:effectLst/>
                          <a:latin typeface="+mn-lt"/>
                        </a:rPr>
                        <a:t>2</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600">
                          <a:effectLst/>
                          <a:latin typeface="+mn-lt"/>
                        </a:rPr>
                        <a:t>Funds for Sports and Competitions</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1.0</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 0.5</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a:effectLst/>
                          <a:latin typeface="+mn-lt"/>
                        </a:rPr>
                        <a:t> </a:t>
                      </a:r>
                      <a:endParaRPr lang="en-IN" sz="160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090019"/>
                  </a:ext>
                </a:extLst>
              </a:tr>
              <a:tr h="221651">
                <a:tc>
                  <a:txBody>
                    <a:bodyPr/>
                    <a:lstStyle/>
                    <a:p>
                      <a:pPr algn="ctr"/>
                      <a:r>
                        <a:rPr lang="en-GB" sz="1600">
                          <a:effectLst/>
                          <a:latin typeface="+mn-lt"/>
                        </a:rPr>
                        <a:t>3</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600">
                          <a:effectLst/>
                          <a:latin typeface="+mn-lt"/>
                        </a:rPr>
                        <a:t>For Social Welfare &amp; Medical Check - Up</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 1.0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effectLst/>
                          <a:latin typeface="+mn-lt"/>
                        </a:rPr>
                        <a:t> 5.0</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7.0</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a:effectLst/>
                          <a:latin typeface="+mn-lt"/>
                        </a:rPr>
                        <a:t> </a:t>
                      </a:r>
                      <a:endParaRPr lang="en-IN" sz="160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828611"/>
                  </a:ext>
                </a:extLst>
              </a:tr>
              <a:tr h="221651">
                <a:tc>
                  <a:txBody>
                    <a:bodyPr/>
                    <a:lstStyle/>
                    <a:p>
                      <a:pPr algn="ctr"/>
                      <a:r>
                        <a:rPr lang="en-GB" sz="1600">
                          <a:effectLst/>
                          <a:latin typeface="+mn-lt"/>
                        </a:rPr>
                        <a:t>4</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600">
                          <a:effectLst/>
                          <a:latin typeface="+mn-lt"/>
                        </a:rPr>
                        <a:t>Supply of Drinking Water to Villages</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2.0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2.0</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 2.0</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a:effectLst/>
                          <a:latin typeface="+mn-lt"/>
                        </a:rPr>
                        <a:t> </a:t>
                      </a:r>
                      <a:endParaRPr lang="en-IN" sz="160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8952285"/>
                  </a:ext>
                </a:extLst>
              </a:tr>
              <a:tr h="221651">
                <a:tc>
                  <a:txBody>
                    <a:bodyPr/>
                    <a:lstStyle/>
                    <a:p>
                      <a:pPr algn="ctr"/>
                      <a:r>
                        <a:rPr lang="en-GB" sz="1600">
                          <a:effectLst/>
                          <a:latin typeface="+mn-lt"/>
                        </a:rPr>
                        <a:t>5</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600">
                          <a:effectLst/>
                          <a:latin typeface="+mn-lt"/>
                        </a:rPr>
                        <a:t>Promoting Self Employment</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 1.0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1.0</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a:effectLst/>
                          <a:latin typeface="+mn-lt"/>
                        </a:rPr>
                        <a:t> </a:t>
                      </a:r>
                      <a:endParaRPr lang="en-IN" sz="160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4105761"/>
                  </a:ext>
                </a:extLst>
              </a:tr>
              <a:tr h="221651">
                <a:tc>
                  <a:txBody>
                    <a:bodyPr/>
                    <a:lstStyle/>
                    <a:p>
                      <a:pPr algn="ctr"/>
                      <a:r>
                        <a:rPr lang="en-GB" sz="1600">
                          <a:effectLst/>
                          <a:latin typeface="+mn-lt"/>
                        </a:rPr>
                        <a:t>6</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600">
                          <a:effectLst/>
                          <a:latin typeface="+mn-lt"/>
                        </a:rPr>
                        <a:t>Agricultural Training &amp; Krishi Mela</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 1.0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1.0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 0.5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a:effectLst/>
                          <a:latin typeface="+mn-lt"/>
                        </a:rPr>
                        <a:t> </a:t>
                      </a:r>
                      <a:endParaRPr lang="en-IN" sz="160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874124"/>
                  </a:ext>
                </a:extLst>
              </a:tr>
              <a:tr h="221651">
                <a:tc>
                  <a:txBody>
                    <a:bodyPr/>
                    <a:lstStyle/>
                    <a:p>
                      <a:pPr algn="ctr"/>
                      <a:r>
                        <a:rPr lang="en-GB" sz="1600">
                          <a:effectLst/>
                          <a:latin typeface="+mn-lt"/>
                        </a:rPr>
                        <a:t>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600">
                          <a:effectLst/>
                          <a:latin typeface="+mn-lt"/>
                        </a:rPr>
                        <a:t>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 10.0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14.0</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effectLst/>
                          <a:latin typeface="+mn-lt"/>
                        </a:rPr>
                        <a:t>15.0 </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dirty="0">
                          <a:effectLst/>
                          <a:latin typeface="+mn-lt"/>
                        </a:rPr>
                        <a:t> </a:t>
                      </a:r>
                      <a:endParaRPr lang="en-IN" sz="16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544853"/>
                  </a:ext>
                </a:extLst>
              </a:tr>
            </a:tbl>
          </a:graphicData>
        </a:graphic>
      </p:graphicFrame>
    </p:spTree>
    <p:extLst>
      <p:ext uri="{BB962C8B-B14F-4D97-AF65-F5344CB8AC3E}">
        <p14:creationId xmlns:p14="http://schemas.microsoft.com/office/powerpoint/2010/main" val="2200586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BC37D109-C04C-4F1E-A147-4183F95CB6A8}"/>
              </a:ext>
            </a:extLst>
          </p:cNvPr>
          <p:cNvSpPr>
            <a:spLocks noChangeArrowheads="1"/>
          </p:cNvSpPr>
          <p:nvPr/>
        </p:nvSpPr>
        <p:spPr bwMode="auto">
          <a:xfrm>
            <a:off x="3197469" y="32891"/>
            <a:ext cx="3739662" cy="348109"/>
          </a:xfrm>
          <a:prstGeom prst="rect">
            <a:avLst/>
          </a:prstGeom>
          <a:noFill/>
          <a:ln w="9525">
            <a:noFill/>
            <a:miter lim="800000"/>
            <a:headEnd/>
            <a:tailEnd/>
          </a:ln>
        </p:spPr>
        <p:txBody>
          <a:bodyPr wrap="square">
            <a:spAutoFit/>
          </a:bodyPr>
          <a:lstStyle/>
          <a:p>
            <a:pPr algn="ctr" eaLnBrk="1" hangingPunct="1">
              <a:spcBef>
                <a:spcPct val="50000"/>
              </a:spcBef>
              <a:defRPr/>
            </a:pPr>
            <a:r>
              <a:rPr lang="en-US" sz="1600" dirty="0">
                <a:solidFill>
                  <a:srgbClr val="CC0099"/>
                </a:solidFill>
                <a:latin typeface="+mn-lt"/>
                <a:ea typeface="MS Mincho" pitchFamily="49" charset="-128"/>
                <a:cs typeface="Aharoni" pitchFamily="2" charset="-79"/>
              </a:rPr>
              <a:t>Environment Management Plan (EMP)</a:t>
            </a:r>
          </a:p>
        </p:txBody>
      </p:sp>
      <p:sp>
        <p:nvSpPr>
          <p:cNvPr id="5" name="Rectangle 2">
            <a:extLst>
              <a:ext uri="{FF2B5EF4-FFF2-40B4-BE49-F238E27FC236}">
                <a16:creationId xmlns:a16="http://schemas.microsoft.com/office/drawing/2014/main" id="{1AE4616A-2D33-412A-B128-602638A8EFB1}"/>
              </a:ext>
            </a:extLst>
          </p:cNvPr>
          <p:cNvSpPr>
            <a:spLocks noChangeArrowheads="1"/>
          </p:cNvSpPr>
          <p:nvPr/>
        </p:nvSpPr>
        <p:spPr bwMode="auto">
          <a:xfrm>
            <a:off x="0" y="381000"/>
            <a:ext cx="9913257" cy="830997"/>
          </a:xfrm>
          <a:prstGeom prst="rect">
            <a:avLst/>
          </a:prstGeom>
          <a:noFill/>
          <a:ln>
            <a:noFill/>
          </a:ln>
        </p:spPr>
        <p:txBody>
          <a:bodyPr wrap="square">
            <a:spAutoFit/>
          </a:bodyPr>
          <a:lstStyle/>
          <a:p>
            <a:pPr marL="228600" lvl="0" indent="-228600" algn="just" defTabSz="844083" eaLnBrk="1" fontAlgn="auto" hangingPunct="1">
              <a:spcBef>
                <a:spcPts val="0"/>
              </a:spcBef>
              <a:spcAft>
                <a:spcPts val="0"/>
              </a:spcAft>
              <a:buClr>
                <a:srgbClr val="080808"/>
              </a:buClr>
              <a:buSzPct val="100000"/>
              <a:buFont typeface="Wingdings" panose="05000000000000000000" pitchFamily="2" charset="2"/>
              <a:buChar char="Ø"/>
              <a:defRPr/>
            </a:pPr>
            <a:r>
              <a:rPr lang="en-US" sz="1600" b="1" dirty="0">
                <a:solidFill>
                  <a:prstClr val="black"/>
                </a:solidFill>
                <a:latin typeface="Calibri"/>
                <a:cs typeface="+mn-cs"/>
              </a:rPr>
              <a:t>EMC of 8 Members</a:t>
            </a:r>
            <a:r>
              <a:rPr lang="en-US" sz="1600" dirty="0">
                <a:solidFill>
                  <a:prstClr val="black"/>
                </a:solidFill>
                <a:latin typeface="Calibri"/>
                <a:cs typeface="+mn-cs"/>
              </a:rPr>
              <a:t>, Qualification : </a:t>
            </a:r>
            <a:r>
              <a:rPr lang="en-US" sz="1600" dirty="0">
                <a:solidFill>
                  <a:prstClr val="black"/>
                </a:solidFill>
                <a:latin typeface="Calibri"/>
              </a:rPr>
              <a:t>Qualification : M.E. (</a:t>
            </a:r>
            <a:r>
              <a:rPr lang="en-US" sz="1600" dirty="0" err="1">
                <a:solidFill>
                  <a:prstClr val="black"/>
                </a:solidFill>
                <a:latin typeface="Calibri"/>
              </a:rPr>
              <a:t>Env</a:t>
            </a:r>
            <a:r>
              <a:rPr lang="en-US" sz="1600" dirty="0">
                <a:solidFill>
                  <a:prstClr val="black"/>
                </a:solidFill>
                <a:latin typeface="Calibri"/>
              </a:rPr>
              <a:t>.), M.Sc. (</a:t>
            </a:r>
            <a:r>
              <a:rPr lang="en-US" sz="1600" dirty="0" err="1">
                <a:solidFill>
                  <a:prstClr val="black"/>
                </a:solidFill>
                <a:latin typeface="Calibri"/>
              </a:rPr>
              <a:t>Env</a:t>
            </a:r>
            <a:r>
              <a:rPr lang="en-US" sz="1600" dirty="0">
                <a:solidFill>
                  <a:prstClr val="black"/>
                </a:solidFill>
                <a:latin typeface="Calibri"/>
              </a:rPr>
              <a:t>. Sc.), B.Sc. (Chem.), PGDISHE</a:t>
            </a:r>
            <a:r>
              <a:rPr lang="en-US" sz="1600" dirty="0">
                <a:solidFill>
                  <a:prstClr val="black"/>
                </a:solidFill>
                <a:latin typeface="Calibri"/>
                <a:cs typeface="+mn-cs"/>
              </a:rPr>
              <a:t>. </a:t>
            </a:r>
          </a:p>
          <a:p>
            <a:pPr marL="171450" lvl="0" indent="-171450" algn="just" defTabSz="844083" eaLnBrk="1" fontAlgn="auto" hangingPunct="1">
              <a:spcBef>
                <a:spcPts val="0"/>
              </a:spcBef>
              <a:spcAft>
                <a:spcPts val="0"/>
              </a:spcAft>
              <a:buClr>
                <a:srgbClr val="080808"/>
              </a:buClr>
              <a:buSzPct val="100000"/>
              <a:buFont typeface="Wingdings" panose="05000000000000000000" pitchFamily="2" charset="2"/>
              <a:buChar char="Ø"/>
              <a:defRPr/>
            </a:pPr>
            <a:r>
              <a:rPr lang="en-US" sz="1600" dirty="0">
                <a:solidFill>
                  <a:prstClr val="black"/>
                </a:solidFill>
                <a:latin typeface="Calibri"/>
                <a:cs typeface="+mn-cs"/>
              </a:rPr>
              <a:t> MD, </a:t>
            </a:r>
            <a:r>
              <a:rPr lang="en-US" sz="1600" dirty="0">
                <a:solidFill>
                  <a:schemeClr val="tx1"/>
                </a:solidFill>
                <a:latin typeface="+mn-lt"/>
              </a:rPr>
              <a:t>ETP Chemist, Sugar ETP Supervisor</a:t>
            </a:r>
          </a:p>
          <a:p>
            <a:pPr marL="316531" indent="-316531" algn="just" eaLnBrk="1" hangingPunct="1">
              <a:spcBef>
                <a:spcPts val="0"/>
              </a:spcBef>
              <a:buClr>
                <a:srgbClr val="992182"/>
              </a:buClr>
              <a:buSzPct val="133000"/>
              <a:defRPr/>
            </a:pPr>
            <a:r>
              <a:rPr lang="en-US" sz="1600" dirty="0">
                <a:solidFill>
                  <a:schemeClr val="tx1"/>
                </a:solidFill>
                <a:latin typeface="+mn-lt"/>
              </a:rPr>
              <a:t>The Capital as well as  O &amp; M Costs towards Environmental Management  -</a:t>
            </a:r>
          </a:p>
        </p:txBody>
      </p:sp>
      <p:graphicFrame>
        <p:nvGraphicFramePr>
          <p:cNvPr id="3" name="Table 2"/>
          <p:cNvGraphicFramePr>
            <a:graphicFrameLocks noGrp="1"/>
          </p:cNvGraphicFramePr>
          <p:nvPr>
            <p:extLst>
              <p:ext uri="{D42A27DB-BD31-4B8C-83A1-F6EECF244321}">
                <p14:modId xmlns:p14="http://schemas.microsoft.com/office/powerpoint/2010/main" val="444903610"/>
              </p:ext>
            </p:extLst>
          </p:nvPr>
        </p:nvGraphicFramePr>
        <p:xfrm>
          <a:off x="228600" y="1371600"/>
          <a:ext cx="9413109" cy="4876800"/>
        </p:xfrm>
        <a:graphic>
          <a:graphicData uri="http://schemas.openxmlformats.org/drawingml/2006/table">
            <a:tbl>
              <a:tblPr firstRow="1" firstCol="1" bandRow="1">
                <a:tableStyleId>{5940675A-B579-460E-94D1-54222C63F5DA}</a:tableStyleId>
              </a:tblPr>
              <a:tblGrid>
                <a:gridCol w="838199">
                  <a:extLst>
                    <a:ext uri="{9D8B030D-6E8A-4147-A177-3AD203B41FA5}">
                      <a16:colId xmlns:a16="http://schemas.microsoft.com/office/drawing/2014/main" val="1400606547"/>
                    </a:ext>
                  </a:extLst>
                </a:gridCol>
                <a:gridCol w="6092484">
                  <a:extLst>
                    <a:ext uri="{9D8B030D-6E8A-4147-A177-3AD203B41FA5}">
                      <a16:colId xmlns:a16="http://schemas.microsoft.com/office/drawing/2014/main" val="3126311117"/>
                    </a:ext>
                  </a:extLst>
                </a:gridCol>
                <a:gridCol w="1128376">
                  <a:extLst>
                    <a:ext uri="{9D8B030D-6E8A-4147-A177-3AD203B41FA5}">
                      <a16:colId xmlns:a16="http://schemas.microsoft.com/office/drawing/2014/main" val="569106195"/>
                    </a:ext>
                  </a:extLst>
                </a:gridCol>
                <a:gridCol w="1354050">
                  <a:extLst>
                    <a:ext uri="{9D8B030D-6E8A-4147-A177-3AD203B41FA5}">
                      <a16:colId xmlns:a16="http://schemas.microsoft.com/office/drawing/2014/main" val="313181325"/>
                    </a:ext>
                  </a:extLst>
                </a:gridCol>
              </a:tblGrid>
              <a:tr h="169805">
                <a:tc rowSpan="2">
                  <a:txBody>
                    <a:bodyPr/>
                    <a:lstStyle/>
                    <a:p>
                      <a:pPr marL="0" marR="0" algn="ctr">
                        <a:lnSpc>
                          <a:spcPct val="100000"/>
                        </a:lnSpc>
                        <a:spcBef>
                          <a:spcPts val="0"/>
                        </a:spcBef>
                        <a:spcAft>
                          <a:spcPts val="0"/>
                        </a:spcAft>
                      </a:pPr>
                      <a:r>
                        <a:rPr lang="en-GB" sz="1600" b="1" dirty="0">
                          <a:effectLst/>
                        </a:rPr>
                        <a:t>No.</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tc rowSpan="2">
                  <a:txBody>
                    <a:bodyPr/>
                    <a:lstStyle/>
                    <a:p>
                      <a:pPr marL="0" marR="0" algn="ctr">
                        <a:lnSpc>
                          <a:spcPct val="100000"/>
                        </a:lnSpc>
                        <a:spcBef>
                          <a:spcPts val="0"/>
                        </a:spcBef>
                        <a:spcAft>
                          <a:spcPts val="0"/>
                        </a:spcAft>
                      </a:pPr>
                      <a:r>
                        <a:rPr lang="en-GB" sz="1600" b="1" dirty="0">
                          <a:effectLst/>
                        </a:rPr>
                        <a:t>Description</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tc gridSpan="2">
                  <a:txBody>
                    <a:bodyPr/>
                    <a:lstStyle/>
                    <a:p>
                      <a:pPr marL="0" marR="0" algn="ctr">
                        <a:lnSpc>
                          <a:spcPct val="100000"/>
                        </a:lnSpc>
                        <a:spcBef>
                          <a:spcPts val="0"/>
                        </a:spcBef>
                        <a:spcAft>
                          <a:spcPts val="0"/>
                        </a:spcAft>
                      </a:pPr>
                      <a:r>
                        <a:rPr lang="en-GB" sz="1600" b="1" dirty="0">
                          <a:effectLst/>
                        </a:rPr>
                        <a:t>Cost Component (</a:t>
                      </a:r>
                      <a:r>
                        <a:rPr lang="en-GB" sz="1600" b="1" dirty="0" err="1">
                          <a:effectLst/>
                        </a:rPr>
                        <a:t>Rs</a:t>
                      </a:r>
                      <a:r>
                        <a:rPr lang="en-GB" sz="1600" b="1" dirty="0">
                          <a:effectLst/>
                        </a:rPr>
                        <a:t>. Lakhs)</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tc hMerge="1">
                  <a:txBody>
                    <a:bodyPr/>
                    <a:lstStyle/>
                    <a:p>
                      <a:endParaRPr lang="en-US"/>
                    </a:p>
                  </a:txBody>
                  <a:tcPr/>
                </a:tc>
                <a:extLst>
                  <a:ext uri="{0D108BD9-81ED-4DB2-BD59-A6C34878D82A}">
                    <a16:rowId xmlns:a16="http://schemas.microsoft.com/office/drawing/2014/main" val="3314680137"/>
                  </a:ext>
                </a:extLst>
              </a:tr>
              <a:tr h="169805">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GB" sz="1600" b="1" dirty="0">
                          <a:effectLst/>
                        </a:rPr>
                        <a:t>Capital</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tc>
                  <a:txBody>
                    <a:bodyPr/>
                    <a:lstStyle/>
                    <a:p>
                      <a:pPr marL="0" marR="0" algn="ctr">
                        <a:lnSpc>
                          <a:spcPct val="100000"/>
                        </a:lnSpc>
                        <a:spcBef>
                          <a:spcPts val="0"/>
                        </a:spcBef>
                        <a:spcAft>
                          <a:spcPts val="0"/>
                        </a:spcAft>
                      </a:pPr>
                      <a:r>
                        <a:rPr lang="en-GB" sz="1600" b="1" dirty="0">
                          <a:effectLst/>
                        </a:rPr>
                        <a:t>Annual O &amp; M</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extLst>
                  <a:ext uri="{0D108BD9-81ED-4DB2-BD59-A6C34878D82A}">
                    <a16:rowId xmlns:a16="http://schemas.microsoft.com/office/drawing/2014/main" val="1747643397"/>
                  </a:ext>
                </a:extLst>
              </a:tr>
              <a:tr h="169805">
                <a:tc>
                  <a:txBody>
                    <a:bodyPr/>
                    <a:lstStyle/>
                    <a:p>
                      <a:pPr marL="0" marR="0" algn="ctr">
                        <a:lnSpc>
                          <a:spcPct val="100000"/>
                        </a:lnSpc>
                        <a:spcBef>
                          <a:spcPts val="0"/>
                        </a:spcBef>
                        <a:spcAft>
                          <a:spcPts val="0"/>
                        </a:spcAft>
                      </a:pPr>
                      <a:r>
                        <a:rPr lang="en-GB" sz="1600">
                          <a:effectLst/>
                        </a:rPr>
                        <a:t>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marL="0" marR="0" algn="just">
                        <a:lnSpc>
                          <a:spcPct val="100000"/>
                        </a:lnSpc>
                        <a:spcBef>
                          <a:spcPts val="0"/>
                        </a:spcBef>
                        <a:spcAft>
                          <a:spcPts val="0"/>
                        </a:spcAft>
                      </a:pPr>
                      <a:r>
                        <a:rPr lang="en-GB" sz="1600" b="1" dirty="0">
                          <a:effectLst/>
                        </a:rPr>
                        <a:t>Existing </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gridSpan="2">
                  <a:txBody>
                    <a:bodyPr/>
                    <a:lstStyle/>
                    <a:p>
                      <a:pPr marL="0" marR="0" algn="ctr" fontAlgn="base">
                        <a:lnSpc>
                          <a:spcPct val="100000"/>
                        </a:lnSpc>
                        <a:spcBef>
                          <a:spcPts val="0"/>
                        </a:spcBef>
                        <a:spcAft>
                          <a:spcPts val="0"/>
                        </a:spcAft>
                      </a:pPr>
                      <a:r>
                        <a:rPr lang="en-GB"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2257403132"/>
                  </a:ext>
                </a:extLst>
              </a:tr>
              <a:tr h="30480">
                <a:tc>
                  <a:txBody>
                    <a:bodyPr/>
                    <a:lstStyle/>
                    <a:p>
                      <a:pPr marL="0" marR="0" algn="ctr">
                        <a:lnSpc>
                          <a:spcPct val="100000"/>
                        </a:lnSpc>
                        <a:spcBef>
                          <a:spcPts val="0"/>
                        </a:spcBef>
                        <a:spcAft>
                          <a:spcPts val="0"/>
                        </a:spcAft>
                      </a:pPr>
                      <a:r>
                        <a:rPr lang="en-GB"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dirty="0">
                          <a:effectLst/>
                        </a:rPr>
                        <a:t>APC Equipment : ESP, Stack (Ht. 76 M) &amp; OCMS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400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40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1953743438"/>
                  </a:ext>
                </a:extLst>
              </a:tr>
              <a:tr h="0">
                <a:tc>
                  <a:txBody>
                    <a:bodyPr/>
                    <a:lstStyle/>
                    <a:p>
                      <a:pPr marL="0" marR="0" algn="ctr">
                        <a:lnSpc>
                          <a:spcPct val="100000"/>
                        </a:lnSpc>
                        <a:spcBef>
                          <a:spcPts val="0"/>
                        </a:spcBef>
                        <a:spcAft>
                          <a:spcPts val="0"/>
                        </a:spcAft>
                      </a:pPr>
                      <a:r>
                        <a:rPr lang="en-GB" sz="1600">
                          <a:effectLst/>
                        </a:rPr>
                        <a:t>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dirty="0">
                          <a:effectLst/>
                        </a:rPr>
                        <a:t>Sugar Factory &amp; Co-gen ETP</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150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50</a:t>
                      </a:r>
                    </a:p>
                  </a:txBody>
                  <a:tcPr marL="64401" marR="64401" marT="0" marB="0"/>
                </a:tc>
                <a:extLst>
                  <a:ext uri="{0D108BD9-81ED-4DB2-BD59-A6C34878D82A}">
                    <a16:rowId xmlns:a16="http://schemas.microsoft.com/office/drawing/2014/main" val="1582493756"/>
                  </a:ext>
                </a:extLst>
              </a:tr>
              <a:tr h="169805">
                <a:tc>
                  <a:txBody>
                    <a:bodyPr/>
                    <a:lstStyle/>
                    <a:p>
                      <a:pPr marL="0" marR="0" algn="ctr">
                        <a:lnSpc>
                          <a:spcPct val="100000"/>
                        </a:lnSpc>
                        <a:spcBef>
                          <a:spcPts val="0"/>
                        </a:spcBef>
                        <a:spcAft>
                          <a:spcPts val="0"/>
                        </a:spcAft>
                      </a:pPr>
                      <a:r>
                        <a:rPr lang="en-GB" sz="1600" dirty="0">
                          <a:effectLst/>
                        </a:rPr>
                        <a:t>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dirty="0">
                          <a:effectLst/>
                        </a:rPr>
                        <a:t>Noise Pollution Control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15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4401" marR="64401" marT="0" marB="0"/>
                </a:tc>
                <a:extLst>
                  <a:ext uri="{0D108BD9-81ED-4DB2-BD59-A6C34878D82A}">
                    <a16:rowId xmlns:a16="http://schemas.microsoft.com/office/drawing/2014/main" val="481270951"/>
                  </a:ext>
                </a:extLst>
              </a:tr>
              <a:tr h="169805">
                <a:tc>
                  <a:txBody>
                    <a:bodyPr/>
                    <a:lstStyle/>
                    <a:p>
                      <a:pPr marL="0" marR="0" algn="ctr">
                        <a:lnSpc>
                          <a:spcPct val="100000"/>
                        </a:lnSpc>
                        <a:spcBef>
                          <a:spcPts val="0"/>
                        </a:spcBef>
                        <a:spcAft>
                          <a:spcPts val="0"/>
                        </a:spcAft>
                      </a:pPr>
                      <a:r>
                        <a:rPr lang="en-GB" sz="1600" dirty="0">
                          <a:effectLst/>
                        </a:rPr>
                        <a:t>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Solid &amp; Hazardous Waste Management</a:t>
                      </a: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25</a:t>
                      </a: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4401" marR="64401" marT="0" marB="0"/>
                </a:tc>
                <a:extLst>
                  <a:ext uri="{0D108BD9-81ED-4DB2-BD59-A6C34878D82A}">
                    <a16:rowId xmlns:a16="http://schemas.microsoft.com/office/drawing/2014/main" val="94104635"/>
                  </a:ext>
                </a:extLst>
              </a:tr>
              <a:tr h="169805">
                <a:tc>
                  <a:txBody>
                    <a:bodyPr/>
                    <a:lstStyle/>
                    <a:p>
                      <a:pPr marL="0" marR="0" algn="ctr">
                        <a:lnSpc>
                          <a:spcPct val="100000"/>
                        </a:lnSpc>
                        <a:spcBef>
                          <a:spcPts val="0"/>
                        </a:spcBef>
                        <a:spcAft>
                          <a:spcPts val="0"/>
                        </a:spcAft>
                      </a:pPr>
                      <a:r>
                        <a:rPr lang="en-GB" sz="1600" dirty="0">
                          <a:effectLst/>
                        </a:rPr>
                        <a:t>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lang="en-GB" sz="1600" dirty="0">
                          <a:effectLst/>
                        </a:rPr>
                        <a:t>Occupational Health &amp; Safety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30</a:t>
                      </a: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4401" marR="64401" marT="0" marB="0"/>
                </a:tc>
                <a:extLst>
                  <a:ext uri="{0D108BD9-81ED-4DB2-BD59-A6C34878D82A}">
                    <a16:rowId xmlns:a16="http://schemas.microsoft.com/office/drawing/2014/main" val="2933470752"/>
                  </a:ext>
                </a:extLst>
              </a:tr>
              <a:tr h="169805">
                <a:tc>
                  <a:txBody>
                    <a:bodyPr/>
                    <a:lstStyle/>
                    <a:p>
                      <a:pPr marL="0" marR="0" algn="ctr">
                        <a:lnSpc>
                          <a:spcPct val="100000"/>
                        </a:lnSpc>
                        <a:spcBef>
                          <a:spcPts val="0"/>
                        </a:spcBef>
                        <a:spcAft>
                          <a:spcPts val="0"/>
                        </a:spcAft>
                      </a:pPr>
                      <a:r>
                        <a:rPr lang="en-GB" sz="1600" dirty="0">
                          <a:effectLst/>
                        </a:rPr>
                        <a:t>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lang="en-GB" sz="1600" dirty="0">
                          <a:effectLst/>
                        </a:rPr>
                        <a:t>Environmental Monitoring &amp; Management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30</a:t>
                      </a: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4401" marR="64401" marT="0" marB="0"/>
                </a:tc>
                <a:extLst>
                  <a:ext uri="{0D108BD9-81ED-4DB2-BD59-A6C34878D82A}">
                    <a16:rowId xmlns:a16="http://schemas.microsoft.com/office/drawing/2014/main" val="3844977372"/>
                  </a:ext>
                </a:extLst>
              </a:tr>
              <a:tr h="169805">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7</a:t>
                      </a:r>
                    </a:p>
                  </a:txBody>
                  <a:tcPr marL="64401" marR="64401" marT="0" marB="0"/>
                </a:tc>
                <a:tc>
                  <a:txBody>
                    <a:bodyPr/>
                    <a:lstStyle/>
                    <a:p>
                      <a:pPr marL="0" marR="0" algn="just">
                        <a:lnSpc>
                          <a:spcPct val="100000"/>
                        </a:lnSpc>
                        <a:spcBef>
                          <a:spcPts val="0"/>
                        </a:spcBef>
                        <a:spcAft>
                          <a:spcPts val="0"/>
                        </a:spcAft>
                      </a:pPr>
                      <a:r>
                        <a:rPr lang="en-GB" sz="1600" dirty="0">
                          <a:effectLst/>
                        </a:rPr>
                        <a:t>Green Belt Development &amp; Rain Water Harvesting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80</a:t>
                      </a: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20</a:t>
                      </a:r>
                    </a:p>
                  </a:txBody>
                  <a:tcPr marL="64401" marR="64401" marT="0" marB="0"/>
                </a:tc>
                <a:extLst>
                  <a:ext uri="{0D108BD9-81ED-4DB2-BD59-A6C34878D82A}">
                    <a16:rowId xmlns:a16="http://schemas.microsoft.com/office/drawing/2014/main" val="1365612864"/>
                  </a:ext>
                </a:extLst>
              </a:tr>
              <a:tr h="169805">
                <a:tc>
                  <a:txBody>
                    <a:bodyPr/>
                    <a:lstStyle/>
                    <a:p>
                      <a:pPr marL="0" marR="0" algn="ctr">
                        <a:lnSpc>
                          <a:spcPct val="100000"/>
                        </a:lnSpc>
                        <a:spcBef>
                          <a:spcPts val="0"/>
                        </a:spcBef>
                        <a:spcAft>
                          <a:spcPts val="0"/>
                        </a:spcAft>
                      </a:pPr>
                      <a:r>
                        <a:rPr lang="en-GB" sz="16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r">
                        <a:lnSpc>
                          <a:spcPct val="100000"/>
                        </a:lnSpc>
                        <a:spcBef>
                          <a:spcPts val="0"/>
                        </a:spcBef>
                        <a:spcAft>
                          <a:spcPts val="0"/>
                        </a:spcAft>
                      </a:pPr>
                      <a:r>
                        <a:rPr lang="en-GB" sz="1600" b="1" dirty="0">
                          <a:effectLst/>
                        </a:rPr>
                        <a:t>                                   Total</a:t>
                      </a:r>
                      <a:r>
                        <a:rPr lang="en-US" sz="1600" b="1" baseline="0" dirty="0">
                          <a:effectLst/>
                        </a:rPr>
                        <a:t> </a:t>
                      </a:r>
                      <a:r>
                        <a:rPr lang="en-GB" sz="1600" b="1" dirty="0">
                          <a:effectLst/>
                        </a:rPr>
                        <a:t>(3% of Capital Investment of Rs. 231.12 Cr)</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tc>
                <a:tc>
                  <a:txBody>
                    <a:bodyPr/>
                    <a:lstStyle/>
                    <a:p>
                      <a:pPr marL="0" marR="0" algn="ctr" fontAlgn="base">
                        <a:lnSpc>
                          <a:spcPct val="100000"/>
                        </a:lnSpc>
                        <a:spcBef>
                          <a:spcPts val="0"/>
                        </a:spcBef>
                        <a:spcAft>
                          <a:spcPts val="0"/>
                        </a:spcAft>
                      </a:pPr>
                      <a:r>
                        <a:rPr lang="en-US" sz="1600" b="1" dirty="0">
                          <a:effectLst/>
                        </a:rPr>
                        <a:t>730</a:t>
                      </a:r>
                      <a:endParaRPr lang="en-US" sz="1600" b="1" dirty="0">
                        <a:effectLst/>
                        <a:latin typeface="Calibri" panose="020F0502020204030204" pitchFamily="34" charset="0"/>
                      </a:endParaRPr>
                    </a:p>
                  </a:txBody>
                  <a:tcPr marL="64401" marR="64401" marT="0" marB="0" anchor="ctr"/>
                </a:tc>
                <a:tc>
                  <a:txBody>
                    <a:bodyPr/>
                    <a:lstStyle/>
                    <a:p>
                      <a:pPr marL="0" marR="0" algn="ctr" fontAlgn="base">
                        <a:lnSpc>
                          <a:spcPct val="100000"/>
                        </a:lnSpc>
                        <a:spcBef>
                          <a:spcPts val="0"/>
                        </a:spcBef>
                        <a:spcAft>
                          <a:spcPts val="0"/>
                        </a:spcAft>
                      </a:pPr>
                      <a:r>
                        <a:rPr lang="en-US" sz="1600" b="1" dirty="0">
                          <a:effectLst/>
                        </a:rPr>
                        <a:t>128</a:t>
                      </a:r>
                      <a:endParaRPr lang="en-US" sz="1600" b="1" dirty="0">
                        <a:effectLst/>
                        <a:latin typeface="Calibri" panose="020F0502020204030204" pitchFamily="34" charset="0"/>
                      </a:endParaRPr>
                    </a:p>
                  </a:txBody>
                  <a:tcPr marL="64401" marR="64401" marT="0" marB="0" anchor="ctr"/>
                </a:tc>
                <a:extLst>
                  <a:ext uri="{0D108BD9-81ED-4DB2-BD59-A6C34878D82A}">
                    <a16:rowId xmlns:a16="http://schemas.microsoft.com/office/drawing/2014/main" val="2869882560"/>
                  </a:ext>
                </a:extLst>
              </a:tr>
              <a:tr h="169805">
                <a:tc>
                  <a:txBody>
                    <a:bodyPr/>
                    <a:lstStyle/>
                    <a:p>
                      <a:pPr marL="0" marR="0" algn="ctr">
                        <a:lnSpc>
                          <a:spcPct val="100000"/>
                        </a:lnSpc>
                        <a:spcBef>
                          <a:spcPts val="0"/>
                        </a:spcBef>
                        <a:spcAft>
                          <a:spcPts val="0"/>
                        </a:spcAft>
                      </a:pPr>
                      <a:r>
                        <a:rPr lang="en-GB" sz="1600" b="1" dirty="0">
                          <a:effectLst/>
                        </a:rPr>
                        <a:t>B</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solidFill>
                      <a:schemeClr val="accent6">
                        <a:lumMod val="40000"/>
                        <a:lumOff val="60000"/>
                      </a:schemeClr>
                    </a:solidFill>
                  </a:tcPr>
                </a:tc>
                <a:tc>
                  <a:txBody>
                    <a:bodyPr/>
                    <a:lstStyle/>
                    <a:p>
                      <a:pPr marL="0" marR="0">
                        <a:lnSpc>
                          <a:spcPct val="100000"/>
                        </a:lnSpc>
                        <a:spcBef>
                          <a:spcPts val="0"/>
                        </a:spcBef>
                        <a:spcAft>
                          <a:spcPts val="0"/>
                        </a:spcAft>
                      </a:pPr>
                      <a:r>
                        <a:rPr lang="en-GB" sz="1600" b="1" dirty="0">
                          <a:effectLst/>
                        </a:rPr>
                        <a:t>After Expansion  </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gridSpan="2">
                  <a:txBody>
                    <a:bodyPr/>
                    <a:lstStyle/>
                    <a:p>
                      <a:pPr marL="0" marR="0" algn="ctr">
                        <a:lnSpc>
                          <a:spcPct val="100000"/>
                        </a:lnSpc>
                        <a:spcBef>
                          <a:spcPts val="0"/>
                        </a:spcBef>
                        <a:spcAft>
                          <a:spcPts val="0"/>
                        </a:spcAft>
                      </a:pPr>
                      <a:r>
                        <a:rPr lang="en-GB"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331015644"/>
                  </a:ext>
                </a:extLst>
              </a:tr>
              <a:tr h="181781">
                <a:tc>
                  <a:txBody>
                    <a:bodyPr/>
                    <a:lstStyle/>
                    <a:p>
                      <a:pPr marL="0" marR="0" algn="ctr">
                        <a:lnSpc>
                          <a:spcPct val="100000"/>
                        </a:lnSpc>
                        <a:spcBef>
                          <a:spcPts val="0"/>
                        </a:spcBef>
                        <a:spcAft>
                          <a:spcPts val="0"/>
                        </a:spcAft>
                      </a:pPr>
                      <a:r>
                        <a:rPr lang="en-GB"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dirty="0">
                          <a:effectLst/>
                        </a:rPr>
                        <a:t>APC Equipment : ESP, Stack (Ht. 76 M) &amp; OCMS for Co-gen Boiler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400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40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2089993173"/>
                  </a:ext>
                </a:extLst>
              </a:tr>
              <a:tr h="181781">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4401" marR="64401" marT="0" marB="0"/>
                </a:tc>
                <a:tc>
                  <a:txBody>
                    <a:bodyPr/>
                    <a:lstStyle/>
                    <a:p>
                      <a:pPr marL="0" marR="0" algn="just">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Water Pollution Control – Sugar &amp; Distillery CPU, MEE, STP &amp; ATFD</a:t>
                      </a:r>
                    </a:p>
                  </a:txBody>
                  <a:tcPr marL="64401" marR="64401" marT="0" marB="0"/>
                </a:tc>
                <a:tc>
                  <a:txBody>
                    <a:bodyPr/>
                    <a:lstStyle/>
                    <a:p>
                      <a:pPr marL="0" marR="0" algn="ctr" fontAlgn="base">
                        <a:lnSpc>
                          <a:spcPct val="100000"/>
                        </a:lnSpc>
                        <a:spcBef>
                          <a:spcPts val="0"/>
                        </a:spcBef>
                        <a:spcAft>
                          <a:spcPts val="0"/>
                        </a:spcAft>
                      </a:pPr>
                      <a:r>
                        <a:rPr lang="en-GB" sz="1600" dirty="0">
                          <a:effectLst/>
                        </a:rPr>
                        <a:t>1500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100</a:t>
                      </a:r>
                    </a:p>
                  </a:txBody>
                  <a:tcPr marL="64401" marR="64401" marT="0" marB="0"/>
                </a:tc>
                <a:extLst>
                  <a:ext uri="{0D108BD9-81ED-4DB2-BD59-A6C34878D82A}">
                    <a16:rowId xmlns:a16="http://schemas.microsoft.com/office/drawing/2014/main" val="2637064195"/>
                  </a:ext>
                </a:extLst>
              </a:tr>
              <a:tr h="169805">
                <a:tc>
                  <a:txBody>
                    <a:bodyPr/>
                    <a:lstStyle/>
                    <a:p>
                      <a:pPr marL="0" marR="0" algn="ctr">
                        <a:lnSpc>
                          <a:spcPct val="100000"/>
                        </a:lnSpc>
                        <a:spcBef>
                          <a:spcPts val="0"/>
                        </a:spcBef>
                        <a:spcAft>
                          <a:spcPts val="0"/>
                        </a:spcAft>
                      </a:pPr>
                      <a:r>
                        <a:rPr lang="en-GB" sz="1600" dirty="0">
                          <a:effectLst/>
                        </a:rPr>
                        <a:t>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dirty="0">
                          <a:effectLst/>
                        </a:rPr>
                        <a:t>Noise Pollution Control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10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4401" marR="64401" marT="0" marB="0"/>
                </a:tc>
                <a:extLst>
                  <a:ext uri="{0D108BD9-81ED-4DB2-BD59-A6C34878D82A}">
                    <a16:rowId xmlns:a16="http://schemas.microsoft.com/office/drawing/2014/main" val="2200827200"/>
                  </a:ext>
                </a:extLst>
              </a:tr>
              <a:tr h="169805">
                <a:tc>
                  <a:txBody>
                    <a:bodyPr/>
                    <a:lstStyle/>
                    <a:p>
                      <a:pPr marL="0" marR="0" algn="ctr">
                        <a:lnSpc>
                          <a:spcPct val="100000"/>
                        </a:lnSpc>
                        <a:spcBef>
                          <a:spcPts val="0"/>
                        </a:spcBef>
                        <a:spcAft>
                          <a:spcPts val="0"/>
                        </a:spcAft>
                      </a:pPr>
                      <a:r>
                        <a:rPr lang="en-GB" sz="1600" dirty="0">
                          <a:effectLst/>
                        </a:rPr>
                        <a:t>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lang="en-GB" sz="1600" dirty="0">
                          <a:effectLst/>
                        </a:rPr>
                        <a:t>Occupational Health &amp; Safety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4401" marR="64401" marT="0" marB="0"/>
                </a:tc>
                <a:extLst>
                  <a:ext uri="{0D108BD9-81ED-4DB2-BD59-A6C34878D82A}">
                    <a16:rowId xmlns:a16="http://schemas.microsoft.com/office/drawing/2014/main" val="736784953"/>
                  </a:ext>
                </a:extLst>
              </a:tr>
              <a:tr h="169805">
                <a:tc>
                  <a:txBody>
                    <a:bodyPr/>
                    <a:lstStyle/>
                    <a:p>
                      <a:pPr marL="0" marR="0" algn="ctr">
                        <a:lnSpc>
                          <a:spcPct val="100000"/>
                        </a:lnSpc>
                        <a:spcBef>
                          <a:spcPts val="0"/>
                        </a:spcBef>
                        <a:spcAft>
                          <a:spcPts val="0"/>
                        </a:spcAft>
                      </a:pPr>
                      <a:r>
                        <a:rPr lang="en-GB" sz="1600" dirty="0">
                          <a:effectLst/>
                        </a:rPr>
                        <a:t>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lang="en-GB" sz="1600" dirty="0">
                          <a:effectLst/>
                        </a:rPr>
                        <a:t>Green Belt Development &amp; Rain Water Harvesting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90</a:t>
                      </a: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10</a:t>
                      </a:r>
                    </a:p>
                  </a:txBody>
                  <a:tcPr marL="64401" marR="64401" marT="0" marB="0"/>
                </a:tc>
                <a:extLst>
                  <a:ext uri="{0D108BD9-81ED-4DB2-BD59-A6C34878D82A}">
                    <a16:rowId xmlns:a16="http://schemas.microsoft.com/office/drawing/2014/main" val="1692477357"/>
                  </a:ext>
                </a:extLst>
              </a:tr>
              <a:tr h="169805">
                <a:tc>
                  <a:txBody>
                    <a:bodyPr/>
                    <a:lstStyle/>
                    <a:p>
                      <a:pPr marL="0" marR="0" algn="ctr">
                        <a:lnSpc>
                          <a:spcPct val="100000"/>
                        </a:lnSpc>
                        <a:spcBef>
                          <a:spcPts val="0"/>
                        </a:spcBef>
                        <a:spcAft>
                          <a:spcPts val="0"/>
                        </a:spcAft>
                      </a:pPr>
                      <a:r>
                        <a:rPr lang="en-GB" sz="1600" dirty="0">
                          <a:effectLst/>
                        </a:rPr>
                        <a:t>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just">
                        <a:lnSpc>
                          <a:spcPct val="100000"/>
                        </a:lnSpc>
                        <a:spcBef>
                          <a:spcPts val="0"/>
                        </a:spcBef>
                        <a:spcAft>
                          <a:spcPts val="0"/>
                        </a:spcAft>
                      </a:pPr>
                      <a:r>
                        <a:rPr lang="en-GB" sz="1600" dirty="0">
                          <a:effectLst/>
                        </a:rPr>
                        <a:t>Environmental Monitoring &amp; Management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GB" sz="1600" dirty="0">
                          <a:effectLst/>
                        </a:rPr>
                        <a:t>10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marL="0" marR="0" algn="ctr" fontAlgn="base">
                        <a:lnSpc>
                          <a:spcPct val="10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4401" marR="64401" marT="0" marB="0"/>
                </a:tc>
                <a:extLst>
                  <a:ext uri="{0D108BD9-81ED-4DB2-BD59-A6C34878D82A}">
                    <a16:rowId xmlns:a16="http://schemas.microsoft.com/office/drawing/2014/main" val="1598045963"/>
                  </a:ext>
                </a:extLst>
              </a:tr>
              <a:tr h="181781">
                <a:tc>
                  <a:txBody>
                    <a:bodyPr/>
                    <a:lstStyle/>
                    <a:p>
                      <a:pPr marL="0" marR="0" algn="ctr">
                        <a:lnSpc>
                          <a:spcPct val="100000"/>
                        </a:lnSpc>
                        <a:spcBef>
                          <a:spcPts val="0"/>
                        </a:spcBef>
                        <a:spcAft>
                          <a:spcPts val="0"/>
                        </a:spcAft>
                      </a:pPr>
                      <a:r>
                        <a:rPr lang="en-GB" sz="16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oFill/>
                  </a:tcPr>
                </a:tc>
                <a:tc>
                  <a:txBody>
                    <a:bodyPr/>
                    <a:lstStyle/>
                    <a:p>
                      <a:pPr marL="0" marR="0" algn="r">
                        <a:lnSpc>
                          <a:spcPct val="100000"/>
                        </a:lnSpc>
                        <a:spcBef>
                          <a:spcPts val="0"/>
                        </a:spcBef>
                        <a:spcAft>
                          <a:spcPts val="0"/>
                        </a:spcAft>
                      </a:pPr>
                      <a:r>
                        <a:rPr lang="en-GB" sz="1600" b="1" dirty="0">
                          <a:effectLst/>
                        </a:rPr>
                        <a:t>                                  Total (11% of Capital Investment of Rs. 182 Cr)</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noFill/>
                  </a:tcPr>
                </a:tc>
                <a:tc>
                  <a:txBody>
                    <a:bodyPr/>
                    <a:lstStyle/>
                    <a:p>
                      <a:pPr marL="0" marR="0" algn="ctr" fontAlgn="base">
                        <a:lnSpc>
                          <a:spcPct val="100000"/>
                        </a:lnSpc>
                        <a:spcBef>
                          <a:spcPts val="0"/>
                        </a:spcBef>
                        <a:spcAft>
                          <a:spcPts val="0"/>
                        </a:spcAft>
                      </a:pPr>
                      <a:r>
                        <a:rPr lang="en-US" sz="1600" b="1" dirty="0">
                          <a:effectLst/>
                        </a:rPr>
                        <a:t>2,030</a:t>
                      </a:r>
                      <a:endParaRPr lang="en-US" sz="1600" b="1" dirty="0">
                        <a:effectLst/>
                        <a:latin typeface="Calibri" panose="020F0502020204030204" pitchFamily="34" charset="0"/>
                      </a:endParaRPr>
                    </a:p>
                  </a:txBody>
                  <a:tcPr marL="64401" marR="64401" marT="0" marB="0" anchor="ctr">
                    <a:noFill/>
                  </a:tcPr>
                </a:tc>
                <a:tc>
                  <a:txBody>
                    <a:bodyPr/>
                    <a:lstStyle/>
                    <a:p>
                      <a:pPr marL="0" marR="0" algn="ctr" fontAlgn="base">
                        <a:lnSpc>
                          <a:spcPct val="100000"/>
                        </a:lnSpc>
                        <a:spcBef>
                          <a:spcPts val="0"/>
                        </a:spcBef>
                        <a:spcAft>
                          <a:spcPts val="0"/>
                        </a:spcAft>
                      </a:pPr>
                      <a:r>
                        <a:rPr lang="en-US" sz="1600" b="1" dirty="0">
                          <a:effectLst/>
                          <a:latin typeface="Calibri" panose="020F0502020204030204" pitchFamily="34" charset="0"/>
                        </a:rPr>
                        <a:t>156</a:t>
                      </a:r>
                    </a:p>
                  </a:txBody>
                  <a:tcPr marL="64401" marR="64401" marT="0" marB="0" anchor="ctr">
                    <a:noFill/>
                  </a:tcPr>
                </a:tc>
                <a:extLst>
                  <a:ext uri="{0D108BD9-81ED-4DB2-BD59-A6C34878D82A}">
                    <a16:rowId xmlns:a16="http://schemas.microsoft.com/office/drawing/2014/main" val="1497718607"/>
                  </a:ext>
                </a:extLst>
              </a:tr>
              <a:tr h="169805">
                <a:tc>
                  <a:txBody>
                    <a:bodyPr/>
                    <a:lstStyle/>
                    <a:p>
                      <a:pPr marL="0" marR="0" algn="ctr">
                        <a:lnSpc>
                          <a:spcPct val="100000"/>
                        </a:lnSpc>
                        <a:spcBef>
                          <a:spcPts val="0"/>
                        </a:spcBef>
                        <a:spcAft>
                          <a:spcPts val="0"/>
                        </a:spcAft>
                      </a:pPr>
                      <a:r>
                        <a:rPr lang="en-GB" sz="16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marL="0" marR="0" algn="r">
                        <a:lnSpc>
                          <a:spcPct val="100000"/>
                        </a:lnSpc>
                        <a:spcBef>
                          <a:spcPts val="0"/>
                        </a:spcBef>
                        <a:spcAft>
                          <a:spcPts val="0"/>
                        </a:spcAft>
                      </a:pPr>
                      <a:r>
                        <a:rPr lang="en-GB" sz="1600" b="1" dirty="0">
                          <a:effectLst/>
                        </a:rPr>
                        <a:t>Grand Total (A + B)</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nchor="ctr">
                    <a:solidFill>
                      <a:schemeClr val="accent1">
                        <a:lumMod val="40000"/>
                        <a:lumOff val="60000"/>
                      </a:schemeClr>
                    </a:solidFill>
                  </a:tcPr>
                </a:tc>
                <a:tc>
                  <a:txBody>
                    <a:bodyPr/>
                    <a:lstStyle/>
                    <a:p>
                      <a:pPr marL="0" marR="0" algn="ctr" fontAlgn="base">
                        <a:lnSpc>
                          <a:spcPct val="100000"/>
                        </a:lnSpc>
                        <a:spcBef>
                          <a:spcPts val="0"/>
                        </a:spcBef>
                        <a:spcAft>
                          <a:spcPts val="0"/>
                        </a:spcAft>
                      </a:pPr>
                      <a:r>
                        <a:rPr lang="en-US" sz="1600" b="1" dirty="0">
                          <a:effectLst/>
                          <a:latin typeface="Calibri" panose="020F0502020204030204" pitchFamily="34" charset="0"/>
                        </a:rPr>
                        <a:t>2,760</a:t>
                      </a:r>
                    </a:p>
                  </a:txBody>
                  <a:tcPr marL="64401" marR="64401" marT="0" marB="0" anchor="ctr">
                    <a:solidFill>
                      <a:schemeClr val="accent1">
                        <a:lumMod val="40000"/>
                        <a:lumOff val="60000"/>
                      </a:schemeClr>
                    </a:solidFill>
                  </a:tcPr>
                </a:tc>
                <a:tc>
                  <a:txBody>
                    <a:bodyPr/>
                    <a:lstStyle/>
                    <a:p>
                      <a:pPr marL="0" marR="0" algn="ctr" fontAlgn="base">
                        <a:lnSpc>
                          <a:spcPct val="100000"/>
                        </a:lnSpc>
                        <a:spcBef>
                          <a:spcPts val="0"/>
                        </a:spcBef>
                        <a:spcAft>
                          <a:spcPts val="0"/>
                        </a:spcAft>
                      </a:pPr>
                      <a:r>
                        <a:rPr lang="en-US" sz="1600" b="1" dirty="0">
                          <a:effectLst/>
                          <a:latin typeface="Calibri" panose="020F0502020204030204" pitchFamily="34" charset="0"/>
                        </a:rPr>
                        <a:t>284</a:t>
                      </a:r>
                    </a:p>
                  </a:txBody>
                  <a:tcPr marL="64401" marR="64401" marT="0" marB="0" anchor="ctr">
                    <a:solidFill>
                      <a:schemeClr val="accent1">
                        <a:lumMod val="40000"/>
                        <a:lumOff val="60000"/>
                      </a:schemeClr>
                    </a:solidFill>
                  </a:tcPr>
                </a:tc>
                <a:extLst>
                  <a:ext uri="{0D108BD9-81ED-4DB2-BD59-A6C34878D82A}">
                    <a16:rowId xmlns:a16="http://schemas.microsoft.com/office/drawing/2014/main" val="3204930650"/>
                  </a:ext>
                </a:extLst>
              </a:tr>
            </a:tbl>
          </a:graphicData>
        </a:graphic>
      </p:graphicFrame>
    </p:spTree>
    <p:extLst>
      <p:ext uri="{BB962C8B-B14F-4D97-AF65-F5344CB8AC3E}">
        <p14:creationId xmlns:p14="http://schemas.microsoft.com/office/powerpoint/2010/main" val="347266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2554" y="6520962"/>
            <a:ext cx="382465" cy="337038"/>
          </a:xfrm>
        </p:spPr>
        <p:txBody>
          <a:bodyPr/>
          <a:lstStyle/>
          <a:p>
            <a:pPr>
              <a:defRPr/>
            </a:pPr>
            <a:fld id="{3D7C2F67-D277-4A63-9D13-5E52902AF879}" type="slidenum">
              <a:rPr lang="en-US" smtClean="0"/>
              <a:pPr>
                <a:defRPr/>
              </a:pPr>
              <a:t>4</a:t>
            </a:fld>
            <a:endParaRPr lang="en-US" dirty="0"/>
          </a:p>
        </p:txBody>
      </p:sp>
      <p:sp>
        <p:nvSpPr>
          <p:cNvPr id="7" name="TextBox 6"/>
          <p:cNvSpPr txBox="1"/>
          <p:nvPr/>
        </p:nvSpPr>
        <p:spPr>
          <a:xfrm>
            <a:off x="3200400" y="8878"/>
            <a:ext cx="3611630" cy="338554"/>
          </a:xfrm>
          <a:prstGeom prst="rect">
            <a:avLst/>
          </a:prstGeom>
          <a:noFill/>
        </p:spPr>
        <p:txBody>
          <a:bodyPr wrap="none" rtlCol="0">
            <a:spAutoFit/>
          </a:bodyPr>
          <a:lstStyle/>
          <a:p>
            <a:pPr>
              <a:spcBef>
                <a:spcPts val="0"/>
              </a:spcBef>
              <a:spcAft>
                <a:spcPts val="0"/>
              </a:spcAft>
            </a:pPr>
            <a:r>
              <a:rPr lang="en-US" sz="1600" dirty="0">
                <a:solidFill>
                  <a:srgbClr val="CC0099"/>
                </a:solidFill>
                <a:latin typeface="+mj-lt"/>
                <a:cs typeface="Arial" charset="0"/>
              </a:rPr>
              <a:t>About the Project &amp; Allied Developments</a:t>
            </a:r>
          </a:p>
        </p:txBody>
      </p:sp>
      <p:sp>
        <p:nvSpPr>
          <p:cNvPr id="10" name="TextBox 9"/>
          <p:cNvSpPr txBox="1"/>
          <p:nvPr/>
        </p:nvSpPr>
        <p:spPr>
          <a:xfrm>
            <a:off x="152419" y="5320605"/>
            <a:ext cx="9372600" cy="1477328"/>
          </a:xfrm>
          <a:prstGeom prst="rect">
            <a:avLst/>
          </a:prstGeom>
          <a:noFill/>
        </p:spPr>
        <p:txBody>
          <a:bodyPr wrap="square">
            <a:spAutoFit/>
          </a:bodyPr>
          <a:lstStyle/>
          <a:p>
            <a:pPr marL="227258" indent="-227258" algn="just" eaLnBrk="1" hangingPunct="1">
              <a:spcBef>
                <a:spcPts val="0"/>
              </a:spcBef>
              <a:spcAft>
                <a:spcPts val="0"/>
              </a:spcAft>
              <a:buSzPct val="150000"/>
              <a:buFont typeface="Arial" pitchFamily="34" charset="0"/>
              <a:buChar char="•"/>
              <a:defRPr/>
            </a:pPr>
            <a:r>
              <a:rPr lang="en-US" sz="1500" dirty="0">
                <a:solidFill>
                  <a:srgbClr val="C00000"/>
                </a:solidFill>
                <a:latin typeface="+mn-lt"/>
              </a:rPr>
              <a:t>Year 1967 </a:t>
            </a:r>
            <a:r>
              <a:rPr lang="en-US" sz="1500" dirty="0">
                <a:solidFill>
                  <a:schemeClr val="tx1"/>
                </a:solidFill>
                <a:latin typeface="+mn-lt"/>
              </a:rPr>
              <a:t>: Industry Registration as – </a:t>
            </a:r>
            <a:r>
              <a:rPr lang="fi-FI" sz="1500" dirty="0">
                <a:solidFill>
                  <a:srgbClr val="C00000"/>
                </a:solidFill>
                <a:latin typeface="+mn-lt"/>
              </a:rPr>
              <a:t>Vishwarao Naik S.S.K. Ltd.</a:t>
            </a:r>
            <a:r>
              <a:rPr lang="en-US" sz="1500" dirty="0">
                <a:solidFill>
                  <a:srgbClr val="C00000"/>
                </a:solidFill>
                <a:latin typeface="+mn-lt"/>
              </a:rPr>
              <a:t> </a:t>
            </a:r>
          </a:p>
          <a:p>
            <a:pPr marL="227258" indent="-227258" algn="just" eaLnBrk="1" hangingPunct="1">
              <a:spcBef>
                <a:spcPts val="0"/>
              </a:spcBef>
              <a:spcAft>
                <a:spcPts val="0"/>
              </a:spcAft>
              <a:buSzPct val="150000"/>
              <a:buFont typeface="Arial" pitchFamily="34" charset="0"/>
              <a:buChar char="•"/>
              <a:defRPr/>
            </a:pPr>
            <a:r>
              <a:rPr lang="en-US" sz="1500" dirty="0">
                <a:solidFill>
                  <a:srgbClr val="C00000"/>
                </a:solidFill>
                <a:latin typeface="+mn-lt"/>
              </a:rPr>
              <a:t>Year 1973 </a:t>
            </a:r>
            <a:r>
              <a:rPr lang="en-US" sz="1500" dirty="0">
                <a:solidFill>
                  <a:schemeClr val="tx1"/>
                </a:solidFill>
                <a:latin typeface="+mn-lt"/>
              </a:rPr>
              <a:t>: First Crushing Season with 1250 TCD Capacity</a:t>
            </a:r>
          </a:p>
          <a:p>
            <a:pPr marL="227258" indent="-227258" algn="just" eaLnBrk="1" hangingPunct="1">
              <a:spcBef>
                <a:spcPts val="0"/>
              </a:spcBef>
              <a:spcAft>
                <a:spcPts val="0"/>
              </a:spcAft>
              <a:buSzPct val="150000"/>
              <a:buFont typeface="Arial" pitchFamily="34" charset="0"/>
              <a:buChar char="•"/>
              <a:defRPr/>
            </a:pPr>
            <a:r>
              <a:rPr lang="en-US" sz="1500" dirty="0">
                <a:solidFill>
                  <a:srgbClr val="C00000"/>
                </a:solidFill>
                <a:latin typeface="+mn-lt"/>
              </a:rPr>
              <a:t>Year 2003 </a:t>
            </a:r>
            <a:r>
              <a:rPr lang="en-US" sz="1500" dirty="0">
                <a:solidFill>
                  <a:schemeClr val="tx1"/>
                </a:solidFill>
                <a:latin typeface="+mn-lt"/>
              </a:rPr>
              <a:t>: Establishment of 30 KLPD Molasses based Distillery Unit (EC Procured)</a:t>
            </a:r>
          </a:p>
          <a:p>
            <a:pPr marL="227258" indent="-227258" algn="just" eaLnBrk="1" hangingPunct="1">
              <a:spcBef>
                <a:spcPts val="0"/>
              </a:spcBef>
              <a:spcAft>
                <a:spcPts val="0"/>
              </a:spcAft>
              <a:buSzPct val="150000"/>
              <a:buFont typeface="Arial" pitchFamily="34" charset="0"/>
              <a:buChar char="•"/>
              <a:defRPr/>
            </a:pPr>
            <a:r>
              <a:rPr lang="en-US" sz="1500" dirty="0">
                <a:solidFill>
                  <a:srgbClr val="C00000"/>
                </a:solidFill>
                <a:latin typeface="+mn-lt"/>
              </a:rPr>
              <a:t>Year 2012 </a:t>
            </a:r>
            <a:r>
              <a:rPr lang="en-US" sz="1500" dirty="0">
                <a:solidFill>
                  <a:schemeClr val="tx1"/>
                </a:solidFill>
                <a:latin typeface="+mn-lt"/>
              </a:rPr>
              <a:t>: Establishment of 15 MW Cogeneration Plant </a:t>
            </a:r>
          </a:p>
          <a:p>
            <a:pPr marL="227258" indent="-227258" algn="just" eaLnBrk="1" hangingPunct="1">
              <a:spcBef>
                <a:spcPts val="0"/>
              </a:spcBef>
              <a:spcAft>
                <a:spcPts val="0"/>
              </a:spcAft>
              <a:buSzPct val="150000"/>
              <a:buFont typeface="Arial" pitchFamily="34" charset="0"/>
              <a:buChar char="•"/>
              <a:defRPr/>
            </a:pPr>
            <a:r>
              <a:rPr lang="en-US" sz="1500" dirty="0">
                <a:solidFill>
                  <a:srgbClr val="C00000"/>
                </a:solidFill>
                <a:latin typeface="+mn-lt"/>
              </a:rPr>
              <a:t>Year 2004 : </a:t>
            </a:r>
            <a:r>
              <a:rPr lang="en-US" sz="1500" dirty="0">
                <a:solidFill>
                  <a:schemeClr val="tx1"/>
                </a:solidFill>
                <a:latin typeface="+mn-lt"/>
              </a:rPr>
              <a:t>Expansion of Sugar Factory from 1250 to 4500 TCD</a:t>
            </a:r>
          </a:p>
          <a:p>
            <a:pPr marL="227258" indent="-227258" algn="just" eaLnBrk="1" hangingPunct="1">
              <a:spcBef>
                <a:spcPts val="0"/>
              </a:spcBef>
              <a:spcAft>
                <a:spcPts val="0"/>
              </a:spcAft>
              <a:buSzPct val="150000"/>
              <a:buFont typeface="Arial" pitchFamily="34" charset="0"/>
              <a:buChar char="•"/>
              <a:defRPr/>
            </a:pPr>
            <a:r>
              <a:rPr lang="en-IN" sz="1500" dirty="0">
                <a:solidFill>
                  <a:schemeClr val="tx1"/>
                </a:solidFill>
                <a:latin typeface="+mn-lt"/>
              </a:rPr>
              <a:t>Year 2022 : Expansion Distillery (30 to 105 KLPD), Sugar Factory </a:t>
            </a:r>
            <a:r>
              <a:rPr lang="en-IN" sz="1500" dirty="0">
                <a:solidFill>
                  <a:srgbClr val="C00000"/>
                </a:solidFill>
                <a:latin typeface="+mn-lt"/>
              </a:rPr>
              <a:t>(4,500 to 7,500 TCD) &amp; Co-gen Plant (15 to 22  MW)</a:t>
            </a:r>
            <a:endParaRPr lang="en-US" sz="1500" dirty="0">
              <a:solidFill>
                <a:schemeClr val="tx1"/>
              </a:solidFill>
              <a:latin typeface="+mn-lt"/>
            </a:endParaRPr>
          </a:p>
        </p:txBody>
      </p:sp>
      <p:pic>
        <p:nvPicPr>
          <p:cNvPr id="3" name="Picture 2">
            <a:extLst>
              <a:ext uri="{FF2B5EF4-FFF2-40B4-BE49-F238E27FC236}">
                <a16:creationId xmlns:a16="http://schemas.microsoft.com/office/drawing/2014/main" id="{C934B610-CE76-4681-85E0-D26AAF1E3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23" y="376039"/>
            <a:ext cx="8304354" cy="4892512"/>
          </a:xfrm>
          <a:prstGeom prst="rect">
            <a:avLst/>
          </a:prstGeom>
        </p:spPr>
      </p:pic>
    </p:spTree>
    <p:extLst>
      <p:ext uri="{BB962C8B-B14F-4D97-AF65-F5344CB8AC3E}">
        <p14:creationId xmlns:p14="http://schemas.microsoft.com/office/powerpoint/2010/main" val="1027855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a:spLocks noGrp="1" noChangeArrowheads="1"/>
          </p:cNvSpPr>
          <p:nvPr>
            <p:ph type="sldNum" sz="quarter" idx="12"/>
          </p:nvPr>
        </p:nvSpPr>
        <p:spPr bwMode="auto">
          <a:xfrm>
            <a:off x="8820150" y="6283325"/>
            <a:ext cx="352425"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D365A66-0A9F-41DF-A27A-30C31857BFEC}" type="slidenum">
              <a:rPr lang="en-US" altLang="en-US" sz="1200" smtClean="0">
                <a:solidFill>
                  <a:srgbClr val="898989"/>
                </a:solidFill>
                <a:latin typeface="Times New Roman" panose="02020603050405020304" pitchFamily="18" charset="0"/>
              </a:rPr>
              <a:pPr>
                <a:spcBef>
                  <a:spcPct val="0"/>
                </a:spcBef>
                <a:buFontTx/>
                <a:buNone/>
              </a:pPr>
              <a:t>40</a:t>
            </a:fld>
            <a:endParaRPr lang="en-US" altLang="en-US" sz="1200">
              <a:solidFill>
                <a:srgbClr val="898989"/>
              </a:solidFill>
              <a:latin typeface="Times New Roman" panose="02020603050405020304" pitchFamily="18" charset="0"/>
            </a:endParaRPr>
          </a:p>
        </p:txBody>
      </p:sp>
      <p:sp>
        <p:nvSpPr>
          <p:cNvPr id="5" name="Rectangle 1"/>
          <p:cNvSpPr>
            <a:spLocks noChangeArrowheads="1"/>
          </p:cNvSpPr>
          <p:nvPr/>
        </p:nvSpPr>
        <p:spPr bwMode="auto">
          <a:xfrm>
            <a:off x="457200" y="94040"/>
            <a:ext cx="9320213" cy="338554"/>
          </a:xfrm>
          <a:prstGeom prst="rect">
            <a:avLst/>
          </a:prstGeom>
          <a:noFill/>
          <a:ln w="9525">
            <a:noFill/>
            <a:miter lim="800000"/>
            <a:headEnd/>
            <a:tailEnd/>
          </a:ln>
          <a:effectLst/>
        </p:spPr>
        <p:txBody>
          <a:bodyPr wrap="square" anchor="ctr">
            <a:spAutoFit/>
          </a:bodyPr>
          <a:lstStyle/>
          <a:p>
            <a:pPr algn="ctr">
              <a:tabLst>
                <a:tab pos="535681" algn="l"/>
                <a:tab pos="633078" algn="l"/>
              </a:tabLst>
              <a:defRPr/>
            </a:pPr>
            <a:r>
              <a:rPr lang="en-US" sz="1600" dirty="0">
                <a:solidFill>
                  <a:srgbClr val="CC0099"/>
                </a:solidFill>
                <a:latin typeface="+mn-lt"/>
              </a:rPr>
              <a:t>Report by RO; MoEFCC; Nagpur (Visit dt.: 23.11.2021   &amp; Compliance Observed vide Report dt. 17.02.2022)</a:t>
            </a:r>
          </a:p>
        </p:txBody>
      </p:sp>
      <p:graphicFrame>
        <p:nvGraphicFramePr>
          <p:cNvPr id="6" name="Group 48"/>
          <p:cNvGraphicFramePr>
            <a:graphicFrameLocks noGrp="1"/>
          </p:cNvGraphicFramePr>
          <p:nvPr>
            <p:extLst>
              <p:ext uri="{D42A27DB-BD31-4B8C-83A1-F6EECF244321}">
                <p14:modId xmlns:p14="http://schemas.microsoft.com/office/powerpoint/2010/main" val="498315924"/>
              </p:ext>
            </p:extLst>
          </p:nvPr>
        </p:nvGraphicFramePr>
        <p:xfrm>
          <a:off x="128587" y="747713"/>
          <a:ext cx="9648825" cy="5120640"/>
        </p:xfrm>
        <a:graphic>
          <a:graphicData uri="http://schemas.openxmlformats.org/drawingml/2006/table">
            <a:tbl>
              <a:tblPr>
                <a:tableStyleId>{5940675A-B579-460E-94D1-54222C63F5DA}</a:tableStyleId>
              </a:tblPr>
              <a:tblGrid>
                <a:gridCol w="464220">
                  <a:extLst>
                    <a:ext uri="{9D8B030D-6E8A-4147-A177-3AD203B41FA5}">
                      <a16:colId xmlns:a16="http://schemas.microsoft.com/office/drawing/2014/main" val="20000"/>
                    </a:ext>
                  </a:extLst>
                </a:gridCol>
                <a:gridCol w="2917168">
                  <a:extLst>
                    <a:ext uri="{9D8B030D-6E8A-4147-A177-3AD203B41FA5}">
                      <a16:colId xmlns:a16="http://schemas.microsoft.com/office/drawing/2014/main" val="20001"/>
                    </a:ext>
                  </a:extLst>
                </a:gridCol>
                <a:gridCol w="6267437">
                  <a:extLst>
                    <a:ext uri="{9D8B030D-6E8A-4147-A177-3AD203B41FA5}">
                      <a16:colId xmlns:a16="http://schemas.microsoft.com/office/drawing/2014/main" val="20002"/>
                    </a:ext>
                  </a:extLst>
                </a:gridCol>
              </a:tblGrid>
              <a:tr h="198132">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No</a:t>
                      </a:r>
                      <a:endParaRPr lang="en-US" sz="1400" baseline="0" dirty="0">
                        <a:latin typeface="+mn-lt"/>
                        <a:ea typeface="Times New Roman"/>
                        <a:cs typeface="Times New Roman" pitchFamily="18" charset="0"/>
                      </a:endParaRPr>
                    </a:p>
                  </a:txBody>
                  <a:tcPr marL="58441" marR="58441" marT="0" marB="0">
                    <a:lnR w="12700" cap="flat" cmpd="sng" algn="ctr">
                      <a:solidFill>
                        <a:schemeClr val="tx1"/>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Comments in RO Report  </a:t>
                      </a:r>
                      <a:endParaRPr lang="en-US" sz="1400" baseline="0" dirty="0">
                        <a:latin typeface="+mn-lt"/>
                        <a:ea typeface="Times New Roman"/>
                        <a:cs typeface="Times New Roman" pitchFamily="18" charset="0"/>
                      </a:endParaRPr>
                    </a:p>
                  </a:txBody>
                  <a:tcPr marL="58441" marR="58441" marT="0" marB="0">
                    <a:lnL w="12700" cap="flat" cmpd="sng" algn="ctr">
                      <a:solidFill>
                        <a:schemeClr val="tx1"/>
                      </a:solidFill>
                      <a:prstDash val="solid"/>
                      <a:round/>
                      <a:headEnd type="none" w="med" len="med"/>
                      <a:tailEnd type="none" w="med" len="med"/>
                    </a:lnL>
                  </a:tcPr>
                </a:tc>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Comment / Compliance done by PA</a:t>
                      </a:r>
                      <a:endParaRPr lang="en-US" sz="1400" baseline="0" dirty="0">
                        <a:latin typeface="+mn-lt"/>
                        <a:ea typeface="Times New Roman"/>
                        <a:cs typeface="Times New Roman" pitchFamily="18" charset="0"/>
                      </a:endParaRPr>
                    </a:p>
                  </a:txBody>
                  <a:tcPr marL="58441" marR="58441" marT="0" marB="0"/>
                </a:tc>
                <a:extLst>
                  <a:ext uri="{0D108BD9-81ED-4DB2-BD59-A6C34878D82A}">
                    <a16:rowId xmlns:a16="http://schemas.microsoft.com/office/drawing/2014/main" val="10000"/>
                  </a:ext>
                </a:extLst>
              </a:tr>
              <a:tr h="198132">
                <a:tc>
                  <a:txBody>
                    <a:bodyPr/>
                    <a:lstStyle/>
                    <a:p>
                      <a:pPr marL="0" marR="0" indent="0" algn="ctr">
                        <a:lnSpc>
                          <a:spcPct val="100000"/>
                        </a:lnSpc>
                        <a:spcBef>
                          <a:spcPts val="0"/>
                        </a:spcBef>
                        <a:spcAft>
                          <a:spcPts val="0"/>
                        </a:spcAft>
                        <a:buFont typeface="Arial" panose="020B0604020202020204" pitchFamily="34" charset="0"/>
                        <a:buNone/>
                      </a:pPr>
                      <a:r>
                        <a:rPr lang="en-US" sz="1400" b="1" baseline="0" dirty="0">
                          <a:latin typeface="+mn-lt"/>
                          <a:ea typeface="Times New Roman"/>
                          <a:cs typeface="Times New Roman" pitchFamily="18" charset="0"/>
                        </a:rPr>
                        <a:t>A</a:t>
                      </a:r>
                    </a:p>
                  </a:txBody>
                  <a:tcPr marL="58441" marR="58441" marT="0" marB="0">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marL="0" marR="0" indent="0" algn="l">
                        <a:lnSpc>
                          <a:spcPct val="100000"/>
                        </a:lnSpc>
                        <a:spcBef>
                          <a:spcPts val="0"/>
                        </a:spcBef>
                        <a:spcAft>
                          <a:spcPts val="0"/>
                        </a:spcAft>
                        <a:buFont typeface="Arial" panose="020B0604020202020204" pitchFamily="34" charset="0"/>
                        <a:buNone/>
                        <a:tabLst/>
                      </a:pPr>
                      <a:r>
                        <a:rPr lang="en-US" sz="1400" b="1" baseline="0" dirty="0">
                          <a:latin typeface="+mn-lt"/>
                          <a:ea typeface="Times New Roman"/>
                          <a:cs typeface="Times New Roman" pitchFamily="18" charset="0"/>
                        </a:rPr>
                        <a:t>Condition was not Complied</a:t>
                      </a:r>
                    </a:p>
                  </a:txBody>
                  <a:tcPr marL="58441" marR="58441" marT="0" marB="0">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marL="0" marR="0" algn="ctr">
                        <a:lnSpc>
                          <a:spcPct val="100000"/>
                        </a:lnSpc>
                        <a:spcBef>
                          <a:spcPts val="0"/>
                        </a:spcBef>
                        <a:spcAft>
                          <a:spcPts val="0"/>
                        </a:spcAft>
                      </a:pPr>
                      <a:endParaRPr lang="en-US" sz="1400" baseline="0" dirty="0">
                        <a:latin typeface="+mn-lt"/>
                        <a:ea typeface="Times New Roman"/>
                        <a:cs typeface="Times New Roman" pitchFamily="18" charset="0"/>
                      </a:endParaRPr>
                    </a:p>
                  </a:txBody>
                  <a:tcPr marL="58441" marR="58441" marT="0" marB="0">
                    <a:solidFill>
                      <a:schemeClr val="accent2">
                        <a:lumMod val="40000"/>
                        <a:lumOff val="60000"/>
                      </a:schemeClr>
                    </a:solidFill>
                  </a:tcPr>
                </a:tc>
                <a:extLst>
                  <a:ext uri="{0D108BD9-81ED-4DB2-BD59-A6C34878D82A}">
                    <a16:rowId xmlns:a16="http://schemas.microsoft.com/office/drawing/2014/main" val="10001"/>
                  </a:ext>
                </a:extLst>
              </a:tr>
              <a:tr h="2575719">
                <a:tc>
                  <a:txBody>
                    <a:bodyPr/>
                    <a:lstStyle/>
                    <a:p>
                      <a:pPr marL="0" marR="0" lvl="0" indent="0" algn="ctr" defTabSz="914400" rtl="0" eaLnBrk="1" fontAlgn="base" latinLnBrk="0" hangingPunct="1">
                        <a:lnSpc>
                          <a:spcPct val="100000"/>
                        </a:lnSpc>
                        <a:spcBef>
                          <a:spcPts val="0"/>
                        </a:spcBef>
                        <a:spcAft>
                          <a:spcPts val="0"/>
                        </a:spcAft>
                        <a:buClr>
                          <a:schemeClr val="accent1"/>
                        </a:buClr>
                        <a:buSzTx/>
                        <a:buFontTx/>
                        <a:buNone/>
                        <a:tabLst/>
                        <a:defRPr/>
                      </a:pPr>
                      <a:r>
                        <a:rPr kumimoji="0" lang="en-US" sz="1400" u="none" strike="noStrike" kern="1200" cap="none" normalizeH="0" baseline="0" dirty="0">
                          <a:ln>
                            <a:noFill/>
                          </a:ln>
                          <a:solidFill>
                            <a:schemeClr val="tx1"/>
                          </a:solidFill>
                          <a:effectLst/>
                          <a:latin typeface="+mn-lt"/>
                          <a:ea typeface="+mn-ea"/>
                          <a:cs typeface="Times New Roman" pitchFamily="18" charset="0"/>
                        </a:rPr>
                        <a:t>1</a:t>
                      </a:r>
                    </a:p>
                  </a:txBody>
                  <a:tcPr marL="77924" marR="77924" marT="38879" marB="38879" horzOverflow="overflow">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400" b="1" kern="1200" baseline="0" dirty="0">
                          <a:solidFill>
                            <a:schemeClr val="tx1"/>
                          </a:solidFill>
                          <a:latin typeface="+mn-lt"/>
                          <a:ea typeface="+mn-ea"/>
                          <a:cs typeface="Times New Roman"/>
                        </a:rPr>
                        <a:t>Condition No. V</a:t>
                      </a:r>
                    </a:p>
                    <a:p>
                      <a:pPr algn="just">
                        <a:lnSpc>
                          <a:spcPct val="100000"/>
                        </a:lnSpc>
                        <a:spcAft>
                          <a:spcPts val="0"/>
                        </a:spcAft>
                      </a:pPr>
                      <a:r>
                        <a:rPr lang="en-US" sz="1400" b="0" kern="1200" baseline="0" dirty="0">
                          <a:solidFill>
                            <a:schemeClr val="tx1"/>
                          </a:solidFill>
                          <a:latin typeface="+mn-lt"/>
                          <a:ea typeface="+mn-ea"/>
                          <a:cs typeface="Times New Roman"/>
                        </a:rPr>
                        <a:t>PP did not install any piezometer nearby to compost yard even after 18 years of grant of EC</a:t>
                      </a:r>
                    </a:p>
                  </a:txBody>
                  <a:tcPr marL="58437" marR="58437" marT="0" marB="0">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 </a:t>
                      </a:r>
                    </a:p>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Earlier during year 2007; two piezometers were installed near distillery &amp; compost yard premises. They were simple manual reading &amp; recording type WLR gadgets. Over a period of time; the instrument got non-functional as a result of frequent manual operations &amp; corrosion. So industry decided to install new latest type of DWLR Piezometers working on automation and telemetry data recording and transmission principles. The order was already put with one reputed supplier in January 2020. However, due to COVID-19 Pandemic situation the supplier &amp; installing agencies could not provide and commission the Piezometers Network Station. As a pre-requisite, Hydrogeological Survey required for identification of locations of the new Piezometers around </a:t>
                      </a:r>
                      <a:r>
                        <a:rPr lang="en-IN" sz="1400" dirty="0" err="1">
                          <a:effectLst/>
                          <a:latin typeface="+mn-lt"/>
                          <a:ea typeface="Times New Roman" panose="02020603050405020304" pitchFamily="18" charset="0"/>
                          <a:cs typeface="Times New Roman" panose="02020603050405020304" pitchFamily="18" charset="0"/>
                        </a:rPr>
                        <a:t>spentwash</a:t>
                      </a:r>
                      <a:r>
                        <a:rPr lang="en-IN" sz="1400" dirty="0">
                          <a:effectLst/>
                          <a:latin typeface="+mn-lt"/>
                          <a:ea typeface="Times New Roman" panose="02020603050405020304" pitchFamily="18" charset="0"/>
                          <a:cs typeface="Times New Roman" panose="02020603050405020304" pitchFamily="18" charset="0"/>
                        </a:rPr>
                        <a:t> storage and compost yard was conducted. Based on findings of this report, new bore wells are already drilled for installation of DWLR Piezometers sensors in them. Installation of Piezometers will be completed within next three months. Image showing locations identified for installation of Piezometers is enclosed at </a:t>
                      </a:r>
                      <a:r>
                        <a:rPr lang="en-IN" sz="1400" b="1" dirty="0">
                          <a:effectLst/>
                          <a:latin typeface="+mn-lt"/>
                          <a:ea typeface="Times New Roman" panose="02020603050405020304" pitchFamily="18" charset="0"/>
                          <a:cs typeface="Times New Roman" panose="02020603050405020304" pitchFamily="18" charset="0"/>
                        </a:rPr>
                        <a:t>Annexure-I</a:t>
                      </a:r>
                      <a:r>
                        <a:rPr lang="en-IN" sz="1400" dirty="0">
                          <a:effectLst/>
                          <a:latin typeface="+mn-lt"/>
                          <a:ea typeface="Times New Roman" panose="02020603050405020304" pitchFamily="18" charset="0"/>
                          <a:cs typeface="Times New Roman" panose="02020603050405020304" pitchFamily="18" charset="0"/>
                        </a:rPr>
                        <a:t>.</a:t>
                      </a: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88793">
                <a:tc>
                  <a:txBody>
                    <a:bodyPr/>
                    <a:lstStyle/>
                    <a:p>
                      <a:pPr marL="0" marR="0" lvl="0" indent="0" algn="ctr" defTabSz="914400" rtl="0" eaLnBrk="1" fontAlgn="base" latinLnBrk="0" hangingPunct="1">
                        <a:lnSpc>
                          <a:spcPct val="100000"/>
                        </a:lnSpc>
                        <a:spcBef>
                          <a:spcPts val="0"/>
                        </a:spcBef>
                        <a:spcAft>
                          <a:spcPts val="0"/>
                        </a:spcAft>
                        <a:buClr>
                          <a:schemeClr val="accent1"/>
                        </a:buClr>
                        <a:buSzTx/>
                        <a:buFontTx/>
                        <a:buNone/>
                        <a:tabLst/>
                        <a:defRPr/>
                      </a:pPr>
                      <a:r>
                        <a:rPr kumimoji="0" lang="en-US" sz="1400" u="none" strike="noStrike" kern="1200" cap="none" normalizeH="0" baseline="0" dirty="0">
                          <a:ln>
                            <a:noFill/>
                          </a:ln>
                          <a:solidFill>
                            <a:schemeClr val="tx1"/>
                          </a:solidFill>
                          <a:effectLst/>
                          <a:latin typeface="+mn-lt"/>
                          <a:ea typeface="+mn-ea"/>
                          <a:cs typeface="Times New Roman" pitchFamily="18" charset="0"/>
                        </a:rPr>
                        <a:t>2</a:t>
                      </a:r>
                    </a:p>
                  </a:txBody>
                  <a:tcPr marL="77924" marR="77924" marT="38879" marB="38879"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IN" sz="1400" b="1" dirty="0">
                          <a:effectLst/>
                          <a:latin typeface="+mn-lt"/>
                          <a:ea typeface="Times New Roman" panose="02020603050405020304" pitchFamily="18" charset="0"/>
                          <a:cs typeface="Times New Roman" panose="02020603050405020304" pitchFamily="18" charset="0"/>
                        </a:rPr>
                        <a:t>Condition No. X</a:t>
                      </a:r>
                      <a:endParaRPr lang="en-IN" sz="1400" dirty="0">
                        <a:effectLst/>
                        <a:latin typeface="+mn-lt"/>
                        <a:ea typeface="Times New Roman" panose="02020603050405020304" pitchFamily="18" charset="0"/>
                        <a:cs typeface="Times New Roman" panose="02020603050405020304" pitchFamily="18" charset="0"/>
                      </a:endParaRPr>
                    </a:p>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PP did not provide any structure for rainwater harvesting/recharging of ground water even after 18 years of the grant of environmental clearance.</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 </a:t>
                      </a:r>
                    </a:p>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Roof top harvesting system is partly provided on site. Harvested water is used for green belt development in industrial premises. </a:t>
                      </a:r>
                    </a:p>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For surface water harvesting, two tanks will be provided by considering contours of project site; for which a detailed survey has already been conducted. Refer </a:t>
                      </a:r>
                      <a:r>
                        <a:rPr lang="en-IN" sz="1400" b="1" dirty="0">
                          <a:effectLst/>
                          <a:latin typeface="+mn-lt"/>
                          <a:ea typeface="Times New Roman" panose="02020603050405020304" pitchFamily="18" charset="0"/>
                          <a:cs typeface="Times New Roman" panose="02020603050405020304" pitchFamily="18" charset="0"/>
                        </a:rPr>
                        <a:t>Annexure-II</a:t>
                      </a:r>
                      <a:r>
                        <a:rPr lang="en-IN" sz="1400" dirty="0">
                          <a:effectLst/>
                          <a:latin typeface="+mn-lt"/>
                          <a:ea typeface="Times New Roman" panose="02020603050405020304" pitchFamily="18" charset="0"/>
                          <a:cs typeface="Times New Roman" panose="02020603050405020304" pitchFamily="18" charset="0"/>
                        </a:rPr>
                        <a:t> for Contour Plan &amp; Rain Water Harvesting Arrangements &amp; Structures.  Implementation will be done within three months.</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1"/>
          <p:cNvSpPr>
            <a:spLocks noChangeArrowheads="1"/>
          </p:cNvSpPr>
          <p:nvPr/>
        </p:nvSpPr>
        <p:spPr bwMode="auto">
          <a:xfrm>
            <a:off x="0" y="434975"/>
            <a:ext cx="8640763" cy="307975"/>
          </a:xfrm>
          <a:prstGeom prst="rect">
            <a:avLst/>
          </a:prstGeom>
          <a:noFill/>
          <a:ln w="9525">
            <a:noFill/>
            <a:miter lim="800000"/>
            <a:headEnd/>
            <a:tailEnd/>
          </a:ln>
          <a:effectLst/>
        </p:spPr>
        <p:txBody>
          <a:bodyPr anchor="ctr">
            <a:spAutoFit/>
          </a:bodyPr>
          <a:lstStyle/>
          <a:p>
            <a:pPr marL="105510" indent="-105510" algn="just">
              <a:buFont typeface="Arial" panose="020B0604020202020204" pitchFamily="34" charset="0"/>
              <a:buChar char="•"/>
              <a:tabLst>
                <a:tab pos="55686" algn="l"/>
                <a:tab pos="105510" algn="l"/>
              </a:tabLst>
              <a:defRPr/>
            </a:pPr>
            <a:r>
              <a:rPr lang="en-US" sz="1400" dirty="0">
                <a:solidFill>
                  <a:schemeClr val="tx1"/>
                </a:solidFill>
                <a:latin typeface="+mn-lt"/>
              </a:rPr>
              <a:t>Out of </a:t>
            </a:r>
            <a:r>
              <a:rPr lang="en-US" sz="1400" dirty="0">
                <a:solidFill>
                  <a:srgbClr val="C00000"/>
                </a:solidFill>
                <a:latin typeface="+mn-lt"/>
              </a:rPr>
              <a:t>22 General Conditions</a:t>
            </a:r>
            <a:r>
              <a:rPr lang="en-US" sz="1400" dirty="0">
                <a:solidFill>
                  <a:schemeClr val="tx1"/>
                </a:solidFill>
                <a:latin typeface="+mn-lt"/>
              </a:rPr>
              <a:t>; </a:t>
            </a:r>
            <a:r>
              <a:rPr lang="en-US" sz="1400" b="1" dirty="0">
                <a:solidFill>
                  <a:schemeClr val="tx1"/>
                </a:solidFill>
                <a:latin typeface="+mn-lt"/>
              </a:rPr>
              <a:t>14 </a:t>
            </a:r>
            <a:r>
              <a:rPr lang="en-US" sz="1400" dirty="0">
                <a:solidFill>
                  <a:schemeClr val="tx1"/>
                </a:solidFill>
                <a:latin typeface="+mn-lt"/>
              </a:rPr>
              <a:t>were </a:t>
            </a:r>
            <a:r>
              <a:rPr lang="en-US" sz="1400" b="1" dirty="0">
                <a:solidFill>
                  <a:schemeClr val="tx1"/>
                </a:solidFill>
                <a:latin typeface="+mn-lt"/>
              </a:rPr>
              <a:t>Fully Complied</a:t>
            </a:r>
            <a:r>
              <a:rPr lang="en-US" sz="1400" dirty="0">
                <a:solidFill>
                  <a:schemeClr val="tx1"/>
                </a:solidFill>
                <a:latin typeface="+mn-lt"/>
              </a:rPr>
              <a:t>, </a:t>
            </a:r>
            <a:r>
              <a:rPr lang="en-US" sz="1400" b="1" dirty="0">
                <a:solidFill>
                  <a:schemeClr val="tx1"/>
                </a:solidFill>
                <a:latin typeface="+mn-lt"/>
              </a:rPr>
              <a:t>3 </a:t>
            </a:r>
            <a:r>
              <a:rPr lang="en-US" sz="1400" dirty="0">
                <a:solidFill>
                  <a:schemeClr val="tx1"/>
                </a:solidFill>
                <a:latin typeface="+mn-lt"/>
              </a:rPr>
              <a:t>were </a:t>
            </a:r>
            <a:r>
              <a:rPr lang="en-US" sz="1400" b="1" dirty="0">
                <a:solidFill>
                  <a:schemeClr val="tx1"/>
                </a:solidFill>
                <a:latin typeface="+mn-lt"/>
              </a:rPr>
              <a:t>Partly Complied </a:t>
            </a:r>
            <a:r>
              <a:rPr lang="en-US" sz="1400" dirty="0">
                <a:solidFill>
                  <a:schemeClr val="tx1"/>
                </a:solidFill>
                <a:latin typeface="+mn-lt"/>
              </a:rPr>
              <a:t>&amp; only 5 was </a:t>
            </a:r>
            <a:r>
              <a:rPr lang="en-US" sz="1400" b="1" dirty="0">
                <a:solidFill>
                  <a:schemeClr val="tx1"/>
                </a:solidFill>
                <a:latin typeface="+mn-lt"/>
              </a:rPr>
              <a:t>Not Complied </a:t>
            </a:r>
          </a:p>
        </p:txBody>
      </p:sp>
    </p:spTree>
    <p:extLst>
      <p:ext uri="{BB962C8B-B14F-4D97-AF65-F5344CB8AC3E}">
        <p14:creationId xmlns:p14="http://schemas.microsoft.com/office/powerpoint/2010/main" val="3677166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a:spLocks noGrp="1" noChangeArrowheads="1"/>
          </p:cNvSpPr>
          <p:nvPr>
            <p:ph type="sldNum" sz="quarter" idx="12"/>
          </p:nvPr>
        </p:nvSpPr>
        <p:spPr bwMode="auto">
          <a:xfrm>
            <a:off x="8820150" y="6283325"/>
            <a:ext cx="352425"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365A66-0A9F-41DF-A27A-30C31857BFEC}"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graphicFrame>
        <p:nvGraphicFramePr>
          <p:cNvPr id="6" name="Group 48"/>
          <p:cNvGraphicFramePr>
            <a:graphicFrameLocks noGrp="1"/>
          </p:cNvGraphicFramePr>
          <p:nvPr>
            <p:extLst>
              <p:ext uri="{D42A27DB-BD31-4B8C-83A1-F6EECF244321}">
                <p14:modId xmlns:p14="http://schemas.microsoft.com/office/powerpoint/2010/main" val="401910206"/>
              </p:ext>
            </p:extLst>
          </p:nvPr>
        </p:nvGraphicFramePr>
        <p:xfrm>
          <a:off x="128587" y="533400"/>
          <a:ext cx="9648825" cy="5334000"/>
        </p:xfrm>
        <a:graphic>
          <a:graphicData uri="http://schemas.openxmlformats.org/drawingml/2006/table">
            <a:tbl>
              <a:tblPr>
                <a:tableStyleId>{5940675A-B579-460E-94D1-54222C63F5DA}</a:tableStyleId>
              </a:tblPr>
              <a:tblGrid>
                <a:gridCol w="464220">
                  <a:extLst>
                    <a:ext uri="{9D8B030D-6E8A-4147-A177-3AD203B41FA5}">
                      <a16:colId xmlns:a16="http://schemas.microsoft.com/office/drawing/2014/main" val="20000"/>
                    </a:ext>
                  </a:extLst>
                </a:gridCol>
                <a:gridCol w="2917168">
                  <a:extLst>
                    <a:ext uri="{9D8B030D-6E8A-4147-A177-3AD203B41FA5}">
                      <a16:colId xmlns:a16="http://schemas.microsoft.com/office/drawing/2014/main" val="20001"/>
                    </a:ext>
                  </a:extLst>
                </a:gridCol>
                <a:gridCol w="6267437">
                  <a:extLst>
                    <a:ext uri="{9D8B030D-6E8A-4147-A177-3AD203B41FA5}">
                      <a16:colId xmlns:a16="http://schemas.microsoft.com/office/drawing/2014/main" val="20002"/>
                    </a:ext>
                  </a:extLst>
                </a:gridCol>
              </a:tblGrid>
              <a:tr h="198132">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No</a:t>
                      </a:r>
                      <a:endParaRPr lang="en-US" sz="1400" baseline="0" dirty="0">
                        <a:latin typeface="+mn-lt"/>
                        <a:ea typeface="Times New Roman"/>
                        <a:cs typeface="Times New Roman" pitchFamily="18" charset="0"/>
                      </a:endParaRPr>
                    </a:p>
                  </a:txBody>
                  <a:tcPr marL="58441" marR="58441" marT="0" marB="0">
                    <a:lnR w="12700" cap="flat" cmpd="sng" algn="ctr">
                      <a:solidFill>
                        <a:schemeClr val="tx1"/>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Comments in RO Report  </a:t>
                      </a:r>
                      <a:endParaRPr lang="en-US" sz="1400" baseline="0" dirty="0">
                        <a:latin typeface="+mn-lt"/>
                        <a:ea typeface="Times New Roman"/>
                        <a:cs typeface="Times New Roman" pitchFamily="18" charset="0"/>
                      </a:endParaRPr>
                    </a:p>
                  </a:txBody>
                  <a:tcPr marL="58441" marR="58441" marT="0" marB="0">
                    <a:lnL w="12700" cap="flat" cmpd="sng" algn="ctr">
                      <a:solidFill>
                        <a:schemeClr val="tx1"/>
                      </a:solidFill>
                      <a:prstDash val="solid"/>
                      <a:round/>
                      <a:headEnd type="none" w="med" len="med"/>
                      <a:tailEnd type="none" w="med" len="med"/>
                    </a:lnL>
                  </a:tcPr>
                </a:tc>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Comment / Compliance done by PA</a:t>
                      </a:r>
                      <a:endParaRPr lang="en-US" sz="1400" baseline="0" dirty="0">
                        <a:latin typeface="+mn-lt"/>
                        <a:ea typeface="Times New Roman"/>
                        <a:cs typeface="Times New Roman" pitchFamily="18" charset="0"/>
                      </a:endParaRPr>
                    </a:p>
                  </a:txBody>
                  <a:tcPr marL="58441" marR="58441" marT="0" marB="0"/>
                </a:tc>
                <a:extLst>
                  <a:ext uri="{0D108BD9-81ED-4DB2-BD59-A6C34878D82A}">
                    <a16:rowId xmlns:a16="http://schemas.microsoft.com/office/drawing/2014/main" val="10000"/>
                  </a:ext>
                </a:extLst>
              </a:tr>
              <a:tr h="198132">
                <a:tc>
                  <a:txBody>
                    <a:bodyPr/>
                    <a:lstStyle/>
                    <a:p>
                      <a:pPr marL="0" marR="0" indent="0" algn="ctr">
                        <a:lnSpc>
                          <a:spcPct val="100000"/>
                        </a:lnSpc>
                        <a:spcBef>
                          <a:spcPts val="0"/>
                        </a:spcBef>
                        <a:spcAft>
                          <a:spcPts val="0"/>
                        </a:spcAft>
                        <a:buFont typeface="Arial" panose="020B0604020202020204" pitchFamily="34" charset="0"/>
                        <a:buNone/>
                      </a:pPr>
                      <a:r>
                        <a:rPr lang="en-US" sz="1400" b="1" baseline="0" dirty="0">
                          <a:latin typeface="+mn-lt"/>
                          <a:ea typeface="Times New Roman"/>
                          <a:cs typeface="Times New Roman" pitchFamily="18" charset="0"/>
                        </a:rPr>
                        <a:t>A</a:t>
                      </a:r>
                    </a:p>
                  </a:txBody>
                  <a:tcPr marL="58441" marR="58441" marT="0" marB="0">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marL="0" marR="0" indent="0" algn="l">
                        <a:lnSpc>
                          <a:spcPct val="100000"/>
                        </a:lnSpc>
                        <a:spcBef>
                          <a:spcPts val="0"/>
                        </a:spcBef>
                        <a:spcAft>
                          <a:spcPts val="0"/>
                        </a:spcAft>
                        <a:buFont typeface="Arial" panose="020B0604020202020204" pitchFamily="34" charset="0"/>
                        <a:buNone/>
                        <a:tabLst/>
                      </a:pPr>
                      <a:r>
                        <a:rPr lang="en-US" sz="1400" b="1" baseline="0" dirty="0">
                          <a:latin typeface="+mn-lt"/>
                          <a:ea typeface="Times New Roman"/>
                          <a:cs typeface="Times New Roman" pitchFamily="18" charset="0"/>
                        </a:rPr>
                        <a:t>Condition was not Complied</a:t>
                      </a:r>
                    </a:p>
                  </a:txBody>
                  <a:tcPr marL="58441" marR="58441" marT="0" marB="0">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marL="0" marR="0" algn="ctr">
                        <a:lnSpc>
                          <a:spcPct val="100000"/>
                        </a:lnSpc>
                        <a:spcBef>
                          <a:spcPts val="0"/>
                        </a:spcBef>
                        <a:spcAft>
                          <a:spcPts val="0"/>
                        </a:spcAft>
                      </a:pPr>
                      <a:endParaRPr lang="en-US" sz="1400" baseline="0" dirty="0">
                        <a:latin typeface="+mn-lt"/>
                        <a:ea typeface="Times New Roman"/>
                        <a:cs typeface="Times New Roman" pitchFamily="18" charset="0"/>
                      </a:endParaRPr>
                    </a:p>
                  </a:txBody>
                  <a:tcPr marL="58441" marR="58441" marT="0" marB="0">
                    <a:solidFill>
                      <a:schemeClr val="accent2">
                        <a:lumMod val="40000"/>
                        <a:lumOff val="60000"/>
                      </a:schemeClr>
                    </a:solidFill>
                  </a:tcPr>
                </a:tc>
                <a:extLst>
                  <a:ext uri="{0D108BD9-81ED-4DB2-BD59-A6C34878D82A}">
                    <a16:rowId xmlns:a16="http://schemas.microsoft.com/office/drawing/2014/main" val="10001"/>
                  </a:ext>
                </a:extLst>
              </a:tr>
              <a:tr h="1478280">
                <a:tc>
                  <a:txBody>
                    <a:bodyPr/>
                    <a:lstStyle/>
                    <a:p>
                      <a:pPr marL="0" marR="0" algn="ctr">
                        <a:lnSpc>
                          <a:spcPct val="100000"/>
                        </a:lnSpc>
                        <a:spcBef>
                          <a:spcPts val="0"/>
                        </a:spcBef>
                        <a:spcAft>
                          <a:spcPts val="0"/>
                        </a:spcAft>
                      </a:pPr>
                      <a:r>
                        <a:rPr lang="en-US" sz="1400" b="0" baseline="0" dirty="0">
                          <a:latin typeface="+mn-lt"/>
                          <a:ea typeface="Times New Roman"/>
                          <a:cs typeface="Times New Roman" pitchFamily="18" charset="0"/>
                        </a:rPr>
                        <a:t>3</a:t>
                      </a:r>
                    </a:p>
                  </a:txBody>
                  <a:tcPr marL="58434" marR="58434" marT="0" marB="0"/>
                </a:tc>
                <a:tc>
                  <a:txBody>
                    <a:bodyPr/>
                    <a:lstStyle/>
                    <a:p>
                      <a:pPr algn="just">
                        <a:lnSpc>
                          <a:spcPct val="100000"/>
                        </a:lnSpc>
                        <a:spcAft>
                          <a:spcPts val="0"/>
                        </a:spcAft>
                      </a:pPr>
                      <a:r>
                        <a:rPr lang="en-IN" sz="1400" b="1" dirty="0">
                          <a:effectLst/>
                          <a:latin typeface="+mn-lt"/>
                          <a:ea typeface="Times New Roman" panose="02020603050405020304" pitchFamily="18" charset="0"/>
                          <a:cs typeface="Times New Roman" panose="02020603050405020304" pitchFamily="18" charset="0"/>
                        </a:rPr>
                        <a:t>Condition No. XII</a:t>
                      </a:r>
                      <a:endParaRPr lang="en-IN" sz="1400" dirty="0">
                        <a:effectLst/>
                        <a:latin typeface="+mn-lt"/>
                        <a:ea typeface="Times New Roman" panose="02020603050405020304" pitchFamily="18" charset="0"/>
                        <a:cs typeface="Times New Roman" panose="02020603050405020304" pitchFamily="18" charset="0"/>
                      </a:endParaRPr>
                    </a:p>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PP did not provide any detail pertaining to the compliance of the stipulation. There is no clarity whether the stipulated funds were deposited with MPCB. PP did not submit any action plan for the Eco development and community welfare. PP did not take any step despite the EC was granted post-facto.</a:t>
                      </a:r>
                    </a:p>
                    <a:p>
                      <a:pPr algn="just">
                        <a:lnSpc>
                          <a:spcPct val="100000"/>
                        </a:lnSpc>
                        <a:spcAft>
                          <a:spcPts val="0"/>
                        </a:spcAft>
                      </a:pPr>
                      <a:r>
                        <a:rPr lang="en-IN" sz="1400" b="1" dirty="0">
                          <a:effectLst/>
                          <a:latin typeface="+mn-lt"/>
                          <a:ea typeface="Times New Roman" panose="02020603050405020304" pitchFamily="18" charset="0"/>
                          <a:cs typeface="Times New Roman" panose="02020603050405020304" pitchFamily="18" charset="0"/>
                        </a:rPr>
                        <a:t> </a:t>
                      </a:r>
                      <a:endParaRPr lang="en-IN"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n-IN" sz="1400" kern="1200" dirty="0">
                          <a:solidFill>
                            <a:schemeClr val="tx1"/>
                          </a:solidFill>
                          <a:effectLst/>
                          <a:latin typeface="+mn-lt"/>
                          <a:ea typeface="+mn-ea"/>
                          <a:cs typeface="+mn-cs"/>
                        </a:rPr>
                        <a:t>Industry is a Co-operative Sugar Factory. Implementation of Eco Development and Community Welfare activities under CSR are done through a separate foundation named - </a:t>
                      </a:r>
                      <a:r>
                        <a:rPr lang="en-IN" sz="1400" b="1" kern="1200" dirty="0">
                          <a:solidFill>
                            <a:schemeClr val="tx1"/>
                          </a:solidFill>
                          <a:effectLst/>
                          <a:latin typeface="+mn-lt"/>
                          <a:ea typeface="+mn-ea"/>
                          <a:cs typeface="+mn-cs"/>
                        </a:rPr>
                        <a:t>“</a:t>
                      </a:r>
                      <a:r>
                        <a:rPr lang="en-IN" sz="1400" b="1" kern="1200" dirty="0" err="1">
                          <a:solidFill>
                            <a:schemeClr val="tx1"/>
                          </a:solidFill>
                          <a:effectLst/>
                          <a:latin typeface="+mn-lt"/>
                          <a:ea typeface="+mn-ea"/>
                          <a:cs typeface="+mn-cs"/>
                        </a:rPr>
                        <a:t>Fattesingrao</a:t>
                      </a:r>
                      <a:r>
                        <a:rPr lang="en-IN" sz="1400" b="1" kern="1200" dirty="0">
                          <a:solidFill>
                            <a:schemeClr val="tx1"/>
                          </a:solidFill>
                          <a:effectLst/>
                          <a:latin typeface="+mn-lt"/>
                          <a:ea typeface="+mn-ea"/>
                          <a:cs typeface="+mn-cs"/>
                        </a:rPr>
                        <a:t> Naik Endowment Trust”</a:t>
                      </a:r>
                      <a:r>
                        <a:rPr lang="en-IN" sz="1400" kern="1200" dirty="0">
                          <a:solidFill>
                            <a:schemeClr val="tx1"/>
                          </a:solidFill>
                          <a:effectLst/>
                          <a:latin typeface="+mn-lt"/>
                          <a:ea typeface="+mn-ea"/>
                          <a:cs typeface="+mn-cs"/>
                        </a:rPr>
                        <a:t>. Through this foundation, activities have been done towards eco development and community welfare which included - Supply of Educational Material, Funds for Sports and Competitions, For Social Welfare &amp; Medical Check – Up, Supply of Drinking Water to Villages, Promoting Self Employment &amp; Agricultural Training &amp; Krishi Mela, Plantation of trees in neighbouring villages etc. The details are as follows –</a:t>
                      </a:r>
                    </a:p>
                  </a:txBody>
                  <a:tcPr marL="58434" marR="58434" marT="0" marB="0"/>
                </a:tc>
                <a:extLst>
                  <a:ext uri="{0D108BD9-81ED-4DB2-BD59-A6C34878D82A}">
                    <a16:rowId xmlns:a16="http://schemas.microsoft.com/office/drawing/2014/main" val="607040805"/>
                  </a:ext>
                </a:extLst>
              </a:tr>
              <a:tr h="1478280">
                <a:tc>
                  <a:txBody>
                    <a:bodyPr/>
                    <a:lstStyle/>
                    <a:p>
                      <a:pPr marL="0" marR="0" lvl="0" indent="0" algn="ctr" defTabSz="914400" rtl="0" eaLnBrk="1" fontAlgn="base" latinLnBrk="0" hangingPunct="1">
                        <a:lnSpc>
                          <a:spcPct val="100000"/>
                        </a:lnSpc>
                        <a:spcBef>
                          <a:spcPts val="0"/>
                        </a:spcBef>
                        <a:spcAft>
                          <a:spcPts val="0"/>
                        </a:spcAft>
                        <a:buClr>
                          <a:schemeClr val="accent1"/>
                        </a:buClr>
                        <a:buSzTx/>
                        <a:buFontTx/>
                        <a:buNone/>
                        <a:tabLst/>
                        <a:defRPr/>
                      </a:pPr>
                      <a:r>
                        <a:rPr kumimoji="0" lang="en-US" sz="1400" u="none" strike="noStrike" kern="1200" cap="none" normalizeH="0" baseline="0" dirty="0">
                          <a:ln>
                            <a:noFill/>
                          </a:ln>
                          <a:solidFill>
                            <a:schemeClr val="tx1"/>
                          </a:solidFill>
                          <a:effectLst/>
                          <a:latin typeface="+mn-lt"/>
                          <a:ea typeface="+mn-ea"/>
                          <a:cs typeface="Times New Roman" pitchFamily="18" charset="0"/>
                        </a:rPr>
                        <a:t>4</a:t>
                      </a:r>
                    </a:p>
                  </a:txBody>
                  <a:tcPr marL="77924" marR="77924" marT="38879" marB="38879" horzOverflow="overflow">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IN" sz="1400" b="1">
                          <a:effectLst/>
                          <a:latin typeface="+mn-lt"/>
                          <a:ea typeface="Times New Roman" panose="02020603050405020304" pitchFamily="18" charset="0"/>
                          <a:cs typeface="Times New Roman" panose="02020603050405020304" pitchFamily="18" charset="0"/>
                        </a:rPr>
                        <a:t>Condition No. VIII</a:t>
                      </a:r>
                      <a:endParaRPr lang="en-IN" sz="1400">
                        <a:effectLst/>
                        <a:latin typeface="+mn-lt"/>
                        <a:ea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en-IN" sz="1400">
                          <a:effectLst/>
                          <a:latin typeface="+mn-lt"/>
                          <a:ea typeface="Times New Roman" panose="02020603050405020304" pitchFamily="18" charset="0"/>
                          <a:cs typeface="Times New Roman" panose="02020603050405020304" pitchFamily="18" charset="0"/>
                        </a:rPr>
                        <a:t>PP did not submit the six monthly compliance reports regularly since the grant of environmental clearance.</a:t>
                      </a:r>
                    </a:p>
                    <a:p>
                      <a:pPr algn="just">
                        <a:lnSpc>
                          <a:spcPct val="100000"/>
                        </a:lnSpc>
                        <a:spcBef>
                          <a:spcPts val="0"/>
                        </a:spcBef>
                        <a:spcAft>
                          <a:spcPts val="0"/>
                        </a:spcAft>
                      </a:pPr>
                      <a:r>
                        <a:rPr lang="en-IN" sz="1400">
                          <a:effectLst/>
                          <a:latin typeface="+mn-lt"/>
                          <a:ea typeface="Times New Roman" panose="02020603050405020304" pitchFamily="18" charset="0"/>
                          <a:cs typeface="Times New Roman" panose="02020603050405020304" pitchFamily="18" charset="0"/>
                        </a:rPr>
                        <a:t> </a:t>
                      </a:r>
                    </a:p>
                  </a:txBody>
                  <a:tcPr marL="68580" marR="68580" marT="0" marB="0">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IN" sz="1400" b="1" dirty="0">
                          <a:effectLst/>
                          <a:latin typeface="+mn-lt"/>
                          <a:ea typeface="Times New Roman" panose="02020603050405020304" pitchFamily="18" charset="0"/>
                          <a:cs typeface="Times New Roman" panose="02020603050405020304" pitchFamily="18" charset="0"/>
                        </a:rPr>
                        <a:t> </a:t>
                      </a:r>
                      <a:endParaRPr lang="en-IN" sz="1400" dirty="0">
                        <a:effectLst/>
                        <a:latin typeface="+mn-lt"/>
                        <a:ea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en-IN" sz="1400" dirty="0">
                          <a:effectLst/>
                          <a:latin typeface="+mn-lt"/>
                          <a:ea typeface="Times New Roman" panose="02020603050405020304" pitchFamily="18" charset="0"/>
                          <a:cs typeface="Times New Roman" panose="02020603050405020304" pitchFamily="18" charset="0"/>
                        </a:rPr>
                        <a:t>The industry has submitted six monthly reports regularly since 2020. The latest Six monthly compliance report for period </a:t>
                      </a:r>
                      <a:r>
                        <a:rPr lang="en-IN" sz="1400" b="1" dirty="0">
                          <a:effectLst/>
                          <a:latin typeface="+mn-lt"/>
                          <a:ea typeface="Times New Roman" panose="02020603050405020304" pitchFamily="18" charset="0"/>
                          <a:cs typeface="Times New Roman" panose="02020603050405020304" pitchFamily="18" charset="0"/>
                        </a:rPr>
                        <a:t>April 2021 to September 2021</a:t>
                      </a:r>
                      <a:r>
                        <a:rPr lang="en-IN" sz="1400" dirty="0">
                          <a:effectLst/>
                          <a:latin typeface="+mn-lt"/>
                          <a:ea typeface="Times New Roman" panose="02020603050405020304" pitchFamily="18" charset="0"/>
                          <a:cs typeface="Times New Roman" panose="02020603050405020304" pitchFamily="18" charset="0"/>
                        </a:rPr>
                        <a:t> was submitted to RO; </a:t>
                      </a:r>
                      <a:r>
                        <a:rPr lang="en-IN" sz="1400" dirty="0" err="1">
                          <a:effectLst/>
                          <a:latin typeface="+mn-lt"/>
                          <a:ea typeface="Times New Roman" panose="02020603050405020304" pitchFamily="18" charset="0"/>
                          <a:cs typeface="Times New Roman" panose="02020603050405020304" pitchFamily="18" charset="0"/>
                        </a:rPr>
                        <a:t>MoEFCC</a:t>
                      </a:r>
                      <a:r>
                        <a:rPr lang="en-IN" sz="1400" dirty="0">
                          <a:effectLst/>
                          <a:latin typeface="+mn-lt"/>
                          <a:ea typeface="Times New Roman" panose="02020603050405020304" pitchFamily="18" charset="0"/>
                          <a:cs typeface="Times New Roman" panose="02020603050405020304" pitchFamily="18" charset="0"/>
                        </a:rPr>
                        <a:t>, Nagpur on </a:t>
                      </a:r>
                      <a:r>
                        <a:rPr lang="en-IN" sz="1400" b="1" dirty="0">
                          <a:effectLst/>
                          <a:latin typeface="+mn-lt"/>
                          <a:ea typeface="Times New Roman" panose="02020603050405020304" pitchFamily="18" charset="0"/>
                          <a:cs typeface="Times New Roman" panose="02020603050405020304" pitchFamily="18" charset="0"/>
                        </a:rPr>
                        <a:t>22.11.2021</a:t>
                      </a:r>
                      <a:r>
                        <a:rPr lang="en-IN" sz="1400" dirty="0">
                          <a:effectLst/>
                          <a:latin typeface="+mn-lt"/>
                          <a:ea typeface="Times New Roman" panose="02020603050405020304" pitchFamily="18" charset="0"/>
                          <a:cs typeface="Times New Roman" panose="02020603050405020304" pitchFamily="18" charset="0"/>
                        </a:rPr>
                        <a:t> by mail. Industry hereby assures that henceforth, six monthly compliance report submission shall be done regularly. Acknowledgment of six monthly compliance report submitted is enclosed at </a:t>
                      </a:r>
                      <a:r>
                        <a:rPr lang="en-IN" sz="1400" b="1" dirty="0">
                          <a:effectLst/>
                          <a:latin typeface="+mn-lt"/>
                          <a:ea typeface="Times New Roman" panose="02020603050405020304" pitchFamily="18" charset="0"/>
                          <a:cs typeface="Times New Roman" panose="02020603050405020304" pitchFamily="18" charset="0"/>
                        </a:rPr>
                        <a:t>Annexure – </a:t>
                      </a:r>
                      <a:r>
                        <a:rPr lang="en-IN" sz="1400" b="1">
                          <a:effectLst/>
                          <a:latin typeface="+mn-lt"/>
                          <a:ea typeface="Times New Roman" panose="02020603050405020304" pitchFamily="18" charset="0"/>
                          <a:cs typeface="Times New Roman" panose="02020603050405020304" pitchFamily="18" charset="0"/>
                        </a:rPr>
                        <a:t>III.</a:t>
                      </a:r>
                      <a:endParaRPr lang="en-IN" sz="1400" dirty="0">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51560">
                <a:tc>
                  <a:txBody>
                    <a:bodyPr/>
                    <a:lstStyle/>
                    <a:p>
                      <a:pPr algn="ctr">
                        <a:lnSpc>
                          <a:spcPct val="100000"/>
                        </a:lnSpc>
                        <a:spcBef>
                          <a:spcPts val="0"/>
                        </a:spcBef>
                        <a:spcAft>
                          <a:spcPts val="0"/>
                        </a:spcAft>
                      </a:pPr>
                      <a:r>
                        <a:rPr lang="en-IN" sz="1400" dirty="0">
                          <a:effectLst/>
                          <a:latin typeface="+mn-lt"/>
                          <a:ea typeface="Times New Roman" panose="02020603050405020304" pitchFamily="18" charset="0"/>
                          <a:cs typeface="Times New Roman" panose="02020603050405020304" pitchFamily="18" charset="0"/>
                        </a:rPr>
                        <a:t>5</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IN" sz="1400" b="1" dirty="0">
                          <a:effectLst/>
                          <a:latin typeface="+mn-lt"/>
                          <a:ea typeface="Times New Roman" panose="02020603050405020304" pitchFamily="18" charset="0"/>
                          <a:cs typeface="Times New Roman" panose="02020603050405020304" pitchFamily="18" charset="0"/>
                        </a:rPr>
                        <a:t>Condition No. IX</a:t>
                      </a:r>
                      <a:endParaRPr lang="en-IN" sz="1400" dirty="0">
                        <a:effectLst/>
                        <a:latin typeface="+mn-lt"/>
                        <a:ea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en-IN" sz="1400" dirty="0">
                          <a:effectLst/>
                          <a:latin typeface="+mn-lt"/>
                          <a:ea typeface="Times New Roman" panose="02020603050405020304" pitchFamily="18" charset="0"/>
                          <a:cs typeface="Times New Roman" panose="02020603050405020304" pitchFamily="18" charset="0"/>
                        </a:rPr>
                        <a:t>PP did not make the newspaper advertisement as per the stipulation. The advertisement was made in the year 2021.</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IN" sz="1400" dirty="0">
                          <a:effectLst/>
                          <a:latin typeface="+mn-lt"/>
                          <a:ea typeface="Times New Roman" panose="02020603050405020304" pitchFamily="18" charset="0"/>
                          <a:cs typeface="Times New Roman" panose="02020603050405020304" pitchFamily="18" charset="0"/>
                        </a:rPr>
                        <a:t>Industry had already advertised regarding grant of EC in local newspaper in year 2003. The record of newspaper cutting was not traceable due to very long period since grant of EC. Industry republished advertisement on </a:t>
                      </a:r>
                      <a:r>
                        <a:rPr lang="en-IN" sz="1400" b="1" dirty="0">
                          <a:effectLst/>
                          <a:latin typeface="+mn-lt"/>
                          <a:ea typeface="Times New Roman" panose="02020603050405020304" pitchFamily="18" charset="0"/>
                          <a:cs typeface="Times New Roman" panose="02020603050405020304" pitchFamily="18" charset="0"/>
                        </a:rPr>
                        <a:t>09.11.2021</a:t>
                      </a:r>
                      <a:r>
                        <a:rPr lang="en-IN" sz="1400" dirty="0">
                          <a:effectLst/>
                          <a:latin typeface="+mn-lt"/>
                          <a:ea typeface="Times New Roman" panose="02020603050405020304" pitchFamily="18" charset="0"/>
                          <a:cs typeface="Times New Roman" panose="02020603050405020304" pitchFamily="18" charset="0"/>
                        </a:rPr>
                        <a:t> in Marathi language (Jan </a:t>
                      </a:r>
                      <a:r>
                        <a:rPr lang="en-IN" sz="1400" dirty="0" err="1">
                          <a:effectLst/>
                          <a:latin typeface="+mn-lt"/>
                          <a:ea typeface="Times New Roman" panose="02020603050405020304" pitchFamily="18" charset="0"/>
                          <a:cs typeface="Times New Roman" panose="02020603050405020304" pitchFamily="18" charset="0"/>
                        </a:rPr>
                        <a:t>Pravas</a:t>
                      </a:r>
                      <a:r>
                        <a:rPr lang="en-IN" sz="1400" dirty="0">
                          <a:effectLst/>
                          <a:latin typeface="+mn-lt"/>
                          <a:ea typeface="Times New Roman" panose="02020603050405020304" pitchFamily="18" charset="0"/>
                          <a:cs typeface="Times New Roman" panose="02020603050405020304" pitchFamily="18" charset="0"/>
                        </a:rPr>
                        <a:t>) and English Newspaper (Times of India). Advertisement copy is enclosed at </a:t>
                      </a:r>
                      <a:r>
                        <a:rPr lang="en-IN" sz="1400" b="1" dirty="0">
                          <a:effectLst/>
                          <a:latin typeface="+mn-lt"/>
                          <a:ea typeface="Times New Roman" panose="02020603050405020304" pitchFamily="18" charset="0"/>
                          <a:cs typeface="Times New Roman" panose="02020603050405020304" pitchFamily="18" charset="0"/>
                        </a:rPr>
                        <a:t>Annexure- IV</a:t>
                      </a:r>
                      <a:endParaRPr lang="en-IN" sz="140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600804"/>
                  </a:ext>
                </a:extLst>
              </a:tr>
            </a:tbl>
          </a:graphicData>
        </a:graphic>
      </p:graphicFrame>
    </p:spTree>
    <p:extLst>
      <p:ext uri="{BB962C8B-B14F-4D97-AF65-F5344CB8AC3E}">
        <p14:creationId xmlns:p14="http://schemas.microsoft.com/office/powerpoint/2010/main" val="2445325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a:spLocks noGrp="1" noChangeArrowheads="1"/>
          </p:cNvSpPr>
          <p:nvPr>
            <p:ph type="sldNum" sz="quarter" idx="12"/>
          </p:nvPr>
        </p:nvSpPr>
        <p:spPr bwMode="auto">
          <a:xfrm>
            <a:off x="8820150" y="6283325"/>
            <a:ext cx="352425"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365A66-0A9F-41DF-A27A-30C31857BFEC}"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graphicFrame>
        <p:nvGraphicFramePr>
          <p:cNvPr id="6" name="Group 48"/>
          <p:cNvGraphicFramePr>
            <a:graphicFrameLocks noGrp="1"/>
          </p:cNvGraphicFramePr>
          <p:nvPr>
            <p:extLst>
              <p:ext uri="{D42A27DB-BD31-4B8C-83A1-F6EECF244321}">
                <p14:modId xmlns:p14="http://schemas.microsoft.com/office/powerpoint/2010/main" val="269897905"/>
              </p:ext>
            </p:extLst>
          </p:nvPr>
        </p:nvGraphicFramePr>
        <p:xfrm>
          <a:off x="128587" y="385010"/>
          <a:ext cx="9648825" cy="6265226"/>
        </p:xfrm>
        <a:graphic>
          <a:graphicData uri="http://schemas.openxmlformats.org/drawingml/2006/table">
            <a:tbl>
              <a:tblPr>
                <a:tableStyleId>{5940675A-B579-460E-94D1-54222C63F5DA}</a:tableStyleId>
              </a:tblPr>
              <a:tblGrid>
                <a:gridCol w="464220">
                  <a:extLst>
                    <a:ext uri="{9D8B030D-6E8A-4147-A177-3AD203B41FA5}">
                      <a16:colId xmlns:a16="http://schemas.microsoft.com/office/drawing/2014/main" val="20000"/>
                    </a:ext>
                  </a:extLst>
                </a:gridCol>
                <a:gridCol w="3445793">
                  <a:extLst>
                    <a:ext uri="{9D8B030D-6E8A-4147-A177-3AD203B41FA5}">
                      <a16:colId xmlns:a16="http://schemas.microsoft.com/office/drawing/2014/main" val="20001"/>
                    </a:ext>
                  </a:extLst>
                </a:gridCol>
                <a:gridCol w="5738812">
                  <a:extLst>
                    <a:ext uri="{9D8B030D-6E8A-4147-A177-3AD203B41FA5}">
                      <a16:colId xmlns:a16="http://schemas.microsoft.com/office/drawing/2014/main" val="20002"/>
                    </a:ext>
                  </a:extLst>
                </a:gridCol>
              </a:tblGrid>
              <a:tr h="198132">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No</a:t>
                      </a:r>
                      <a:endParaRPr lang="en-US" sz="1400" baseline="0" dirty="0">
                        <a:latin typeface="+mn-lt"/>
                        <a:ea typeface="Times New Roman"/>
                        <a:cs typeface="Times New Roman" pitchFamily="18" charset="0"/>
                      </a:endParaRPr>
                    </a:p>
                  </a:txBody>
                  <a:tcPr marL="58441" marR="58441" marT="0" marB="0">
                    <a:lnR w="12700" cap="flat" cmpd="sng" algn="ctr">
                      <a:solidFill>
                        <a:schemeClr val="tx1"/>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Comments in RO Report  </a:t>
                      </a:r>
                      <a:endParaRPr lang="en-US" sz="1400" baseline="0" dirty="0">
                        <a:latin typeface="+mn-lt"/>
                        <a:ea typeface="Times New Roman"/>
                        <a:cs typeface="Times New Roman" pitchFamily="18" charset="0"/>
                      </a:endParaRPr>
                    </a:p>
                  </a:txBody>
                  <a:tcPr marL="58441" marR="58441" marT="0" marB="0">
                    <a:lnL w="12700" cap="flat" cmpd="sng" algn="ctr">
                      <a:solidFill>
                        <a:schemeClr val="tx1"/>
                      </a:solidFill>
                      <a:prstDash val="solid"/>
                      <a:round/>
                      <a:headEnd type="none" w="med" len="med"/>
                      <a:tailEnd type="none" w="med" len="med"/>
                    </a:lnL>
                  </a:tcPr>
                </a:tc>
                <a:tc>
                  <a:txBody>
                    <a:bodyPr/>
                    <a:lstStyle/>
                    <a:p>
                      <a:pPr marL="0" marR="0" algn="ctr">
                        <a:lnSpc>
                          <a:spcPct val="100000"/>
                        </a:lnSpc>
                        <a:spcBef>
                          <a:spcPts val="0"/>
                        </a:spcBef>
                        <a:spcAft>
                          <a:spcPts val="0"/>
                        </a:spcAft>
                      </a:pPr>
                      <a:r>
                        <a:rPr lang="en-US" sz="1400" b="1" baseline="0" dirty="0">
                          <a:latin typeface="+mn-lt"/>
                          <a:ea typeface="Times New Roman"/>
                          <a:cs typeface="Times New Roman" pitchFamily="18" charset="0"/>
                        </a:rPr>
                        <a:t>Comment / Compliance done by PA</a:t>
                      </a:r>
                      <a:endParaRPr lang="en-US" sz="1400" baseline="0" dirty="0">
                        <a:latin typeface="+mn-lt"/>
                        <a:ea typeface="Times New Roman"/>
                        <a:cs typeface="Times New Roman" pitchFamily="18" charset="0"/>
                      </a:endParaRPr>
                    </a:p>
                  </a:txBody>
                  <a:tcPr marL="58441" marR="58441" marT="0" marB="0"/>
                </a:tc>
                <a:extLst>
                  <a:ext uri="{0D108BD9-81ED-4DB2-BD59-A6C34878D82A}">
                    <a16:rowId xmlns:a16="http://schemas.microsoft.com/office/drawing/2014/main" val="10000"/>
                  </a:ext>
                </a:extLst>
              </a:tr>
              <a:tr h="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
                          <a:schemeClr val="accent1"/>
                        </a:buClr>
                        <a:buSzTx/>
                        <a:buFontTx/>
                        <a:buNone/>
                        <a:tabLst/>
                      </a:pPr>
                      <a:r>
                        <a:rPr kumimoji="0" lang="en-US" altLang="en-US" sz="1400" b="1" i="0" u="none" strike="noStrike" cap="none" normalizeH="0" baseline="0">
                          <a:ln>
                            <a:noFill/>
                          </a:ln>
                          <a:solidFill>
                            <a:schemeClr val="tx1"/>
                          </a:solidFill>
                          <a:effectLst/>
                          <a:latin typeface="+mn-lt"/>
                          <a:cs typeface="Times New Roman" panose="02020603050405020304" pitchFamily="18" charset="0"/>
                        </a:rPr>
                        <a:t>B</a:t>
                      </a:r>
                    </a:p>
                  </a:txBody>
                  <a:tcPr marL="77920" marR="77920" marT="38893" marB="38893" horzOverflow="overflow">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lvl1pPr defTabSz="8429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842963" rtl="0" eaLnBrk="1" fontAlgn="base" latinLnBrk="0" hangingPunct="1">
                        <a:lnSpc>
                          <a:spcPct val="100000"/>
                        </a:lnSpc>
                        <a:spcBef>
                          <a:spcPts val="0"/>
                        </a:spcBef>
                        <a:spcAft>
                          <a:spcPts val="0"/>
                        </a:spcAft>
                        <a:buClrTx/>
                        <a:buSzTx/>
                        <a:buFont typeface="Arial" panose="020B0604020202020204" pitchFamily="34" charset="0"/>
                        <a:buNone/>
                        <a:tabLst/>
                      </a:pPr>
                      <a:r>
                        <a:rPr kumimoji="0" lang="en-US" altLang="en-US" sz="1400" b="1" i="0" u="none" strike="noStrike" cap="none" normalizeH="0" baseline="0">
                          <a:ln>
                            <a:noFill/>
                          </a:ln>
                          <a:solidFill>
                            <a:schemeClr val="tx1"/>
                          </a:solidFill>
                          <a:effectLst/>
                          <a:latin typeface="+mn-lt"/>
                          <a:cs typeface="Times New Roman" panose="02020603050405020304" pitchFamily="18" charset="0"/>
                        </a:rPr>
                        <a:t>Conditions Partly Complied</a:t>
                      </a:r>
                    </a:p>
                  </a:txBody>
                  <a:tcPr marL="58434" marR="58434" marT="0" marB="0" horzOverflow="overflow">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ts val="0"/>
                        </a:spcBef>
                        <a:spcAft>
                          <a:spcPts val="0"/>
                        </a:spcAft>
                        <a:buClrTx/>
                        <a:buSzTx/>
                        <a:buFontTx/>
                        <a:buNone/>
                        <a:tabLst/>
                      </a:pPr>
                      <a:endParaRPr kumimoji="0" lang="en-US" altLang="en-US" sz="1400" b="1" i="0" u="none" strike="noStrike" cap="none" normalizeH="0" baseline="0" dirty="0">
                        <a:ln>
                          <a:noFill/>
                        </a:ln>
                        <a:solidFill>
                          <a:schemeClr val="tx1"/>
                        </a:solidFill>
                        <a:effectLst/>
                        <a:latin typeface="+mn-lt"/>
                        <a:cs typeface="Times New Roman" panose="02020603050405020304" pitchFamily="18" charset="0"/>
                      </a:endParaRPr>
                    </a:p>
                  </a:txBody>
                  <a:tcPr marL="58434" marR="58434" marT="0" marB="0" horzOverflow="overflow">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4"/>
                  </a:ext>
                </a:extLst>
              </a:tr>
              <a:tr h="990661">
                <a:tc>
                  <a:txBody>
                    <a:bodyPr/>
                    <a:lstStyle/>
                    <a:p>
                      <a:pPr algn="ctr">
                        <a:lnSpc>
                          <a:spcPct val="100000"/>
                        </a:lnSpc>
                        <a:spcBef>
                          <a:spcPts val="0"/>
                        </a:spcBef>
                        <a:spcAft>
                          <a:spcPts val="0"/>
                        </a:spcAft>
                      </a:pPr>
                      <a:r>
                        <a:rPr lang="en-IN" sz="1400">
                          <a:effectLst/>
                          <a:latin typeface="+mn-lt"/>
                          <a:ea typeface="Times New Roman" panose="02020603050405020304" pitchFamily="18" charset="0"/>
                          <a:cs typeface="Times New Roman" panose="02020603050405020304" pitchFamily="18" charset="0"/>
                        </a:rPr>
                        <a:t>6</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IN" sz="1400" b="1" dirty="0">
                          <a:effectLst/>
                          <a:latin typeface="+mn-lt"/>
                          <a:ea typeface="Times New Roman" panose="02020603050405020304" pitchFamily="18" charset="0"/>
                          <a:cs typeface="Times New Roman" panose="02020603050405020304" pitchFamily="18" charset="0"/>
                        </a:rPr>
                        <a:t>Condition No. III</a:t>
                      </a:r>
                      <a:endParaRPr lang="en-IN" sz="1400" dirty="0">
                        <a:effectLst/>
                        <a:latin typeface="+mn-lt"/>
                        <a:ea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en-IN" sz="1400" dirty="0">
                          <a:effectLst/>
                          <a:latin typeface="+mn-lt"/>
                          <a:ea typeface="Times New Roman" panose="02020603050405020304" pitchFamily="18" charset="0"/>
                          <a:cs typeface="Times New Roman" panose="02020603050405020304" pitchFamily="18" charset="0"/>
                        </a:rPr>
                        <a:t>Spent wash generated in the distillery is treated in reboiler and utilised in compost preparation with press mud and yeast sludge. During the site inspection it was observed the spent was flowing in adjacent drains. No collection system was provided at the compost yard.</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IN" sz="1400" dirty="0">
                          <a:solidFill>
                            <a:srgbClr val="222222"/>
                          </a:solidFill>
                          <a:effectLst/>
                          <a:latin typeface="+mn-lt"/>
                          <a:ea typeface="Times New Roman" panose="02020603050405020304" pitchFamily="18" charset="0"/>
                          <a:cs typeface="Times New Roman" panose="02020603050405020304" pitchFamily="18" charset="0"/>
                        </a:rPr>
                        <a:t> </a:t>
                      </a:r>
                      <a:endParaRPr lang="en-IN" sz="1400" dirty="0">
                        <a:effectLst/>
                        <a:latin typeface="+mn-lt"/>
                        <a:ea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en-IN" sz="1400" dirty="0">
                          <a:solidFill>
                            <a:srgbClr val="222222"/>
                          </a:solidFill>
                          <a:effectLst/>
                          <a:latin typeface="+mn-lt"/>
                          <a:ea typeface="Times New Roman" panose="02020603050405020304" pitchFamily="18" charset="0"/>
                          <a:cs typeface="Times New Roman" panose="02020603050405020304" pitchFamily="18" charset="0"/>
                        </a:rPr>
                        <a:t>Leachate collection arrangement is provided on site. Separate drains are provided for leachate &amp; leachate from compost yard is collected in a tank and then pumped to spent wash storage tank. Google image of leachate tank and composting area is enclosed at </a:t>
                      </a:r>
                      <a:r>
                        <a:rPr lang="en-IN" sz="1400" b="1" dirty="0">
                          <a:solidFill>
                            <a:srgbClr val="222222"/>
                          </a:solidFill>
                          <a:effectLst/>
                          <a:latin typeface="+mn-lt"/>
                          <a:ea typeface="Times New Roman" panose="02020603050405020304" pitchFamily="18" charset="0"/>
                          <a:cs typeface="Times New Roman" panose="02020603050405020304" pitchFamily="18" charset="0"/>
                        </a:rPr>
                        <a:t>Annexure –V.</a:t>
                      </a:r>
                      <a:r>
                        <a:rPr lang="en-IN" sz="1400" dirty="0">
                          <a:solidFill>
                            <a:srgbClr val="222222"/>
                          </a:solidFill>
                          <a:effectLst/>
                          <a:latin typeface="+mn-lt"/>
                          <a:ea typeface="Times New Roman" panose="02020603050405020304" pitchFamily="18" charset="0"/>
                          <a:cs typeface="Times New Roman" panose="02020603050405020304" pitchFamily="18" charset="0"/>
                        </a:rPr>
                        <a:t> </a:t>
                      </a:r>
                      <a:endParaRPr lang="en-IN" sz="1400" dirty="0">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891952"/>
                  </a:ext>
                </a:extLst>
              </a:tr>
              <a:tr h="990661">
                <a:tc>
                  <a:txBody>
                    <a:bodyPr/>
                    <a:lstStyle/>
                    <a:p>
                      <a:pPr algn="ctr">
                        <a:lnSpc>
                          <a:spcPct val="100000"/>
                        </a:lnSpc>
                        <a:spcBef>
                          <a:spcPts val="0"/>
                        </a:spcBef>
                        <a:spcAft>
                          <a:spcPts val="0"/>
                        </a:spcAft>
                      </a:pPr>
                      <a:r>
                        <a:rPr lang="en-IN" sz="1400">
                          <a:effectLst/>
                          <a:latin typeface="+mn-lt"/>
                          <a:ea typeface="Times New Roman" panose="02020603050405020304" pitchFamily="18" charset="0"/>
                          <a:cs typeface="Times New Roman" panose="02020603050405020304" pitchFamily="18" charset="0"/>
                        </a:rPr>
                        <a:t>7</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IN" sz="1400" b="1" dirty="0">
                          <a:effectLst/>
                          <a:latin typeface="+mn-lt"/>
                          <a:ea typeface="Times New Roman" panose="02020603050405020304" pitchFamily="18" charset="0"/>
                          <a:cs typeface="Times New Roman" panose="02020603050405020304" pitchFamily="18" charset="0"/>
                        </a:rPr>
                        <a:t>Condition no. IV</a:t>
                      </a:r>
                      <a:endParaRPr lang="en-IN" sz="1400" dirty="0">
                        <a:effectLst/>
                        <a:latin typeface="+mn-lt"/>
                        <a:ea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en-IN" sz="1400" dirty="0">
                          <a:effectLst/>
                          <a:latin typeface="+mn-lt"/>
                          <a:ea typeface="Times New Roman" panose="02020603050405020304" pitchFamily="18" charset="0"/>
                          <a:cs typeface="Times New Roman" panose="02020603050405020304" pitchFamily="18" charset="0"/>
                        </a:rPr>
                        <a:t>Spent was is stored in lagoon provided with HDPE liner. During the site inspection, it was observed that the storage capacity of spent wash was 35 days.</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IN" sz="1400" dirty="0">
                          <a:effectLst/>
                          <a:latin typeface="+mn-lt"/>
                          <a:ea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r>
                        <a:rPr lang="en-IN" sz="1400" dirty="0">
                          <a:effectLst/>
                          <a:latin typeface="+mn-lt"/>
                          <a:ea typeface="Times New Roman" panose="02020603050405020304" pitchFamily="18" charset="0"/>
                          <a:cs typeface="Times New Roman" panose="02020603050405020304" pitchFamily="18" charset="0"/>
                        </a:rPr>
                        <a:t>In fact the capacity of spent wash storage tank is 30-days only. While designing the tanks; certain allowance / volume has to be considered to accommodate sudden torrential rains and the direct precipitation on tank surface so that there will not be any overflow and runoff discharges on to nearby open lands.   </a:t>
                      </a:r>
                    </a:p>
                    <a:p>
                      <a:pPr algn="just">
                        <a:lnSpc>
                          <a:spcPct val="100000"/>
                        </a:lnSpc>
                        <a:spcBef>
                          <a:spcPts val="0"/>
                        </a:spcBef>
                        <a:spcAft>
                          <a:spcPts val="0"/>
                        </a:spcAft>
                      </a:pPr>
                      <a:r>
                        <a:rPr lang="en-IN" sz="1400" dirty="0">
                          <a:effectLst/>
                          <a:latin typeface="+mn-lt"/>
                          <a:ea typeface="Times New Roman" panose="02020603050405020304" pitchFamily="18" charset="0"/>
                          <a:cs typeface="Times New Roman" panose="02020603050405020304" pitchFamily="18" charset="0"/>
                        </a:rPr>
                        <a:t>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438610"/>
                  </a:ext>
                </a:extLst>
              </a:tr>
              <a:tr h="990661">
                <a:tc>
                  <a:txBody>
                    <a:bodyPr/>
                    <a:lstStyle/>
                    <a:p>
                      <a:pPr algn="ctr">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8</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IN" sz="1400" b="1" dirty="0">
                          <a:effectLst/>
                          <a:latin typeface="+mn-lt"/>
                          <a:ea typeface="Times New Roman" panose="02020603050405020304" pitchFamily="18" charset="0"/>
                          <a:cs typeface="Times New Roman" panose="02020603050405020304" pitchFamily="18" charset="0"/>
                        </a:rPr>
                        <a:t>Condition no. VII</a:t>
                      </a:r>
                      <a:endParaRPr lang="en-IN" sz="1400" dirty="0">
                        <a:effectLst/>
                        <a:latin typeface="+mn-lt"/>
                        <a:ea typeface="Times New Roman" panose="02020603050405020304" pitchFamily="18" charset="0"/>
                        <a:cs typeface="Times New Roman" panose="02020603050405020304" pitchFamily="18" charset="0"/>
                      </a:endParaRPr>
                    </a:p>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During the site inspection, it was observed that one Environmental Officer was posted at the project. Environment quality monitoring was carried out through external laboratory. As per the information provided, Rs.730 lakhs were allocated for capital works and an amount of Rs. 128 lakhs were allocated annually for operation &amp; maintenance of environmental infrastructure. However, the compliance levels were not observed to be satisfactory.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 </a:t>
                      </a:r>
                    </a:p>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Industry is already having a EMC of 18 persons functioning under its existing sugar factory, co-gen plant and distillery projects. The EMC is responsible for all the activities, actions, outputs and management of entire infrastructure provided for control and abatement of pollution in the VNSSKL project complex. </a:t>
                      </a:r>
                    </a:p>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At the time of site inspection visit, work of compost yard &amp; spent wash spraying infrastructure maintenance was going on. </a:t>
                      </a:r>
                    </a:p>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A report on performance of existing pollution control infrastructure will be submitted through next six monthly compliance report.</a:t>
                      </a:r>
                    </a:p>
                    <a:p>
                      <a:pPr algn="just">
                        <a:lnSpc>
                          <a:spcPct val="100000"/>
                        </a:lnSpc>
                        <a:spcAft>
                          <a:spcPts val="0"/>
                        </a:spcAft>
                      </a:pPr>
                      <a:r>
                        <a:rPr lang="en-IN" sz="1400" dirty="0">
                          <a:effectLst/>
                          <a:latin typeface="+mn-lt"/>
                          <a:ea typeface="Times New Roman" panose="02020603050405020304" pitchFamily="18" charset="0"/>
                          <a:cs typeface="Times New Roman" panose="02020603050405020304" pitchFamily="18" charset="0"/>
                        </a:rPr>
                        <a:t>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6554380"/>
                  </a:ext>
                </a:extLst>
              </a:tr>
            </a:tbl>
          </a:graphicData>
        </a:graphic>
      </p:graphicFrame>
    </p:spTree>
    <p:extLst>
      <p:ext uri="{BB962C8B-B14F-4D97-AF65-F5344CB8AC3E}">
        <p14:creationId xmlns:p14="http://schemas.microsoft.com/office/powerpoint/2010/main" val="4056067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bwMode="auto">
          <a:xfrm>
            <a:off x="6962043" y="6257193"/>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a:spcBef>
                <a:spcPct val="0"/>
              </a:spcBef>
              <a:buFontTx/>
              <a:buNone/>
            </a:pPr>
            <a:fld id="{403E3A4D-6EFF-4C15-BC4A-45587B949FF7}" type="slidenum">
              <a:rPr lang="en-US" altLang="en-US" sz="1108">
                <a:latin typeface="Times New Roman" panose="02020603050405020304" pitchFamily="18" charset="0"/>
              </a:rPr>
              <a:pPr>
                <a:spcBef>
                  <a:spcPct val="0"/>
                </a:spcBef>
                <a:buFontTx/>
                <a:buNone/>
              </a:pPr>
              <a:t>43</a:t>
            </a:fld>
            <a:endParaRPr lang="en-US" altLang="en-US" sz="1108">
              <a:latin typeface="Times New Roman" panose="02020603050405020304" pitchFamily="18" charset="0"/>
            </a:endParaRPr>
          </a:p>
        </p:txBody>
      </p:sp>
      <p:pic>
        <p:nvPicPr>
          <p:cNvPr id="101379" name="Picture 18" descr="image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63769"/>
            <a:ext cx="9144000" cy="63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9531" y="5043943"/>
            <a:ext cx="6071886" cy="1154634"/>
          </a:xfrm>
          <a:prstGeom prst="rect">
            <a:avLst/>
          </a:prstGeom>
          <a:noFill/>
          <a:effectLst>
            <a:glow rad="228600">
              <a:schemeClr val="tx2">
                <a:lumMod val="60000"/>
                <a:lumOff val="40000"/>
                <a:alpha val="40000"/>
              </a:schemeClr>
            </a:glow>
            <a:outerShdw blurRad="50800" dist="50800" dir="5400000" algn="ctr" rotWithShape="0">
              <a:srgbClr val="002060"/>
            </a:outerShdw>
          </a:effectLst>
        </p:spPr>
        <p:txBody>
          <a:bodyPr lIns="88414" tIns="44207" rIns="88414" bIns="44207">
            <a:spAutoFit/>
          </a:bodyPr>
          <a:lstStyle/>
          <a:p>
            <a:pPr algn="ctr" eaLnBrk="1" hangingPunct="1">
              <a:defRPr/>
            </a:pPr>
            <a:r>
              <a:rPr lang="en-US" sz="6923"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libri" pitchFamily="34" charset="0"/>
                <a:cs typeface="Calibri" pitchFamily="34" charset="0"/>
              </a:rPr>
              <a:t>THANK YOU</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0" y="74613"/>
            <a:ext cx="5360988" cy="382587"/>
          </a:xfrm>
          <a:noFill/>
        </p:spPr>
        <p:txBody>
          <a:bodyPr/>
          <a:lstStyle/>
          <a:p>
            <a:pPr>
              <a:defRPr/>
            </a:pPr>
            <a:r>
              <a:rPr lang="en-US" sz="1600" dirty="0">
                <a:solidFill>
                  <a:srgbClr val="CC0099"/>
                </a:solidFill>
                <a:ea typeface="+mn-ea"/>
                <a:cs typeface="Arial" charset="0"/>
              </a:rPr>
              <a:t>Salient Features of Integrated Project Complex</a:t>
            </a:r>
          </a:p>
        </p:txBody>
      </p:sp>
      <p:sp>
        <p:nvSpPr>
          <p:cNvPr id="6" name="Rectangle 5"/>
          <p:cNvSpPr>
            <a:spLocks noChangeArrowheads="1"/>
          </p:cNvSpPr>
          <p:nvPr/>
        </p:nvSpPr>
        <p:spPr bwMode="auto">
          <a:xfrm>
            <a:off x="1" y="457200"/>
            <a:ext cx="9906000" cy="5960606"/>
          </a:xfrm>
          <a:prstGeom prst="rect">
            <a:avLst/>
          </a:prstGeom>
          <a:noFill/>
          <a:ln w="9525">
            <a:noFill/>
            <a:miter lim="800000"/>
            <a:headEnd/>
            <a:tailEnd/>
          </a:ln>
        </p:spPr>
        <p:txBody>
          <a:bodyPr wrap="square">
            <a:spAutoFit/>
          </a:bodyPr>
          <a:lstStyle/>
          <a:p>
            <a:pPr marL="316529" marR="0" lvl="0" indent="-265241" algn="just" defTabSz="914400" rtl="0" eaLnBrk="0" fontAlgn="base" latinLnBrk="0" hangingPunct="0">
              <a:spcBef>
                <a:spcPts val="0"/>
              </a:spcBef>
              <a:spcAft>
                <a:spcPts val="0"/>
              </a:spcAft>
              <a:buClr>
                <a:srgbClr val="1F497D">
                  <a:lumMod val="75000"/>
                </a:srgbClr>
              </a:buClr>
              <a:buSzPct val="100000"/>
              <a:buFont typeface="+mj-lt"/>
              <a:buAutoNum type="alphaUcPeriod"/>
              <a:tabLst/>
              <a:defRPr/>
            </a:pPr>
            <a:r>
              <a:rPr kumimoji="0" lang="en-US" sz="1800" b="1" i="0" u="none" strike="noStrike" kern="1200" cap="none" spc="0" normalizeH="0" baseline="0" noProof="0" dirty="0">
                <a:ln>
                  <a:noFill/>
                </a:ln>
                <a:solidFill>
                  <a:srgbClr val="C00000"/>
                </a:solidFill>
                <a:effectLst/>
                <a:uLnTx/>
                <a:uFillTx/>
                <a:latin typeface="Calibri"/>
              </a:rPr>
              <a:t>Distillery -</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800" b="1" i="0" u="none" strike="noStrike" kern="1200" cap="none" spc="0" normalizeH="0" baseline="0" noProof="0" dirty="0">
                <a:ln>
                  <a:noFill/>
                </a:ln>
                <a:solidFill>
                  <a:srgbClr val="C00000"/>
                </a:solidFill>
                <a:effectLst/>
                <a:uLnTx/>
                <a:uFillTx/>
                <a:latin typeface="Calibri"/>
              </a:rPr>
              <a:t>100% Biofuel Ethanol </a:t>
            </a:r>
            <a:r>
              <a:rPr kumimoji="0" lang="en-US" sz="1800" b="0" i="0" u="none" strike="noStrike" kern="1200" cap="none" spc="0" normalizeH="0" baseline="0" noProof="0" dirty="0">
                <a:ln>
                  <a:noFill/>
                </a:ln>
                <a:solidFill>
                  <a:prstClr val="black"/>
                </a:solidFill>
                <a:effectLst/>
                <a:uLnTx/>
                <a:uFillTx/>
                <a:latin typeface="Calibri"/>
              </a:rPr>
              <a:t>Manufacturing and Participation in National Bio-Fuel Program. </a:t>
            </a:r>
          </a:p>
          <a:p>
            <a:pPr marL="215416" indent="-164126" algn="just">
              <a:spcBef>
                <a:spcPts val="0"/>
              </a:spcBef>
              <a:spcAft>
                <a:spcPts val="0"/>
              </a:spcAft>
              <a:buClr>
                <a:srgbClr val="1F497D">
                  <a:lumMod val="75000"/>
                </a:srgbClr>
              </a:buClr>
              <a:buSzPct val="100000"/>
              <a:buFont typeface="Arial" pitchFamily="34" charset="0"/>
              <a:buChar char="•"/>
              <a:defRPr/>
            </a:pPr>
            <a:r>
              <a:rPr lang="en-US" sz="1800" b="1" dirty="0">
                <a:solidFill>
                  <a:srgbClr val="C00000"/>
                </a:solidFill>
                <a:latin typeface="Calibri"/>
              </a:rPr>
              <a:t>100% Fresh Water Saving</a:t>
            </a:r>
            <a:r>
              <a:rPr lang="en-US" sz="1800" dirty="0">
                <a:solidFill>
                  <a:srgbClr val="C00000"/>
                </a:solidFill>
                <a:latin typeface="Calibri"/>
              </a:rPr>
              <a:t> </a:t>
            </a:r>
            <a:r>
              <a:rPr lang="en-US" sz="1800" dirty="0">
                <a:solidFill>
                  <a:schemeClr val="tx1"/>
                </a:solidFill>
                <a:latin typeface="Calibri"/>
              </a:rPr>
              <a:t>for </a:t>
            </a:r>
            <a:r>
              <a:rPr lang="en-US" sz="1800" b="1" dirty="0">
                <a:solidFill>
                  <a:schemeClr val="tx1"/>
                </a:solidFill>
                <a:latin typeface="Calibri"/>
              </a:rPr>
              <a:t>Cane Juice Distillery</a:t>
            </a:r>
            <a:r>
              <a:rPr lang="en-US" sz="1800" dirty="0">
                <a:solidFill>
                  <a:srgbClr val="C00000"/>
                </a:solidFill>
                <a:latin typeface="Calibri"/>
              </a:rPr>
              <a:t> </a:t>
            </a:r>
            <a:r>
              <a:rPr lang="en-US" sz="1800" dirty="0">
                <a:solidFill>
                  <a:prstClr val="black"/>
                </a:solidFill>
                <a:latin typeface="Calibri"/>
              </a:rPr>
              <a:t>(Requirement : </a:t>
            </a:r>
            <a:r>
              <a:rPr lang="en-US" sz="1800" b="1" dirty="0">
                <a:solidFill>
                  <a:srgbClr val="C00000"/>
                </a:solidFill>
                <a:latin typeface="Calibri"/>
              </a:rPr>
              <a:t>0 KL/KL, </a:t>
            </a:r>
            <a:r>
              <a:rPr lang="en-US" sz="1800" dirty="0">
                <a:solidFill>
                  <a:prstClr val="black"/>
                </a:solidFill>
                <a:latin typeface="Calibri"/>
              </a:rPr>
              <a:t>Norm : 10 KL/KL)</a:t>
            </a:r>
            <a:endParaRPr kumimoji="0" lang="en-US" sz="1800" b="0" i="0" u="none" strike="noStrike" kern="1200" cap="none" spc="0" normalizeH="0" baseline="0" noProof="0" dirty="0">
              <a:ln>
                <a:noFill/>
              </a:ln>
              <a:solidFill>
                <a:prstClr val="black"/>
              </a:solidFill>
              <a:effectLst/>
              <a:uLnTx/>
              <a:uFillTx/>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lang="en-US" sz="1800" b="1" dirty="0">
                <a:solidFill>
                  <a:srgbClr val="C00000"/>
                </a:solidFill>
                <a:latin typeface="Calibri"/>
              </a:rPr>
              <a:t>93</a:t>
            </a:r>
            <a:r>
              <a:rPr kumimoji="0" lang="en-US" sz="1800" b="1" i="0" u="none" strike="noStrike" kern="1200" cap="none" spc="0" normalizeH="0" baseline="0" noProof="0" dirty="0">
                <a:ln>
                  <a:noFill/>
                </a:ln>
                <a:solidFill>
                  <a:srgbClr val="C00000"/>
                </a:solidFill>
                <a:effectLst/>
                <a:uLnTx/>
                <a:uFillTx/>
                <a:latin typeface="Calibri"/>
              </a:rPr>
              <a:t>%</a:t>
            </a:r>
            <a:r>
              <a:rPr kumimoji="0" lang="en-US" sz="1800" b="0" i="0" u="none" strike="noStrike" kern="1200" cap="none" spc="0" normalizeH="0" baseline="0" noProof="0" dirty="0">
                <a:ln>
                  <a:noFill/>
                </a:ln>
                <a:solidFill>
                  <a:srgbClr val="C00000"/>
                </a:solidFill>
                <a:effectLst/>
                <a:uLnTx/>
                <a:uFillTx/>
                <a:latin typeface="Calibri"/>
              </a:rPr>
              <a:t> </a:t>
            </a:r>
            <a:r>
              <a:rPr kumimoji="0" lang="en-US" sz="1800" b="1" i="0" u="none" strike="noStrike" kern="1200" cap="none" spc="0" normalizeH="0" baseline="0" noProof="0" dirty="0">
                <a:ln>
                  <a:noFill/>
                </a:ln>
                <a:solidFill>
                  <a:srgbClr val="C00000"/>
                </a:solidFill>
                <a:effectLst/>
                <a:uLnTx/>
                <a:uFillTx/>
                <a:latin typeface="Calibri"/>
              </a:rPr>
              <a:t>Less Water</a:t>
            </a:r>
            <a:r>
              <a:rPr kumimoji="0" lang="en-US" sz="1800" b="0" i="0" u="none" strike="noStrike" kern="1200" cap="none" spc="0" normalizeH="0" baseline="0" noProof="0" dirty="0">
                <a:ln>
                  <a:noFill/>
                </a:ln>
                <a:solidFill>
                  <a:srgbClr val="C00000"/>
                </a:solidFill>
                <a:effectLst/>
                <a:uLnTx/>
                <a:uFillTx/>
                <a:latin typeface="Calibri"/>
              </a:rPr>
              <a:t> </a:t>
            </a:r>
            <a:r>
              <a:rPr kumimoji="0" lang="en-US" sz="1800" b="0" i="0" u="none" strike="noStrike" kern="1200" cap="none" spc="0" normalizeH="0" baseline="0" noProof="0" dirty="0">
                <a:ln>
                  <a:noFill/>
                </a:ln>
                <a:solidFill>
                  <a:prstClr val="black"/>
                </a:solidFill>
                <a:effectLst/>
                <a:uLnTx/>
                <a:uFillTx/>
                <a:latin typeface="Calibri"/>
              </a:rPr>
              <a:t>for </a:t>
            </a:r>
            <a:r>
              <a:rPr kumimoji="0" lang="en-US" sz="1800" b="1" i="0" u="none" strike="noStrike" kern="1200" cap="none" spc="0" normalizeH="0" baseline="0" noProof="0" dirty="0">
                <a:ln>
                  <a:noFill/>
                </a:ln>
                <a:solidFill>
                  <a:prstClr val="black"/>
                </a:solidFill>
                <a:effectLst/>
                <a:uLnTx/>
                <a:uFillTx/>
                <a:latin typeface="Calibri"/>
              </a:rPr>
              <a:t>Molasses Distillery</a:t>
            </a:r>
            <a:r>
              <a:rPr kumimoji="0" lang="en-US" sz="1800" b="0" i="0" u="none" strike="noStrike" kern="1200" cap="none" spc="0" normalizeH="0" baseline="0" noProof="0" dirty="0">
                <a:ln>
                  <a:noFill/>
                </a:ln>
                <a:solidFill>
                  <a:prstClr val="black"/>
                </a:solidFill>
                <a:effectLst/>
                <a:uLnTx/>
                <a:uFillTx/>
                <a:latin typeface="Calibri"/>
              </a:rPr>
              <a:t> (Norm : 10 KL/KL; Requirement : </a:t>
            </a:r>
            <a:r>
              <a:rPr kumimoji="0" lang="en-US" sz="1800" b="1" i="0" u="none" strike="noStrike" kern="1200" cap="none" spc="0" normalizeH="0" baseline="0" noProof="0" dirty="0">
                <a:ln>
                  <a:noFill/>
                </a:ln>
                <a:solidFill>
                  <a:srgbClr val="C00000"/>
                </a:solidFill>
                <a:effectLst/>
                <a:uLnTx/>
                <a:uFillTx/>
                <a:latin typeface="Calibri"/>
              </a:rPr>
              <a:t>0.7 KL/KL</a:t>
            </a:r>
            <a:r>
              <a:rPr kumimoji="0" lang="en-US" sz="1800" b="0" i="0" u="none" strike="noStrike" kern="1200" cap="none" spc="0" normalizeH="0" baseline="0" noProof="0" dirty="0">
                <a:ln>
                  <a:noFill/>
                </a:ln>
                <a:solidFill>
                  <a:prstClr val="black"/>
                </a:solidFill>
                <a:effectLst/>
                <a:uLnTx/>
                <a:uFillTx/>
                <a:latin typeface="Calibri"/>
              </a:rPr>
              <a:t>)</a:t>
            </a:r>
          </a:p>
          <a:p>
            <a:pPr marL="215416" indent="-164126" algn="just">
              <a:spcBef>
                <a:spcPts val="0"/>
              </a:spcBef>
              <a:spcAft>
                <a:spcPts val="0"/>
              </a:spcAft>
              <a:buClr>
                <a:srgbClr val="1F497D">
                  <a:lumMod val="75000"/>
                </a:srgbClr>
              </a:buClr>
              <a:buSzPct val="100000"/>
              <a:buFont typeface="Arial" pitchFamily="34" charset="0"/>
              <a:buChar char="•"/>
              <a:defRPr/>
            </a:pPr>
            <a:r>
              <a:rPr lang="en-US" sz="1800" b="1" dirty="0">
                <a:solidFill>
                  <a:srgbClr val="C00000"/>
                </a:solidFill>
                <a:latin typeface="Calibri"/>
              </a:rPr>
              <a:t>90% </a:t>
            </a:r>
            <a:r>
              <a:rPr lang="en-US" sz="1800" dirty="0">
                <a:solidFill>
                  <a:srgbClr val="C00000"/>
                </a:solidFill>
                <a:latin typeface="Calibri"/>
              </a:rPr>
              <a:t>(</a:t>
            </a:r>
            <a:r>
              <a:rPr lang="en-US" sz="1800" b="1" dirty="0">
                <a:solidFill>
                  <a:srgbClr val="C00000"/>
                </a:solidFill>
                <a:latin typeface="Calibri"/>
              </a:rPr>
              <a:t>Cane Juice</a:t>
            </a:r>
            <a:r>
              <a:rPr lang="en-US" sz="1800" dirty="0">
                <a:solidFill>
                  <a:srgbClr val="C00000"/>
                </a:solidFill>
                <a:latin typeface="Calibri"/>
              </a:rPr>
              <a:t>) </a:t>
            </a:r>
            <a:r>
              <a:rPr lang="en-US" sz="1800" b="1" dirty="0">
                <a:solidFill>
                  <a:schemeClr val="tx1"/>
                </a:solidFill>
                <a:latin typeface="Calibri"/>
              </a:rPr>
              <a:t>Lesser Spentwash</a:t>
            </a:r>
            <a:r>
              <a:rPr lang="en-US" sz="1800" dirty="0">
                <a:solidFill>
                  <a:schemeClr val="tx1"/>
                </a:solidFill>
                <a:latin typeface="Calibri"/>
              </a:rPr>
              <a:t> to Disposal</a:t>
            </a:r>
            <a:r>
              <a:rPr lang="en-US" sz="1800" dirty="0">
                <a:solidFill>
                  <a:srgbClr val="C00000"/>
                </a:solidFill>
                <a:latin typeface="Calibri"/>
              </a:rPr>
              <a:t> </a:t>
            </a:r>
            <a:r>
              <a:rPr lang="en-US" sz="1800" dirty="0">
                <a:solidFill>
                  <a:prstClr val="black"/>
                </a:solidFill>
                <a:latin typeface="Calibri"/>
              </a:rPr>
              <a:t>(Generation : </a:t>
            </a:r>
            <a:r>
              <a:rPr lang="en-US" sz="1800" b="1" dirty="0">
                <a:solidFill>
                  <a:srgbClr val="C00000"/>
                </a:solidFill>
                <a:latin typeface="Calibri"/>
              </a:rPr>
              <a:t>0.8 KL/KL, </a:t>
            </a:r>
            <a:r>
              <a:rPr lang="en-US" sz="1800" dirty="0">
                <a:solidFill>
                  <a:prstClr val="black"/>
                </a:solidFill>
                <a:latin typeface="Calibri"/>
              </a:rPr>
              <a:t>Norm : 8 KL/KL) </a:t>
            </a:r>
            <a:endParaRPr lang="en-US" sz="1800" b="1" dirty="0">
              <a:solidFill>
                <a:srgbClr val="C00000"/>
              </a:solidFill>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800" b="1" i="0" u="none" strike="noStrike" kern="1200" cap="none" spc="0" normalizeH="0" baseline="0" noProof="0" dirty="0">
                <a:ln>
                  <a:noFill/>
                </a:ln>
                <a:solidFill>
                  <a:srgbClr val="C00000"/>
                </a:solidFill>
                <a:effectLst/>
                <a:uLnTx/>
                <a:uFillTx/>
                <a:latin typeface="Calibri"/>
              </a:rPr>
              <a:t>74% </a:t>
            </a:r>
            <a:r>
              <a:rPr kumimoji="0" lang="en-US" sz="1800" b="0" i="0" u="none" strike="noStrike" kern="1200" cap="none" spc="0" normalizeH="0" baseline="0" noProof="0" dirty="0">
                <a:ln>
                  <a:noFill/>
                </a:ln>
                <a:solidFill>
                  <a:srgbClr val="C00000"/>
                </a:solidFill>
                <a:effectLst/>
                <a:uLnTx/>
                <a:uFillTx/>
                <a:latin typeface="Calibri"/>
              </a:rPr>
              <a:t>(</a:t>
            </a:r>
            <a:r>
              <a:rPr kumimoji="0" lang="en-US" sz="1800" b="1" i="0" u="none" strike="noStrike" kern="1200" cap="none" spc="0" normalizeH="0" baseline="0" noProof="0" dirty="0">
                <a:ln>
                  <a:noFill/>
                </a:ln>
                <a:solidFill>
                  <a:srgbClr val="C00000"/>
                </a:solidFill>
                <a:effectLst/>
                <a:uLnTx/>
                <a:uFillTx/>
                <a:latin typeface="Calibri"/>
              </a:rPr>
              <a:t>Molasses</a:t>
            </a:r>
            <a:r>
              <a:rPr kumimoji="0" lang="en-US" sz="1800" b="0" i="0" u="none" strike="noStrike" kern="1200" cap="none" spc="0" normalizeH="0" baseline="0" noProof="0" dirty="0">
                <a:ln>
                  <a:noFill/>
                </a:ln>
                <a:solidFill>
                  <a:srgbClr val="C00000"/>
                </a:solidFill>
                <a:effectLst/>
                <a:uLnTx/>
                <a:uFillTx/>
                <a:latin typeface="Calibri"/>
              </a:rPr>
              <a:t>)</a:t>
            </a:r>
            <a:r>
              <a:rPr kumimoji="0" lang="en-US" sz="1800" b="1" i="0" u="none" strike="noStrike" kern="1200" cap="none" spc="0" normalizeH="0" baseline="0" noProof="0" dirty="0">
                <a:ln>
                  <a:noFill/>
                </a:ln>
                <a:solidFill>
                  <a:srgbClr val="C00000"/>
                </a:solidFill>
                <a:effectLst/>
                <a:uLnTx/>
                <a:uFillTx/>
                <a:latin typeface="Calibri"/>
              </a:rPr>
              <a:t> </a:t>
            </a:r>
            <a:r>
              <a:rPr kumimoji="0" lang="en-US" sz="1800" b="1" i="0" u="none" strike="noStrike" kern="1200" cap="none" spc="0" normalizeH="0" baseline="0" noProof="0" dirty="0">
                <a:ln>
                  <a:noFill/>
                </a:ln>
                <a:solidFill>
                  <a:prstClr val="black"/>
                </a:solidFill>
                <a:effectLst/>
                <a:uLnTx/>
                <a:uFillTx/>
                <a:latin typeface="Calibri"/>
              </a:rPr>
              <a:t>Lesser Spentwash</a:t>
            </a:r>
            <a:r>
              <a:rPr kumimoji="0" lang="en-US" sz="1800" b="0" i="0" u="none" strike="noStrike" kern="1200" cap="none" spc="0" normalizeH="0" baseline="0" noProof="0" dirty="0">
                <a:ln>
                  <a:noFill/>
                </a:ln>
                <a:solidFill>
                  <a:prstClr val="black"/>
                </a:solidFill>
                <a:effectLst/>
                <a:uLnTx/>
                <a:uFillTx/>
                <a:latin typeface="Calibri"/>
              </a:rPr>
              <a:t> to Disposal</a:t>
            </a:r>
            <a:r>
              <a:rPr kumimoji="0" lang="en-US" sz="1800" b="0" i="0" u="none" strike="noStrike" kern="1200" cap="none" spc="0" normalizeH="0" baseline="0" noProof="0" dirty="0">
                <a:ln>
                  <a:noFill/>
                </a:ln>
                <a:solidFill>
                  <a:srgbClr val="C00000"/>
                </a:solidFill>
                <a:effectLst/>
                <a:uLnTx/>
                <a:uFillTx/>
                <a:latin typeface="Calibri"/>
              </a:rPr>
              <a:t> </a:t>
            </a:r>
            <a:r>
              <a:rPr kumimoji="0" lang="en-US" sz="1800" b="0" i="0" u="none" strike="noStrike" kern="1200" cap="none" spc="0" normalizeH="0" baseline="0" noProof="0" dirty="0">
                <a:ln>
                  <a:noFill/>
                </a:ln>
                <a:solidFill>
                  <a:prstClr val="black"/>
                </a:solidFill>
                <a:effectLst/>
                <a:uLnTx/>
                <a:uFillTx/>
                <a:latin typeface="Calibri"/>
              </a:rPr>
              <a:t>(Norm : 8 KL/KL, Generation : </a:t>
            </a:r>
            <a:r>
              <a:rPr kumimoji="0" lang="en-US" sz="1800" b="1" i="0" u="none" strike="noStrike" kern="1200" cap="none" spc="0" normalizeH="0" baseline="0" noProof="0" dirty="0">
                <a:ln>
                  <a:noFill/>
                </a:ln>
                <a:solidFill>
                  <a:srgbClr val="C00000"/>
                </a:solidFill>
                <a:effectLst/>
                <a:uLnTx/>
                <a:uFillTx/>
                <a:latin typeface="Calibri"/>
              </a:rPr>
              <a:t>2.4 KL/KL</a:t>
            </a:r>
            <a:r>
              <a:rPr kumimoji="0" lang="en-US" sz="1800" b="0" i="0" u="none" strike="noStrike" kern="1200" cap="none" spc="0" normalizeH="0" baseline="0" noProof="0" dirty="0">
                <a:ln>
                  <a:noFill/>
                </a:ln>
                <a:solidFill>
                  <a:prstClr val="black"/>
                </a:solidFill>
                <a:effectLst/>
                <a:uLnTx/>
                <a:uFillTx/>
                <a:latin typeface="Calibri"/>
              </a:rPr>
              <a:t>)</a:t>
            </a:r>
          </a:p>
          <a:p>
            <a:pPr marL="215416" indent="-164126" algn="just">
              <a:spcBef>
                <a:spcPts val="0"/>
              </a:spcBef>
              <a:spcAft>
                <a:spcPts val="0"/>
              </a:spcAft>
              <a:buClr>
                <a:srgbClr val="1F497D">
                  <a:lumMod val="75000"/>
                </a:srgbClr>
              </a:buClr>
              <a:buSzPct val="100000"/>
              <a:buFont typeface="Arial" pitchFamily="34" charset="0"/>
              <a:buChar char="•"/>
              <a:defRPr/>
            </a:pPr>
            <a:r>
              <a:rPr lang="en-US" sz="1800" dirty="0">
                <a:solidFill>
                  <a:srgbClr val="C00000"/>
                </a:solidFill>
                <a:latin typeface="Calibri"/>
              </a:rPr>
              <a:t>No New Boiler </a:t>
            </a:r>
            <a:r>
              <a:rPr lang="en-US" sz="1800" dirty="0">
                <a:solidFill>
                  <a:schemeClr val="tx1"/>
                </a:solidFill>
                <a:latin typeface="Calibri"/>
              </a:rPr>
              <a:t>in </a:t>
            </a:r>
            <a:r>
              <a:rPr lang="en-US" sz="1800" b="1" dirty="0" err="1">
                <a:solidFill>
                  <a:schemeClr val="tx1"/>
                </a:solidFill>
                <a:latin typeface="Calibri"/>
              </a:rPr>
              <a:t>DIstillery</a:t>
            </a:r>
            <a:endParaRPr kumimoji="0" lang="en-US" sz="1800" b="1" i="0" u="none" strike="noStrike" kern="1200" cap="none" spc="0" normalizeH="0" baseline="0" noProof="0" dirty="0">
              <a:ln>
                <a:noFill/>
              </a:ln>
              <a:solidFill>
                <a:srgbClr val="C00000"/>
              </a:solidFill>
              <a:effectLst/>
              <a:uLnTx/>
              <a:uFillTx/>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lang="en-US" sz="1800" b="1" dirty="0">
                <a:solidFill>
                  <a:srgbClr val="C00000"/>
                </a:solidFill>
                <a:latin typeface="Calibri"/>
              </a:rPr>
              <a:t>ZLD</a:t>
            </a:r>
            <a:r>
              <a:rPr lang="en-US" sz="1800" dirty="0">
                <a:solidFill>
                  <a:srgbClr val="C00000"/>
                </a:solidFill>
                <a:latin typeface="Calibri"/>
              </a:rPr>
              <a:t> </a:t>
            </a:r>
            <a:r>
              <a:rPr lang="en-US" sz="1800" dirty="0" err="1">
                <a:solidFill>
                  <a:srgbClr val="C00000"/>
                </a:solidFill>
                <a:latin typeface="Calibri"/>
              </a:rPr>
              <a:t>tho</a:t>
            </a:r>
            <a:r>
              <a:rPr lang="en-US" sz="1800" dirty="0">
                <a:solidFill>
                  <a:srgbClr val="C00000"/>
                </a:solidFill>
                <a:latin typeface="Calibri"/>
              </a:rPr>
              <a:t>’ </a:t>
            </a:r>
            <a:r>
              <a:rPr lang="en-US" sz="1800" b="1" dirty="0">
                <a:solidFill>
                  <a:srgbClr val="C00000"/>
                </a:solidFill>
                <a:latin typeface="Calibri"/>
              </a:rPr>
              <a:t>Spentwash Powder</a:t>
            </a:r>
            <a:r>
              <a:rPr lang="en-US" sz="1800" b="1" dirty="0">
                <a:solidFill>
                  <a:prstClr val="black"/>
                </a:solidFill>
                <a:latin typeface="Calibri"/>
              </a:rPr>
              <a:t> </a:t>
            </a:r>
            <a:r>
              <a:rPr lang="en-US" sz="1800" dirty="0">
                <a:solidFill>
                  <a:prstClr val="black"/>
                </a:solidFill>
                <a:latin typeface="Calibri"/>
              </a:rPr>
              <a:t>(98% Solids); High Organics (50%); Good N (2%), P (1%) &amp; K (5%), Powder has value as Organic Fertilizer – </a:t>
            </a:r>
            <a:r>
              <a:rPr lang="en-US" sz="1800" dirty="0">
                <a:solidFill>
                  <a:srgbClr val="C00000"/>
                </a:solidFill>
                <a:latin typeface="Calibri"/>
              </a:rPr>
              <a:t>Value Addition. </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800" b="0" i="0" u="none" strike="noStrike" kern="1200" cap="none" spc="0" normalizeH="0" baseline="0" noProof="0" dirty="0">
                <a:ln>
                  <a:noFill/>
                </a:ln>
                <a:solidFill>
                  <a:srgbClr val="C00000"/>
                </a:solidFill>
                <a:effectLst/>
                <a:uLnTx/>
                <a:uFillTx/>
                <a:latin typeface="Calibri"/>
              </a:rPr>
              <a:t>CO</a:t>
            </a:r>
            <a:r>
              <a:rPr kumimoji="0" lang="en-US" sz="1800" b="0" i="0" u="none" strike="noStrike" kern="1200" cap="none" spc="0" normalizeH="0" baseline="-25000" noProof="0" dirty="0">
                <a:ln>
                  <a:noFill/>
                </a:ln>
                <a:solidFill>
                  <a:srgbClr val="C00000"/>
                </a:solidFill>
                <a:effectLst/>
                <a:uLnTx/>
                <a:uFillTx/>
                <a:latin typeface="Calibri"/>
              </a:rPr>
              <a:t>2</a:t>
            </a:r>
            <a:r>
              <a:rPr kumimoji="0" lang="en-US" sz="1800" b="0" i="0" u="none" strike="noStrike" kern="1200" cap="none" spc="0" normalizeH="0" baseline="-25000" noProof="0" dirty="0">
                <a:ln>
                  <a:noFill/>
                </a:ln>
                <a:solidFill>
                  <a:prstClr val="black"/>
                </a:solidFill>
                <a:effectLst/>
                <a:uLnTx/>
                <a:uFillTx/>
                <a:latin typeface="Calibri"/>
              </a:rPr>
              <a:t> </a:t>
            </a:r>
            <a:r>
              <a:rPr kumimoji="0" lang="en-US" sz="1800" b="0" i="0" u="none" strike="noStrike" kern="1200" cap="none" spc="0" normalizeH="0" baseline="0" noProof="0" dirty="0">
                <a:ln>
                  <a:noFill/>
                </a:ln>
                <a:solidFill>
                  <a:prstClr val="black"/>
                </a:solidFill>
                <a:effectLst/>
                <a:uLnTx/>
                <a:uFillTx/>
                <a:latin typeface="Calibri"/>
              </a:rPr>
              <a:t>from Fermenters to be </a:t>
            </a:r>
            <a:r>
              <a:rPr kumimoji="0" lang="en-US" sz="1800" b="1" i="0" u="none" strike="noStrike" kern="1200" cap="none" spc="0" normalizeH="0" baseline="0" noProof="0" dirty="0">
                <a:ln>
                  <a:noFill/>
                </a:ln>
                <a:solidFill>
                  <a:srgbClr val="C00000"/>
                </a:solidFill>
                <a:effectLst/>
                <a:uLnTx/>
                <a:uFillTx/>
                <a:latin typeface="Calibri"/>
              </a:rPr>
              <a:t>Cleaned,</a:t>
            </a:r>
            <a:r>
              <a:rPr kumimoji="0" lang="en-US" sz="1800" b="1" i="0" u="none" strike="noStrike" kern="1200" cap="none" spc="0" normalizeH="0" baseline="0" noProof="0" dirty="0">
                <a:ln>
                  <a:noFill/>
                </a:ln>
                <a:solidFill>
                  <a:prstClr val="black"/>
                </a:solidFill>
                <a:effectLst/>
                <a:uLnTx/>
                <a:uFillTx/>
                <a:latin typeface="Calibri"/>
              </a:rPr>
              <a:t> </a:t>
            </a:r>
            <a:r>
              <a:rPr kumimoji="0" lang="en-US" sz="1800" b="1" i="0" u="none" strike="noStrike" kern="1200" cap="none" spc="0" normalizeH="0" baseline="0" noProof="0" dirty="0">
                <a:ln>
                  <a:noFill/>
                </a:ln>
                <a:solidFill>
                  <a:srgbClr val="C00000"/>
                </a:solidFill>
                <a:effectLst/>
                <a:uLnTx/>
                <a:uFillTx/>
                <a:latin typeface="Calibri"/>
              </a:rPr>
              <a:t>Compressed &amp; Bottled.</a:t>
            </a:r>
            <a:endParaRPr kumimoji="0" lang="en-US" sz="1800" b="0" i="0" u="none" strike="noStrike" kern="1200" cap="none" spc="0" normalizeH="0" baseline="0" noProof="0" dirty="0">
              <a:ln>
                <a:noFill/>
              </a:ln>
              <a:solidFill>
                <a:prstClr val="black"/>
              </a:solidFill>
              <a:effectLst/>
              <a:uLnTx/>
              <a:uFillTx/>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rPr>
              <a:t>Substantial </a:t>
            </a:r>
            <a:r>
              <a:rPr kumimoji="0" lang="en-US" sz="1800" b="0" i="0" u="none" strike="noStrike" kern="1200" cap="none" spc="0" normalizeH="0" baseline="0" noProof="0" dirty="0">
                <a:ln>
                  <a:noFill/>
                </a:ln>
                <a:solidFill>
                  <a:srgbClr val="C00000"/>
                </a:solidFill>
                <a:effectLst/>
                <a:uLnTx/>
                <a:uFillTx/>
                <a:latin typeface="Calibri"/>
              </a:rPr>
              <a:t>Investment in </a:t>
            </a:r>
            <a:r>
              <a:rPr kumimoji="0" lang="en-US" sz="1800" b="1" i="0" u="none" strike="noStrike" kern="1200" cap="none" spc="0" normalizeH="0" baseline="0" noProof="0" dirty="0">
                <a:ln>
                  <a:noFill/>
                </a:ln>
                <a:solidFill>
                  <a:srgbClr val="C00000"/>
                </a:solidFill>
                <a:effectLst/>
                <a:uLnTx/>
                <a:uFillTx/>
                <a:latin typeface="Calibri"/>
              </a:rPr>
              <a:t>EMP</a:t>
            </a:r>
            <a:r>
              <a:rPr kumimoji="0" lang="en-US" sz="1800" b="0" i="0" u="none" strike="noStrike" kern="1200" cap="none" spc="0" normalizeH="0" baseline="0" noProof="0" dirty="0">
                <a:ln>
                  <a:noFill/>
                </a:ln>
                <a:solidFill>
                  <a:srgbClr val="C00000"/>
                </a:solidFill>
                <a:effectLst/>
                <a:uLnTx/>
                <a:uFillTx/>
                <a:latin typeface="Calibri"/>
              </a:rPr>
              <a:t> Infrastructure </a:t>
            </a:r>
            <a:r>
              <a:rPr kumimoji="0" lang="en-US" sz="1800" b="0" i="0" u="none" strike="noStrike" kern="1200" cap="none" spc="0" normalizeH="0" baseline="0" noProof="0" dirty="0">
                <a:ln>
                  <a:noFill/>
                </a:ln>
                <a:solidFill>
                  <a:prstClr val="black"/>
                </a:solidFill>
                <a:effectLst/>
                <a:uLnTx/>
                <a:uFillTx/>
                <a:latin typeface="Calibri"/>
              </a:rPr>
              <a:t>:  Existing </a:t>
            </a:r>
            <a:r>
              <a:rPr kumimoji="0" lang="en-US" sz="1800" b="1" i="0" u="none" strike="noStrike" kern="1200" cap="none" spc="0" normalizeH="0" baseline="0" noProof="0" dirty="0">
                <a:ln>
                  <a:noFill/>
                </a:ln>
                <a:solidFill>
                  <a:srgbClr val="C00000"/>
                </a:solidFill>
                <a:effectLst/>
                <a:uLnTx/>
                <a:uFillTx/>
                <a:latin typeface="Calibri"/>
              </a:rPr>
              <a:t>Rs. </a:t>
            </a:r>
            <a:r>
              <a:rPr lang="en-US" sz="1800" b="1" dirty="0">
                <a:solidFill>
                  <a:srgbClr val="C00000"/>
                </a:solidFill>
                <a:latin typeface="Calibri"/>
              </a:rPr>
              <a:t>7.3</a:t>
            </a:r>
            <a:r>
              <a:rPr kumimoji="0" lang="en-US" sz="1800" b="1" i="0" u="none" strike="noStrike" kern="1200" cap="none" spc="0" normalizeH="0" baseline="0" noProof="0" dirty="0">
                <a:ln>
                  <a:noFill/>
                </a:ln>
                <a:solidFill>
                  <a:srgbClr val="C00000"/>
                </a:solidFill>
                <a:effectLst/>
                <a:uLnTx/>
                <a:uFillTx/>
                <a:latin typeface="Calibri"/>
              </a:rPr>
              <a:t> Cr; </a:t>
            </a:r>
            <a:r>
              <a:rPr kumimoji="0" lang="en-US" sz="1800" b="1" i="0" u="none" strike="noStrike" kern="1200" cap="none" spc="0" normalizeH="0" baseline="0" noProof="0" dirty="0">
                <a:ln>
                  <a:noFill/>
                </a:ln>
                <a:solidFill>
                  <a:prstClr val="black"/>
                </a:solidFill>
                <a:effectLst/>
                <a:uLnTx/>
                <a:uFillTx/>
                <a:latin typeface="Calibri"/>
              </a:rPr>
              <a:t>Proposed: </a:t>
            </a:r>
            <a:r>
              <a:rPr kumimoji="0" lang="en-US" sz="1800" b="1" i="0" u="none" strike="noStrike" kern="1200" cap="none" spc="0" normalizeH="0" baseline="0" noProof="0" dirty="0">
                <a:ln>
                  <a:noFill/>
                </a:ln>
                <a:solidFill>
                  <a:srgbClr val="C00000"/>
                </a:solidFill>
                <a:effectLst/>
                <a:uLnTx/>
                <a:uFillTx/>
                <a:latin typeface="Calibri"/>
              </a:rPr>
              <a:t>Rs. </a:t>
            </a:r>
            <a:r>
              <a:rPr lang="en-US" sz="1800" b="1" dirty="0">
                <a:solidFill>
                  <a:srgbClr val="C00000"/>
                </a:solidFill>
                <a:latin typeface="Calibri"/>
              </a:rPr>
              <a:t>20.30</a:t>
            </a:r>
            <a:r>
              <a:rPr kumimoji="0" lang="en-US" sz="1800" b="1" i="0" u="none" strike="noStrike" kern="1200" cap="none" spc="0" normalizeH="0" baseline="0" noProof="0" dirty="0">
                <a:ln>
                  <a:noFill/>
                </a:ln>
                <a:solidFill>
                  <a:srgbClr val="C00000"/>
                </a:solidFill>
                <a:effectLst/>
                <a:uLnTx/>
                <a:uFillTx/>
                <a:latin typeface="Calibri"/>
              </a:rPr>
              <a:t> Cr. </a:t>
            </a:r>
            <a:endParaRPr kumimoji="0" lang="en-US" sz="1800" b="0" i="0" u="none" strike="noStrike" kern="1200" cap="none" spc="0" normalizeH="0" baseline="0" noProof="0" dirty="0">
              <a:ln>
                <a:noFill/>
              </a:ln>
              <a:solidFill>
                <a:prstClr val="black"/>
              </a:solidFill>
              <a:effectLst/>
              <a:uLnTx/>
              <a:uFillTx/>
              <a:latin typeface="Calibri"/>
            </a:endParaRPr>
          </a:p>
          <a:p>
            <a:pPr marL="215416" indent="-164126" algn="just">
              <a:spcBef>
                <a:spcPts val="0"/>
              </a:spcBef>
              <a:spcAft>
                <a:spcPts val="0"/>
              </a:spcAft>
              <a:buClr>
                <a:srgbClr val="1F497D">
                  <a:lumMod val="75000"/>
                </a:srgbClr>
              </a:buClr>
              <a:buSzPct val="100000"/>
              <a:buFont typeface="Arial" pitchFamily="34" charset="0"/>
              <a:buChar char="•"/>
              <a:defRPr/>
            </a:pPr>
            <a:r>
              <a:rPr kumimoji="0" lang="en-US" sz="1800" b="0" i="0" u="none" strike="noStrike" kern="1200" cap="none" spc="0" normalizeH="0" baseline="0" noProof="0" dirty="0">
                <a:ln>
                  <a:noFill/>
                </a:ln>
                <a:solidFill>
                  <a:prstClr val="black"/>
                </a:solidFill>
                <a:effectLst/>
                <a:uLnTx/>
                <a:uFillTx/>
                <a:latin typeface="Calibri"/>
              </a:rPr>
              <a:t>Handsome </a:t>
            </a:r>
            <a:r>
              <a:rPr kumimoji="0" lang="en-US" sz="1800" b="0" i="0" u="none" strike="noStrike" kern="1200" cap="none" spc="0" normalizeH="0" baseline="0" noProof="0" dirty="0">
                <a:ln>
                  <a:noFill/>
                </a:ln>
                <a:solidFill>
                  <a:srgbClr val="C00000"/>
                </a:solidFill>
                <a:effectLst/>
                <a:uLnTx/>
                <a:uFillTx/>
                <a:latin typeface="Calibri"/>
              </a:rPr>
              <a:t>Provisions for </a:t>
            </a:r>
            <a:r>
              <a:rPr kumimoji="0" lang="en-US" sz="1800" b="1" i="0" u="none" strike="noStrike" kern="1200" cap="none" spc="0" normalizeH="0" baseline="0" noProof="0" dirty="0">
                <a:ln>
                  <a:noFill/>
                </a:ln>
                <a:solidFill>
                  <a:srgbClr val="C00000"/>
                </a:solidFill>
                <a:effectLst/>
                <a:uLnTx/>
                <a:uFillTx/>
                <a:latin typeface="Calibri"/>
              </a:rPr>
              <a:t>CSR</a:t>
            </a:r>
            <a:r>
              <a:rPr kumimoji="0" lang="en-US" sz="1800" b="0" i="0" u="none" strike="noStrike" kern="1200" cap="none" spc="0" normalizeH="0" baseline="0" noProof="0" dirty="0">
                <a:ln>
                  <a:noFill/>
                </a:ln>
                <a:solidFill>
                  <a:prstClr val="black"/>
                </a:solidFill>
                <a:effectLst/>
                <a:uLnTx/>
                <a:uFillTx/>
                <a:latin typeface="Calibri"/>
              </a:rPr>
              <a:t>: </a:t>
            </a:r>
            <a:r>
              <a:rPr lang="en-US" sz="1800" dirty="0">
                <a:solidFill>
                  <a:prstClr val="black"/>
                </a:solidFill>
                <a:latin typeface="Calibri"/>
              </a:rPr>
              <a:t>Existing </a:t>
            </a:r>
            <a:r>
              <a:rPr lang="en-US" sz="1800" b="1" dirty="0">
                <a:solidFill>
                  <a:srgbClr val="C00000"/>
                </a:solidFill>
                <a:latin typeface="Calibri"/>
              </a:rPr>
              <a:t>Rs. 0.5 Cr; </a:t>
            </a:r>
            <a:r>
              <a:rPr lang="en-US" sz="1800" b="1" dirty="0">
                <a:solidFill>
                  <a:prstClr val="black"/>
                </a:solidFill>
                <a:latin typeface="Calibri"/>
              </a:rPr>
              <a:t>Proposed: </a:t>
            </a:r>
            <a:r>
              <a:rPr lang="en-US" sz="1800" b="1" dirty="0">
                <a:solidFill>
                  <a:srgbClr val="C00000"/>
                </a:solidFill>
                <a:latin typeface="Calibri"/>
              </a:rPr>
              <a:t>Rs. 1.4 Cr. </a:t>
            </a:r>
            <a:endParaRPr kumimoji="0" lang="en-US" sz="1800" b="0" i="0" u="none" strike="noStrike" kern="1200" cap="none" spc="0" normalizeH="0" baseline="0" noProof="0" dirty="0">
              <a:ln>
                <a:noFill/>
              </a:ln>
              <a:solidFill>
                <a:prstClr val="black"/>
              </a:solidFill>
              <a:effectLst/>
              <a:uLnTx/>
              <a:uFillTx/>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800" b="1" i="0" u="none" strike="noStrike" kern="1200" cap="none" spc="0" normalizeH="0" baseline="0" noProof="0" dirty="0">
                <a:ln>
                  <a:noFill/>
                </a:ln>
                <a:solidFill>
                  <a:srgbClr val="C00000"/>
                </a:solidFill>
                <a:effectLst/>
                <a:uLnTx/>
                <a:uFillTx/>
                <a:latin typeface="Calibri"/>
              </a:rPr>
              <a:t>Rs. 1.56 Cr / Yr.</a:t>
            </a:r>
            <a:r>
              <a:rPr kumimoji="0" lang="en-US" sz="1800" b="0" i="0" u="none" strike="noStrike" kern="1200" cap="none" spc="0" normalizeH="0" baseline="0" noProof="0" dirty="0">
                <a:ln>
                  <a:noFill/>
                </a:ln>
                <a:solidFill>
                  <a:prstClr val="black"/>
                </a:solidFill>
                <a:effectLst/>
                <a:uLnTx/>
                <a:uFillTx/>
                <a:latin typeface="Calibri"/>
              </a:rPr>
              <a:t> to be spent on </a:t>
            </a:r>
            <a:r>
              <a:rPr kumimoji="0" lang="en-US" sz="1800" b="1" i="0" u="none" strike="noStrike" kern="1200" cap="none" spc="0" normalizeH="0" baseline="0" noProof="0" dirty="0">
                <a:ln>
                  <a:noFill/>
                </a:ln>
                <a:solidFill>
                  <a:srgbClr val="C00000"/>
                </a:solidFill>
                <a:effectLst/>
                <a:uLnTx/>
                <a:uFillTx/>
                <a:latin typeface="Calibri"/>
              </a:rPr>
              <a:t>O &amp; M</a:t>
            </a:r>
            <a:r>
              <a:rPr kumimoji="0" lang="en-US" sz="1800" b="0" i="0" u="none" strike="noStrike" kern="1200" cap="none" spc="0" normalizeH="0" baseline="0" noProof="0" dirty="0">
                <a:ln>
                  <a:noFill/>
                </a:ln>
                <a:solidFill>
                  <a:srgbClr val="C00000"/>
                </a:solidFill>
                <a:effectLst/>
                <a:uLnTx/>
                <a:uFillTx/>
                <a:latin typeface="Calibri"/>
              </a:rPr>
              <a:t> </a:t>
            </a:r>
            <a:r>
              <a:rPr kumimoji="0" lang="en-US" sz="1800" b="0" i="0" u="none" strike="noStrike" kern="1200" cap="none" spc="0" normalizeH="0" baseline="0" noProof="0" dirty="0">
                <a:ln>
                  <a:noFill/>
                </a:ln>
                <a:solidFill>
                  <a:prstClr val="black"/>
                </a:solidFill>
                <a:effectLst/>
                <a:uLnTx/>
                <a:uFillTx/>
                <a:latin typeface="Calibri"/>
              </a:rPr>
              <a:t>of ETP, APC &amp; Other Infrastructure.</a:t>
            </a:r>
          </a:p>
          <a:p>
            <a:pPr marL="215416" indent="-164126" algn="just">
              <a:spcBef>
                <a:spcPts val="185"/>
              </a:spcBef>
              <a:spcAft>
                <a:spcPts val="185"/>
              </a:spcAft>
              <a:buClr>
                <a:srgbClr val="1F497D">
                  <a:lumMod val="75000"/>
                </a:srgbClr>
              </a:buClr>
              <a:buSzPct val="100000"/>
              <a:buFont typeface="Arial" pitchFamily="34" charset="0"/>
              <a:buChar char="•"/>
              <a:defRPr/>
            </a:pPr>
            <a:r>
              <a:rPr lang="en-US" sz="1800" b="1" dirty="0">
                <a:solidFill>
                  <a:srgbClr val="C00000"/>
                </a:solidFill>
                <a:latin typeface="Calibri"/>
              </a:rPr>
              <a:t>42%</a:t>
            </a:r>
            <a:r>
              <a:rPr lang="en-US" sz="1800" dirty="0">
                <a:solidFill>
                  <a:srgbClr val="C00000"/>
                </a:solidFill>
                <a:latin typeface="Calibri"/>
              </a:rPr>
              <a:t> </a:t>
            </a:r>
            <a:r>
              <a:rPr lang="en-US" sz="1800" dirty="0">
                <a:solidFill>
                  <a:prstClr val="black"/>
                </a:solidFill>
                <a:latin typeface="Calibri"/>
              </a:rPr>
              <a:t>of TPA </a:t>
            </a:r>
            <a:r>
              <a:rPr lang="en-US" sz="1800" dirty="0">
                <a:solidFill>
                  <a:srgbClr val="C00000"/>
                </a:solidFill>
                <a:latin typeface="Calibri"/>
              </a:rPr>
              <a:t>Green Belt </a:t>
            </a:r>
            <a:r>
              <a:rPr lang="en-US" sz="1800" dirty="0">
                <a:solidFill>
                  <a:prstClr val="black"/>
                </a:solidFill>
                <a:latin typeface="Calibri"/>
              </a:rPr>
              <a:t>already developed.</a:t>
            </a:r>
          </a:p>
          <a:p>
            <a:pPr marL="51290" marR="0" lvl="0" algn="just" defTabSz="914400" rtl="0" eaLnBrk="0" fontAlgn="base" latinLnBrk="0" hangingPunct="0">
              <a:spcBef>
                <a:spcPts val="0"/>
              </a:spcBef>
              <a:spcAft>
                <a:spcPts val="0"/>
              </a:spcAft>
              <a:buClr>
                <a:srgbClr val="1F497D">
                  <a:lumMod val="75000"/>
                </a:srgbClr>
              </a:buClr>
              <a:buSzPct val="100000"/>
              <a:tabLst/>
              <a:defRPr/>
            </a:pPr>
            <a:endParaRPr kumimoji="0" lang="en-US" sz="1800" b="0" i="0" u="none" strike="noStrike" kern="1200" cap="none" spc="0" normalizeH="0" baseline="0" noProof="0" dirty="0">
              <a:ln>
                <a:noFill/>
              </a:ln>
              <a:solidFill>
                <a:prstClr val="black"/>
              </a:solidFill>
              <a:effectLst/>
              <a:uLnTx/>
              <a:uFillTx/>
              <a:latin typeface="Calibri"/>
            </a:endParaRPr>
          </a:p>
          <a:p>
            <a:pPr marL="316529" marR="0" lvl="0" indent="-265241" algn="just" defTabSz="914400" rtl="0" eaLnBrk="0" fontAlgn="base" latinLnBrk="0" hangingPunct="0">
              <a:spcBef>
                <a:spcPts val="0"/>
              </a:spcBef>
              <a:spcAft>
                <a:spcPts val="0"/>
              </a:spcAft>
              <a:buClr>
                <a:srgbClr val="1F497D">
                  <a:lumMod val="75000"/>
                </a:srgbClr>
              </a:buClr>
              <a:buSzPct val="100000"/>
              <a:buFont typeface="+mj-lt"/>
              <a:buAutoNum type="alphaUcPeriod" startAt="2"/>
              <a:tabLst/>
              <a:defRPr/>
            </a:pPr>
            <a:r>
              <a:rPr kumimoji="0" lang="en-US" sz="1800" b="1" i="0" u="none" strike="noStrike" kern="1200" cap="none" spc="0" normalizeH="0" baseline="0" noProof="0" dirty="0">
                <a:ln>
                  <a:noFill/>
                </a:ln>
                <a:solidFill>
                  <a:srgbClr val="C00000"/>
                </a:solidFill>
                <a:effectLst/>
                <a:uLnTx/>
                <a:uFillTx/>
                <a:latin typeface="Calibri"/>
              </a:rPr>
              <a:t>Sugar Factory </a:t>
            </a:r>
            <a:r>
              <a:rPr kumimoji="0" lang="en-US" sz="1800" b="0" i="0" u="none" strike="noStrike" kern="1200" cap="none" spc="0" normalizeH="0" baseline="0" noProof="0" dirty="0">
                <a:ln>
                  <a:noFill/>
                </a:ln>
                <a:solidFill>
                  <a:prstClr val="black"/>
                </a:solidFill>
                <a:effectLst/>
                <a:uLnTx/>
                <a:uFillTx/>
                <a:latin typeface="Calibri"/>
              </a:rPr>
              <a:t>-</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800" b="1" i="0" u="none" strike="noStrike" kern="1200" cap="none" spc="0" normalizeH="0" baseline="0" noProof="0" dirty="0">
                <a:ln>
                  <a:noFill/>
                </a:ln>
                <a:solidFill>
                  <a:srgbClr val="C00000"/>
                </a:solidFill>
                <a:effectLst/>
                <a:uLnTx/>
                <a:uFillTx/>
                <a:latin typeface="Calibri"/>
              </a:rPr>
              <a:t>100 %</a:t>
            </a:r>
            <a:r>
              <a:rPr kumimoji="0" lang="en-US" sz="1800" b="0" i="0" u="none" strike="noStrike" kern="1200" cap="none" spc="0" normalizeH="0" baseline="0" noProof="0" dirty="0">
                <a:ln>
                  <a:noFill/>
                </a:ln>
                <a:solidFill>
                  <a:srgbClr val="C00000"/>
                </a:solidFill>
                <a:effectLst/>
                <a:uLnTx/>
                <a:uFillTx/>
                <a:latin typeface="Calibri"/>
              </a:rPr>
              <a:t> Saving in Process Fresh Water. </a:t>
            </a:r>
            <a:endParaRPr kumimoji="0" lang="en-US" sz="1800" b="0" i="0" u="none" strike="noStrike" kern="1200" cap="none" spc="0" normalizeH="0" baseline="0" noProof="0" dirty="0">
              <a:ln>
                <a:noFill/>
              </a:ln>
              <a:solidFill>
                <a:prstClr val="black"/>
              </a:solidFill>
              <a:effectLst/>
              <a:uLnTx/>
              <a:uFillTx/>
              <a:latin typeface="Calibri"/>
            </a:endParaRP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800" b="1" i="0" u="none" strike="noStrike" kern="1200" cap="none" spc="0" normalizeH="0" baseline="0" noProof="0" dirty="0">
                <a:ln>
                  <a:noFill/>
                </a:ln>
                <a:solidFill>
                  <a:srgbClr val="C00000"/>
                </a:solidFill>
                <a:effectLst/>
                <a:uLnTx/>
                <a:uFillTx/>
                <a:latin typeface="Calibri"/>
              </a:rPr>
              <a:t>62% </a:t>
            </a:r>
            <a:r>
              <a:rPr kumimoji="0" lang="en-US" sz="1800" b="0" i="0" u="none" strike="noStrike" kern="1200" cap="none" spc="0" normalizeH="0" baseline="0" noProof="0" dirty="0">
                <a:ln>
                  <a:noFill/>
                </a:ln>
                <a:solidFill>
                  <a:srgbClr val="C00000"/>
                </a:solidFill>
                <a:effectLst/>
                <a:uLnTx/>
                <a:uFillTx/>
                <a:latin typeface="Calibri"/>
              </a:rPr>
              <a:t>Reduction in Effluent </a:t>
            </a:r>
            <a:r>
              <a:rPr kumimoji="0" lang="en-US" sz="1800" b="0" i="0" u="none" strike="noStrike" kern="1200" cap="none" spc="0" normalizeH="0" baseline="0" noProof="0" dirty="0">
                <a:ln>
                  <a:noFill/>
                </a:ln>
                <a:solidFill>
                  <a:prstClr val="black"/>
                </a:solidFill>
                <a:effectLst/>
                <a:uLnTx/>
                <a:uFillTx/>
                <a:latin typeface="Calibri"/>
              </a:rPr>
              <a:t>w.r.t. Norm (Generation: 77 Lit/MT; Norm:200 Lit/M) </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800" b="1" i="0" u="none" strike="noStrike" kern="1200" cap="none" spc="0" normalizeH="0" baseline="0" noProof="0" dirty="0">
                <a:ln>
                  <a:noFill/>
                </a:ln>
                <a:solidFill>
                  <a:srgbClr val="C00000"/>
                </a:solidFill>
                <a:effectLst/>
                <a:uLnTx/>
                <a:uFillTx/>
                <a:latin typeface="Calibri"/>
              </a:rPr>
              <a:t>40%</a:t>
            </a:r>
            <a:r>
              <a:rPr kumimoji="0" lang="en-US" sz="1800" b="0" i="0" u="none" strike="noStrike" kern="1200" cap="none" spc="0" normalizeH="0" baseline="0" noProof="0" dirty="0">
                <a:ln>
                  <a:noFill/>
                </a:ln>
                <a:solidFill>
                  <a:srgbClr val="C00000"/>
                </a:solidFill>
                <a:effectLst/>
                <a:uLnTx/>
                <a:uFillTx/>
                <a:latin typeface="Calibri"/>
              </a:rPr>
              <a:t> Increase in ETP Efficiency </a:t>
            </a:r>
            <a:r>
              <a:rPr kumimoji="0" lang="en-US" sz="1800" b="0" i="0" u="none" strike="noStrike" kern="1200" cap="none" spc="0" normalizeH="0" baseline="0" noProof="0" dirty="0">
                <a:ln>
                  <a:noFill/>
                </a:ln>
                <a:solidFill>
                  <a:prstClr val="black"/>
                </a:solidFill>
                <a:effectLst/>
                <a:uLnTx/>
                <a:uFillTx/>
                <a:latin typeface="Calibri"/>
              </a:rPr>
              <a:t>(Exist. BOD : 100 mg/lit; Prop. BOD : 60 mg/lit) </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800" b="1" i="0" u="none" strike="noStrike" kern="1200" cap="none" spc="0" normalizeH="0" baseline="0" noProof="0" dirty="0">
                <a:ln>
                  <a:noFill/>
                </a:ln>
                <a:solidFill>
                  <a:srgbClr val="C00000"/>
                </a:solidFill>
                <a:effectLst/>
                <a:uLnTx/>
                <a:uFillTx/>
                <a:latin typeface="Calibri"/>
              </a:rPr>
              <a:t>ZLD for Sugar Factory</a:t>
            </a:r>
            <a:r>
              <a:rPr kumimoji="0" lang="en-US" sz="1800" b="0" i="0" u="none" strike="noStrike" kern="1200" cap="none" spc="0" normalizeH="0" baseline="0" noProof="0" dirty="0">
                <a:ln>
                  <a:noFill/>
                </a:ln>
                <a:solidFill>
                  <a:prstClr val="black"/>
                </a:solidFill>
                <a:effectLst/>
                <a:uLnTx/>
                <a:uFillTx/>
                <a:latin typeface="Calibri"/>
              </a:rPr>
              <a:t> </a:t>
            </a:r>
            <a:r>
              <a:rPr kumimoji="0" lang="en-US" sz="1800" b="0" i="0" u="none" strike="noStrike" kern="1200" cap="none" spc="0" normalizeH="0" baseline="0" noProof="0" dirty="0" err="1">
                <a:ln>
                  <a:noFill/>
                </a:ln>
                <a:solidFill>
                  <a:prstClr val="black"/>
                </a:solidFill>
                <a:effectLst/>
                <a:uLnTx/>
                <a:uFillTx/>
                <a:latin typeface="Calibri"/>
              </a:rPr>
              <a:t>tho</a:t>
            </a:r>
            <a:r>
              <a:rPr kumimoji="0" lang="en-US" sz="1800" b="0" i="0" u="none" strike="noStrike" kern="1200" cap="none" spc="0" normalizeH="0" baseline="0" noProof="0" dirty="0">
                <a:ln>
                  <a:noFill/>
                </a:ln>
                <a:solidFill>
                  <a:prstClr val="black"/>
                </a:solidFill>
                <a:effectLst/>
                <a:uLnTx/>
                <a:uFillTx/>
                <a:latin typeface="Calibri"/>
              </a:rPr>
              <a:t>’ Reduce- Reuse- Recycle</a:t>
            </a:r>
          </a:p>
          <a:p>
            <a:pPr marL="215416" marR="0" lvl="0" indent="-164126" algn="just" defTabSz="914400" rtl="0" eaLnBrk="0" fontAlgn="base" latinLnBrk="0" hangingPunct="0">
              <a:spcBef>
                <a:spcPts val="0"/>
              </a:spcBef>
              <a:spcAft>
                <a:spcPts val="0"/>
              </a:spcAft>
              <a:buClr>
                <a:srgbClr val="1F497D">
                  <a:lumMod val="75000"/>
                </a:srgbClr>
              </a:buClr>
              <a:buSzPct val="100000"/>
              <a:buFont typeface="Arial" pitchFamily="34" charset="0"/>
              <a:buChar char="•"/>
              <a:tabLst/>
              <a:defRPr/>
            </a:pPr>
            <a:r>
              <a:rPr kumimoji="0" lang="en-US" sz="1800" b="1" i="0" u="none" strike="noStrike" kern="1200" cap="none" spc="0" normalizeH="0" baseline="0" noProof="0" dirty="0">
                <a:ln>
                  <a:noFill/>
                </a:ln>
                <a:solidFill>
                  <a:srgbClr val="C00000"/>
                </a:solidFill>
                <a:effectLst/>
                <a:uLnTx/>
                <a:uFillTx/>
                <a:latin typeface="Calibri"/>
              </a:rPr>
              <a:t>ESP &amp; 76 M Stack as APC </a:t>
            </a:r>
            <a:r>
              <a:rPr kumimoji="0" lang="en-US" sz="1800" b="0" i="0" u="none" strike="noStrike" kern="1200" cap="none" spc="0" normalizeH="0" baseline="0" noProof="0" dirty="0">
                <a:ln>
                  <a:noFill/>
                </a:ln>
                <a:solidFill>
                  <a:prstClr val="black"/>
                </a:solidFill>
                <a:effectLst/>
                <a:uLnTx/>
                <a:uFillTx/>
                <a:latin typeface="Calibri"/>
              </a:rPr>
              <a:t>to Sugar &amp; Cogen Boiler (ESP Efficiency : 99%); OCMS Provided.</a:t>
            </a:r>
          </a:p>
        </p:txBody>
      </p:sp>
      <p:sp>
        <p:nvSpPr>
          <p:cNvPr id="11268" name="Slide Number Placeholder 6"/>
          <p:cNvSpPr>
            <a:spLocks noGrp="1"/>
          </p:cNvSpPr>
          <p:nvPr>
            <p:ph type="sldNum" sz="quarter" idx="12"/>
          </p:nvPr>
        </p:nvSpPr>
        <p:spPr bwMode="auto">
          <a:xfrm>
            <a:off x="8913813" y="6356350"/>
            <a:ext cx="496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684213" indent="-261938">
              <a:defRPr sz="2000">
                <a:solidFill>
                  <a:schemeClr val="accent2"/>
                </a:solidFill>
                <a:latin typeface="Times New Roman" panose="02020603050405020304" pitchFamily="18" charset="0"/>
                <a:cs typeface="Arial" panose="020B0604020202020204" pitchFamily="34" charset="0"/>
              </a:defRPr>
            </a:lvl2pPr>
            <a:lvl3pPr marL="1052513" indent="-207963">
              <a:defRPr sz="2000">
                <a:solidFill>
                  <a:schemeClr val="accent2"/>
                </a:solidFill>
                <a:latin typeface="Times New Roman" panose="02020603050405020304" pitchFamily="18" charset="0"/>
                <a:cs typeface="Arial" panose="020B0604020202020204" pitchFamily="34" charset="0"/>
              </a:defRPr>
            </a:lvl3pPr>
            <a:lvl4pPr marL="1474788" indent="-207963">
              <a:defRPr sz="2000">
                <a:solidFill>
                  <a:schemeClr val="accent2"/>
                </a:solidFill>
                <a:latin typeface="Times New Roman" panose="02020603050405020304" pitchFamily="18" charset="0"/>
                <a:cs typeface="Arial" panose="020B0604020202020204" pitchFamily="34" charset="0"/>
              </a:defRPr>
            </a:lvl4pPr>
            <a:lvl5pPr marL="1897063" indent="-207963">
              <a:defRPr sz="2000">
                <a:solidFill>
                  <a:schemeClr val="accent2"/>
                </a:solidFill>
                <a:latin typeface="Times New Roman" panose="02020603050405020304" pitchFamily="18" charset="0"/>
                <a:cs typeface="Arial" panose="020B0604020202020204" pitchFamily="34" charset="0"/>
              </a:defRPr>
            </a:lvl5pPr>
            <a:lvl6pPr marL="23542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8114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2686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7258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F7B32A-ACE7-4EB6-81DE-32C0C11BCE3C}" type="slidenum">
              <a:rPr kumimoji="0" lang="en-US" altLang="en-US" sz="11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37422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bwMode="auto">
          <a:xfrm>
            <a:off x="9575800" y="6526213"/>
            <a:ext cx="303213" cy="31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30238" indent="-241300">
              <a:spcBef>
                <a:spcPct val="20000"/>
              </a:spcBef>
              <a:buFont typeface="Arial" panose="020B0604020202020204" pitchFamily="34" charset="0"/>
              <a:buChar char="–"/>
              <a:defRPr sz="2800">
                <a:solidFill>
                  <a:schemeClr val="tx1"/>
                </a:solidFill>
                <a:latin typeface="Calibri" panose="020F0502020204030204" pitchFamily="34" charset="0"/>
              </a:defRPr>
            </a:lvl2pPr>
            <a:lvl3pPr marL="971550" indent="-1920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360488" indent="-192088">
              <a:spcBef>
                <a:spcPct val="20000"/>
              </a:spcBef>
              <a:buFont typeface="Arial" panose="020B0604020202020204" pitchFamily="34" charset="0"/>
              <a:buChar char="–"/>
              <a:defRPr sz="2000">
                <a:solidFill>
                  <a:schemeClr val="tx1"/>
                </a:solidFill>
                <a:latin typeface="Calibri" panose="020F0502020204030204" pitchFamily="34" charset="0"/>
              </a:defRPr>
            </a:lvl4pPr>
            <a:lvl5pPr marL="1751013" indent="-1920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2082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654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226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79813" indent="-1920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42FA69-5D3E-4C14-BD7B-B6330521830B}" type="slidenum">
              <a:rPr kumimoji="0" lang="en-US" altLang="en-US" sz="10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sp>
        <p:nvSpPr>
          <p:cNvPr id="3" name="Rectangle 4"/>
          <p:cNvSpPr>
            <a:spLocks noChangeArrowheads="1"/>
          </p:cNvSpPr>
          <p:nvPr/>
        </p:nvSpPr>
        <p:spPr bwMode="auto">
          <a:xfrm>
            <a:off x="3152775" y="-6350"/>
            <a:ext cx="4052888" cy="338138"/>
          </a:xfrm>
          <a:prstGeom prst="rect">
            <a:avLst/>
          </a:prstGeom>
          <a:noFill/>
          <a:ln w="9525">
            <a:noFill/>
            <a:miter lim="800000"/>
            <a:headEnd/>
            <a:tailEnd/>
          </a:ln>
        </p:spPr>
        <p:txBody>
          <a:bodyPr>
            <a:spAutoFit/>
          </a:bodyPr>
          <a:lstStyle/>
          <a:p>
            <a:pPr marL="293541" marR="0" lvl="0" indent="-293541" algn="ctr" defTabSz="914400" rtl="0" eaLnBrk="0" fontAlgn="base" latinLnBrk="0" hangingPunct="0">
              <a:lnSpc>
                <a:spcPct val="100000"/>
              </a:lnSpc>
              <a:spcBef>
                <a:spcPct val="0"/>
              </a:spcBef>
              <a:spcAft>
                <a:spcPct val="0"/>
              </a:spcAft>
              <a:buClrTx/>
              <a:buSzTx/>
              <a:buFontTx/>
              <a:buNone/>
              <a:tabLst/>
              <a:defRPr/>
            </a:pPr>
            <a:r>
              <a:rPr kumimoji="0" lang="fi-FI" sz="1600" b="0" i="0" u="none" strike="noStrike" kern="1200" cap="none" spc="0" normalizeH="0" baseline="0" noProof="0" dirty="0">
                <a:ln>
                  <a:noFill/>
                </a:ln>
                <a:solidFill>
                  <a:srgbClr val="CC0099"/>
                </a:solidFill>
                <a:effectLst/>
                <a:uLnTx/>
                <a:uFillTx/>
                <a:latin typeface="Calibri"/>
                <a:ea typeface="+mn-ea"/>
                <a:cs typeface="Arial" charset="0"/>
              </a:rPr>
              <a:t>Location of Project &amp; its Connectivity</a:t>
            </a:r>
            <a:endParaRPr kumimoji="0" lang="en-US" sz="1600" b="0" i="0" u="none" strike="noStrike" kern="1200" cap="none" spc="0" normalizeH="0" baseline="0" noProof="0" dirty="0">
              <a:ln>
                <a:noFill/>
              </a:ln>
              <a:solidFill>
                <a:srgbClr val="CC0099"/>
              </a:solidFill>
              <a:effectLst/>
              <a:uLnTx/>
              <a:uFillTx/>
              <a:latin typeface="Calibri"/>
              <a:ea typeface="+mn-ea"/>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94347780"/>
              </p:ext>
            </p:extLst>
          </p:nvPr>
        </p:nvGraphicFramePr>
        <p:xfrm>
          <a:off x="6254705" y="5745802"/>
          <a:ext cx="3371850" cy="981075"/>
        </p:xfrm>
        <a:graphic>
          <a:graphicData uri="http://schemas.openxmlformats.org/drawingml/2006/table">
            <a:tbl>
              <a:tblPr/>
              <a:tblGrid>
                <a:gridCol w="1099058">
                  <a:extLst>
                    <a:ext uri="{9D8B030D-6E8A-4147-A177-3AD203B41FA5}">
                      <a16:colId xmlns:a16="http://schemas.microsoft.com/office/drawing/2014/main" val="20000"/>
                    </a:ext>
                  </a:extLst>
                </a:gridCol>
                <a:gridCol w="2272792">
                  <a:extLst>
                    <a:ext uri="{9D8B030D-6E8A-4147-A177-3AD203B41FA5}">
                      <a16:colId xmlns:a16="http://schemas.microsoft.com/office/drawing/2014/main" val="20001"/>
                    </a:ext>
                  </a:extLst>
                </a:gridCol>
              </a:tblGrid>
              <a:tr h="3270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panose="020F0502020204030204" pitchFamily="34" charset="0"/>
                          <a:cs typeface="Arial" panose="020B0604020202020204" pitchFamily="34" charset="0"/>
                        </a:rPr>
                        <a:t>Latitude</a:t>
                      </a: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16°56’12.93"N</a:t>
                      </a:r>
                      <a:endParaRPr kumimoji="0" lang="en-US" altLang="en-US" sz="13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70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panose="020F0502020204030204" pitchFamily="34" charset="0"/>
                          <a:cs typeface="Arial" panose="020B0604020202020204" pitchFamily="34" charset="0"/>
                        </a:rPr>
                        <a:t>Longitude</a:t>
                      </a: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74°05’18.06“E</a:t>
                      </a:r>
                      <a:endParaRPr kumimoji="0" lang="en-US" altLang="en-US" sz="13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70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Calibri" panose="020F0502020204030204" pitchFamily="34" charset="0"/>
                          <a:cs typeface="Arial" panose="020B0604020202020204" pitchFamily="34" charset="0"/>
                        </a:rPr>
                        <a:t>Elevation</a:t>
                      </a: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560 M above MSL</a:t>
                      </a:r>
                    </a:p>
                  </a:txBody>
                  <a:tcPr marL="84410" marR="84410" marT="38868" marB="38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27023654"/>
              </p:ext>
            </p:extLst>
          </p:nvPr>
        </p:nvGraphicFramePr>
        <p:xfrm>
          <a:off x="213673" y="5677871"/>
          <a:ext cx="5867400" cy="1104900"/>
        </p:xfrm>
        <a:graphic>
          <a:graphicData uri="http://schemas.openxmlformats.org/drawingml/2006/table">
            <a:tbl>
              <a:tblPr firstRow="1" bandRow="1">
                <a:tableStyleId>{5C22544A-7EE6-4342-B048-85BDC9FD1C3A}</a:tableStyleId>
              </a:tblPr>
              <a:tblGrid>
                <a:gridCol w="1477418">
                  <a:extLst>
                    <a:ext uri="{9D8B030D-6E8A-4147-A177-3AD203B41FA5}">
                      <a16:colId xmlns:a16="http://schemas.microsoft.com/office/drawing/2014/main" val="20000"/>
                    </a:ext>
                  </a:extLst>
                </a:gridCol>
                <a:gridCol w="4389982">
                  <a:extLst>
                    <a:ext uri="{9D8B030D-6E8A-4147-A177-3AD203B41FA5}">
                      <a16:colId xmlns:a16="http://schemas.microsoft.com/office/drawing/2014/main" val="20001"/>
                    </a:ext>
                  </a:extLst>
                </a:gridCol>
              </a:tblGrid>
              <a:tr h="276225">
                <a:tc>
                  <a:txBody>
                    <a:bodyPr/>
                    <a:lstStyle/>
                    <a:p>
                      <a:pPr algn="ctr"/>
                      <a:r>
                        <a:rPr lang="en-US" sz="1300" dirty="0">
                          <a:solidFill>
                            <a:schemeClr val="tx1"/>
                          </a:solidFill>
                        </a:rPr>
                        <a:t>Accessibility</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300" dirty="0">
                          <a:solidFill>
                            <a:schemeClr val="tx1"/>
                          </a:solidFill>
                        </a:rPr>
                        <a:t>Connectivity</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6225">
                <a:tc>
                  <a:txBody>
                    <a:bodyPr/>
                    <a:lstStyle/>
                    <a:p>
                      <a:r>
                        <a:rPr lang="en-US" sz="1300" dirty="0">
                          <a:solidFill>
                            <a:schemeClr val="tx1">
                              <a:lumMod val="95000"/>
                              <a:lumOff val="5000"/>
                            </a:schemeClr>
                          </a:solidFill>
                        </a:rPr>
                        <a:t>Highway / Road</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kern="1200" dirty="0">
                          <a:solidFill>
                            <a:schemeClr val="tx1"/>
                          </a:solidFill>
                          <a:latin typeface="+mn-lt"/>
                          <a:ea typeface="+mn-ea"/>
                          <a:cs typeface="+mn-cs"/>
                        </a:rPr>
                        <a:t>NH-4 (19 Km) </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6225">
                <a:tc>
                  <a:txBody>
                    <a:bodyPr/>
                    <a:lstStyle/>
                    <a:p>
                      <a:r>
                        <a:rPr lang="en-US" sz="1300" dirty="0">
                          <a:solidFill>
                            <a:schemeClr val="tx1"/>
                          </a:solidFill>
                        </a:rPr>
                        <a:t>Railway Station</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440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a:solidFill>
                            <a:schemeClr val="tx1"/>
                          </a:solidFill>
                          <a:latin typeface="+mn-lt"/>
                          <a:ea typeface="+mn-ea"/>
                          <a:cs typeface="+mn-cs"/>
                        </a:rPr>
                        <a:t>Kolhapur (31 Km)</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6225">
                <a:tc>
                  <a:txBody>
                    <a:bodyPr/>
                    <a:lstStyle/>
                    <a:p>
                      <a:r>
                        <a:rPr lang="en-US" sz="1300" dirty="0">
                          <a:solidFill>
                            <a:schemeClr val="tx1"/>
                          </a:solidFill>
                        </a:rPr>
                        <a:t>Airport</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a:solidFill>
                            <a:schemeClr val="tx1"/>
                          </a:solidFill>
                          <a:latin typeface="+mn-lt"/>
                          <a:ea typeface="+mn-ea"/>
                          <a:cs typeface="+mn-cs"/>
                        </a:rPr>
                        <a:t>Kolhapur (36 Km)</a:t>
                      </a:r>
                    </a:p>
                  </a:txBody>
                  <a:tcPr marL="84360" marR="84360" marT="38960" marB="38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5" name="TextBox 14"/>
          <p:cNvSpPr txBox="1"/>
          <p:nvPr/>
        </p:nvSpPr>
        <p:spPr>
          <a:xfrm>
            <a:off x="3944938" y="2781300"/>
            <a:ext cx="523875" cy="2301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5</a:t>
            </a:r>
            <a:r>
              <a:rPr kumimoji="0" lang="en-US" sz="738"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Km</a:t>
            </a:r>
            <a:endParaRPr kumimoji="0" lang="en-US" sz="738"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7" name="TextBox 16"/>
          <p:cNvSpPr txBox="1"/>
          <p:nvPr/>
        </p:nvSpPr>
        <p:spPr>
          <a:xfrm>
            <a:off x="3762375" y="1865313"/>
            <a:ext cx="757238" cy="23018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10</a:t>
            </a:r>
            <a:r>
              <a:rPr kumimoji="0" lang="en-US" sz="738"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Km</a:t>
            </a:r>
            <a:endParaRPr kumimoji="0" lang="en-US" sz="738"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13350" name="TextBox 17"/>
          <p:cNvSpPr txBox="1">
            <a:spLocks noChangeArrowheads="1"/>
          </p:cNvSpPr>
          <p:nvPr/>
        </p:nvSpPr>
        <p:spPr bwMode="auto">
          <a:xfrm>
            <a:off x="3800475" y="812800"/>
            <a:ext cx="668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Arial" panose="020B0604020202020204" pitchFamily="34" charset="0"/>
              </a:rPr>
              <a:t>15 Km</a:t>
            </a:r>
          </a:p>
        </p:txBody>
      </p:sp>
      <p:pic>
        <p:nvPicPr>
          <p:cNvPr id="2" name="Picture 1">
            <a:extLst>
              <a:ext uri="{FF2B5EF4-FFF2-40B4-BE49-F238E27FC236}">
                <a16:creationId xmlns:a16="http://schemas.microsoft.com/office/drawing/2014/main" id="{9C11C36D-7C6F-48BC-9743-6D117ECD61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730" y="304799"/>
            <a:ext cx="9539926" cy="5262585"/>
          </a:xfrm>
          <a:prstGeom prst="rect">
            <a:avLst/>
          </a:prstGeom>
        </p:spPr>
      </p:pic>
    </p:spTree>
    <p:extLst>
      <p:ext uri="{BB962C8B-B14F-4D97-AF65-F5344CB8AC3E}">
        <p14:creationId xmlns:p14="http://schemas.microsoft.com/office/powerpoint/2010/main" val="2577797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bwMode="auto">
          <a:xfrm>
            <a:off x="9144000" y="6489700"/>
            <a:ext cx="225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ADBD03-F927-4402-ABDA-41DEC5CD589F}"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20226226"/>
              </p:ext>
            </p:extLst>
          </p:nvPr>
        </p:nvGraphicFramePr>
        <p:xfrm>
          <a:off x="624640" y="5590841"/>
          <a:ext cx="8785225" cy="1190632"/>
        </p:xfrm>
        <a:graphic>
          <a:graphicData uri="http://schemas.openxmlformats.org/drawingml/2006/table">
            <a:tbl>
              <a:tblPr firstRow="1" bandRow="1">
                <a:tableStyleId>{5C22544A-7EE6-4342-B048-85BDC9FD1C3A}</a:tableStyleId>
              </a:tblPr>
              <a:tblGrid>
                <a:gridCol w="1958194">
                  <a:extLst>
                    <a:ext uri="{9D8B030D-6E8A-4147-A177-3AD203B41FA5}">
                      <a16:colId xmlns:a16="http://schemas.microsoft.com/office/drawing/2014/main" val="20000"/>
                    </a:ext>
                  </a:extLst>
                </a:gridCol>
                <a:gridCol w="6827031">
                  <a:extLst>
                    <a:ext uri="{9D8B030D-6E8A-4147-A177-3AD203B41FA5}">
                      <a16:colId xmlns:a16="http://schemas.microsoft.com/office/drawing/2014/main" val="20001"/>
                    </a:ext>
                  </a:extLst>
                </a:gridCol>
              </a:tblGrid>
              <a:tr h="297656">
                <a:tc>
                  <a:txBody>
                    <a:bodyPr/>
                    <a:lstStyle/>
                    <a:p>
                      <a:pPr algn="ctr"/>
                      <a:r>
                        <a:rPr lang="en-US" sz="1400" dirty="0">
                          <a:solidFill>
                            <a:schemeClr val="tx1"/>
                          </a:solidFill>
                        </a:rPr>
                        <a:t>Particulars</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Distance &amp; Directions</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7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Water Bodies </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err="1">
                          <a:solidFill>
                            <a:schemeClr val="tx1"/>
                          </a:solidFill>
                          <a:latin typeface="+mn-lt"/>
                          <a:ea typeface="+mn-ea"/>
                          <a:cs typeface="+mn-cs"/>
                        </a:rPr>
                        <a:t>Warna</a:t>
                      </a:r>
                      <a:r>
                        <a:rPr lang="en-US" sz="1400" kern="1200" dirty="0">
                          <a:solidFill>
                            <a:schemeClr val="tx1"/>
                          </a:solidFill>
                          <a:latin typeface="+mn-lt"/>
                          <a:ea typeface="+mn-ea"/>
                          <a:cs typeface="+mn-cs"/>
                        </a:rPr>
                        <a:t> River at 2.5 Km (S), </a:t>
                      </a:r>
                      <a:r>
                        <a:rPr lang="en-US" sz="1400" kern="1200" dirty="0" err="1">
                          <a:solidFill>
                            <a:schemeClr val="tx1"/>
                          </a:solidFill>
                          <a:latin typeface="+mn-lt"/>
                          <a:ea typeface="+mn-ea"/>
                          <a:cs typeface="+mn-cs"/>
                        </a:rPr>
                        <a:t>Morna</a:t>
                      </a:r>
                      <a:r>
                        <a:rPr lang="en-US" sz="1400" kern="1200" dirty="0">
                          <a:solidFill>
                            <a:schemeClr val="tx1"/>
                          </a:solidFill>
                          <a:latin typeface="+mn-lt"/>
                          <a:ea typeface="+mn-ea"/>
                          <a:cs typeface="+mn-cs"/>
                        </a:rPr>
                        <a:t> 4.5 Km (N) &amp; </a:t>
                      </a:r>
                      <a:r>
                        <a:rPr lang="en-US" sz="1400" kern="1200" dirty="0" err="1">
                          <a:solidFill>
                            <a:schemeClr val="tx1"/>
                          </a:solidFill>
                          <a:latin typeface="+mn-lt"/>
                          <a:ea typeface="+mn-ea"/>
                          <a:cs typeface="+mn-cs"/>
                        </a:rPr>
                        <a:t>Morna</a:t>
                      </a:r>
                      <a:r>
                        <a:rPr lang="en-US" sz="1400" kern="1200" dirty="0">
                          <a:solidFill>
                            <a:schemeClr val="tx1"/>
                          </a:solidFill>
                          <a:latin typeface="+mn-lt"/>
                          <a:ea typeface="+mn-ea"/>
                          <a:cs typeface="+mn-cs"/>
                        </a:rPr>
                        <a:t> Dam 7 Km (N) </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7656">
                <a:tc>
                  <a:txBody>
                    <a:bodyPr/>
                    <a:lstStyle/>
                    <a:p>
                      <a:r>
                        <a:rPr lang="en-US" sz="1400" b="1" dirty="0">
                          <a:solidFill>
                            <a:schemeClr val="tx1">
                              <a:lumMod val="95000"/>
                              <a:lumOff val="5000"/>
                            </a:schemeClr>
                          </a:solidFill>
                        </a:rPr>
                        <a:t>Forest </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400" kern="1200" dirty="0">
                          <a:solidFill>
                            <a:schemeClr val="tx1"/>
                          </a:solidFill>
                          <a:latin typeface="+mn-lt"/>
                          <a:ea typeface="+mn-ea"/>
                          <a:cs typeface="+mn-cs"/>
                        </a:rPr>
                        <a:t>No</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7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Nearest Habitation</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err="1">
                          <a:solidFill>
                            <a:schemeClr val="tx1"/>
                          </a:solidFill>
                          <a:latin typeface="+mn-lt"/>
                          <a:ea typeface="+mn-ea"/>
                          <a:cs typeface="+mn-cs"/>
                        </a:rPr>
                        <a:t>Chikhali</a:t>
                      </a:r>
                      <a:r>
                        <a:rPr lang="en-US" sz="1400" kern="1200" dirty="0">
                          <a:solidFill>
                            <a:schemeClr val="tx1"/>
                          </a:solidFill>
                          <a:latin typeface="+mn-lt"/>
                          <a:ea typeface="+mn-ea"/>
                          <a:cs typeface="+mn-cs"/>
                        </a:rPr>
                        <a:t> Village (0.5 Km)</a:t>
                      </a:r>
                    </a:p>
                  </a:txBody>
                  <a:tcPr marL="91458" marR="91458" marT="42149" marB="42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Rectangle 5"/>
          <p:cNvSpPr>
            <a:spLocks noChangeArrowheads="1"/>
          </p:cNvSpPr>
          <p:nvPr/>
        </p:nvSpPr>
        <p:spPr bwMode="auto">
          <a:xfrm>
            <a:off x="3276600" y="-10946"/>
            <a:ext cx="3640138" cy="338138"/>
          </a:xfrm>
          <a:prstGeom prst="rect">
            <a:avLst/>
          </a:prstGeom>
          <a:noFill/>
          <a:ln w="9525">
            <a:noFill/>
            <a:miter lim="800000"/>
            <a:headEnd/>
            <a:tailEnd/>
          </a:ln>
        </p:spPr>
        <p:txBody>
          <a:bodyPr>
            <a:spAutoFit/>
          </a:bodyPr>
          <a:lstStyle/>
          <a:p>
            <a:pPr marL="317995" marR="0" lvl="0" indent="-317995" algn="ctr" defTabSz="914400" rtl="0" eaLnBrk="0" fontAlgn="base" latinLnBrk="0" hangingPunct="0">
              <a:lnSpc>
                <a:spcPct val="100000"/>
              </a:lnSpc>
              <a:spcBef>
                <a:spcPct val="0"/>
              </a:spcBef>
              <a:spcAft>
                <a:spcPct val="0"/>
              </a:spcAft>
              <a:buClrTx/>
              <a:buSzTx/>
              <a:buFontTx/>
              <a:buNone/>
              <a:tabLst/>
              <a:defRPr/>
            </a:pPr>
            <a:r>
              <a:rPr kumimoji="0" lang="fi-FI" sz="1600" b="0" i="0" u="none" strike="noStrike" kern="1200" cap="none" spc="0" normalizeH="0" baseline="0" noProof="0" dirty="0">
                <a:ln>
                  <a:noFill/>
                </a:ln>
                <a:solidFill>
                  <a:srgbClr val="CC0099"/>
                </a:solidFill>
                <a:effectLst/>
                <a:uLnTx/>
                <a:uFillTx/>
                <a:latin typeface="Calibri"/>
                <a:ea typeface="+mn-ea"/>
                <a:cs typeface="Arial" charset="0"/>
              </a:rPr>
              <a:t>Topographical Map</a:t>
            </a:r>
            <a:endParaRPr kumimoji="0" lang="en-US" sz="1600" b="0" i="0" u="none" strike="noStrike" kern="1200" cap="none" spc="0" normalizeH="0" baseline="0" noProof="0" dirty="0">
              <a:ln>
                <a:noFill/>
              </a:ln>
              <a:solidFill>
                <a:srgbClr val="CC0099"/>
              </a:solidFill>
              <a:effectLst/>
              <a:uLnTx/>
              <a:uFillTx/>
              <a:latin typeface="Calibri"/>
              <a:ea typeface="+mn-ea"/>
              <a:cs typeface="Arial" charset="0"/>
            </a:endParaRPr>
          </a:p>
        </p:txBody>
      </p:sp>
      <p:pic>
        <p:nvPicPr>
          <p:cNvPr id="2" name="Picture 1">
            <a:extLst>
              <a:ext uri="{FF2B5EF4-FFF2-40B4-BE49-F238E27FC236}">
                <a16:creationId xmlns:a16="http://schemas.microsoft.com/office/drawing/2014/main" id="{9EE86FE5-B4A6-4E39-BA02-5DEBBA4D74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210" y="319559"/>
            <a:ext cx="8221580" cy="5271282"/>
          </a:xfrm>
          <a:prstGeom prst="rect">
            <a:avLst/>
          </a:prstGeom>
        </p:spPr>
      </p:pic>
    </p:spTree>
    <p:extLst>
      <p:ext uri="{BB962C8B-B14F-4D97-AF65-F5344CB8AC3E}">
        <p14:creationId xmlns:p14="http://schemas.microsoft.com/office/powerpoint/2010/main" val="202293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3A1C8C-3D91-442E-A30B-4371FE4028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42" y="581032"/>
            <a:ext cx="9666452" cy="5955920"/>
          </a:xfrm>
          <a:prstGeom prst="rect">
            <a:avLst/>
          </a:prstGeom>
        </p:spPr>
      </p:pic>
      <p:sp>
        <p:nvSpPr>
          <p:cNvPr id="13" name="Rectangle 45"/>
          <p:cNvSpPr>
            <a:spLocks noChangeArrowheads="1"/>
          </p:cNvSpPr>
          <p:nvPr/>
        </p:nvSpPr>
        <p:spPr bwMode="auto">
          <a:xfrm>
            <a:off x="311149" y="6564313"/>
            <a:ext cx="2836863" cy="261610"/>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libri"/>
                <a:ea typeface="+mn-ea"/>
                <a:cs typeface="Times New Roman" pitchFamily="18" charset="0"/>
              </a:rPr>
              <a:t>The Maps are Purely Graphical &amp; not to Scale. </a:t>
            </a:r>
          </a:p>
        </p:txBody>
      </p:sp>
      <p:sp>
        <p:nvSpPr>
          <p:cNvPr id="15365" name="Slide Number Placeholder 1"/>
          <p:cNvSpPr>
            <a:spLocks noGrp="1"/>
          </p:cNvSpPr>
          <p:nvPr>
            <p:ph type="sldNum" sz="quarter" idx="12"/>
          </p:nvPr>
        </p:nvSpPr>
        <p:spPr bwMode="auto">
          <a:xfrm>
            <a:off x="9244596" y="6436560"/>
            <a:ext cx="374650" cy="4695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2"/>
                </a:solidFill>
                <a:latin typeface="Times New Roman" panose="02020603050405020304" pitchFamily="18" charset="0"/>
                <a:cs typeface="Arial" panose="020B0604020202020204" pitchFamily="34" charset="0"/>
              </a:defRPr>
            </a:lvl1pPr>
            <a:lvl2pPr marL="684213" indent="-261938">
              <a:defRPr sz="2000">
                <a:solidFill>
                  <a:schemeClr val="accent2"/>
                </a:solidFill>
                <a:latin typeface="Times New Roman" panose="02020603050405020304" pitchFamily="18" charset="0"/>
                <a:cs typeface="Arial" panose="020B0604020202020204" pitchFamily="34" charset="0"/>
              </a:defRPr>
            </a:lvl2pPr>
            <a:lvl3pPr marL="1052513" indent="-207963">
              <a:defRPr sz="2000">
                <a:solidFill>
                  <a:schemeClr val="accent2"/>
                </a:solidFill>
                <a:latin typeface="Times New Roman" panose="02020603050405020304" pitchFamily="18" charset="0"/>
                <a:cs typeface="Arial" panose="020B0604020202020204" pitchFamily="34" charset="0"/>
              </a:defRPr>
            </a:lvl3pPr>
            <a:lvl4pPr marL="1474788" indent="-207963">
              <a:defRPr sz="2000">
                <a:solidFill>
                  <a:schemeClr val="accent2"/>
                </a:solidFill>
                <a:latin typeface="Times New Roman" panose="02020603050405020304" pitchFamily="18" charset="0"/>
                <a:cs typeface="Arial" panose="020B0604020202020204" pitchFamily="34" charset="0"/>
              </a:defRPr>
            </a:lvl4pPr>
            <a:lvl5pPr marL="1897063" indent="-207963">
              <a:defRPr sz="2000">
                <a:solidFill>
                  <a:schemeClr val="accent2"/>
                </a:solidFill>
                <a:latin typeface="Times New Roman" panose="02020603050405020304" pitchFamily="18" charset="0"/>
                <a:cs typeface="Arial" panose="020B0604020202020204" pitchFamily="34" charset="0"/>
              </a:defRPr>
            </a:lvl5pPr>
            <a:lvl6pPr marL="23542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8114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2686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725863" indent="-207963"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AD2F1B-F2F4-4E54-AFE9-BB0A39D1D447}" type="slidenum">
              <a:rPr kumimoji="0" lang="en-US" altLang="en-US" sz="11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100" b="0" i="0" u="none" strike="noStrike" kern="1200" cap="none" spc="0" normalizeH="0" baseline="0" noProof="0">
              <a:ln>
                <a:noFill/>
              </a:ln>
              <a:solidFill>
                <a:srgbClr val="898989"/>
              </a:solidFill>
              <a:effectLst/>
              <a:uLnTx/>
              <a:uFillTx/>
              <a:latin typeface="Times New Roman" panose="02020603050405020304" pitchFamily="18" charset="0"/>
              <a:ea typeface="+mn-ea"/>
              <a:cs typeface="Arial" panose="020B0604020202020204" pitchFamily="34" charset="0"/>
            </a:endParaRPr>
          </a:p>
        </p:txBody>
      </p:sp>
      <p:pic>
        <p:nvPicPr>
          <p:cNvPr id="15368" name="Picture 16" descr="C:\Users\Comp 19\Desktop\Logos\kolhapur_district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716" y="722201"/>
            <a:ext cx="1863725" cy="183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423"/>
          <p:cNvSpPr txBox="1">
            <a:spLocks noChangeArrowheads="1"/>
          </p:cNvSpPr>
          <p:nvPr/>
        </p:nvSpPr>
        <p:spPr bwMode="auto">
          <a:xfrm>
            <a:off x="484188" y="291014"/>
            <a:ext cx="9148762" cy="323850"/>
          </a:xfrm>
          <a:prstGeom prst="rect">
            <a:avLst/>
          </a:prstGeom>
          <a:noFill/>
          <a:ln>
            <a:noFill/>
          </a:ln>
        </p:spPr>
        <p:txBody>
          <a:bodyPr>
            <a:spAutoFit/>
          </a:bodyPr>
          <a:lstStyle>
            <a:lvl1pPr marL="1344613" indent="-1344613" eaLnBrk="0" hangingPunct="0">
              <a:tabLst>
                <a:tab pos="2116138" algn="l"/>
              </a:tabLst>
              <a:defRPr sz="2000">
                <a:solidFill>
                  <a:schemeClr val="accent2"/>
                </a:solidFill>
                <a:latin typeface="Times New Roman" panose="02020603050405020304" pitchFamily="18" charset="0"/>
                <a:cs typeface="Arial" panose="020B0604020202020204" pitchFamily="34" charset="0"/>
              </a:defRPr>
            </a:lvl1pPr>
            <a:lvl2pPr marL="742950" indent="-285750" eaLnBrk="0" hangingPunct="0">
              <a:tabLst>
                <a:tab pos="2116138" algn="l"/>
              </a:tabLst>
              <a:defRPr sz="2000">
                <a:solidFill>
                  <a:schemeClr val="accent2"/>
                </a:solidFill>
                <a:latin typeface="Times New Roman" panose="02020603050405020304" pitchFamily="18" charset="0"/>
                <a:cs typeface="Arial" panose="020B0604020202020204" pitchFamily="34" charset="0"/>
              </a:defRPr>
            </a:lvl2pPr>
            <a:lvl3pPr marL="1143000" indent="-228600" eaLnBrk="0" hangingPunct="0">
              <a:tabLst>
                <a:tab pos="2116138" algn="l"/>
              </a:tabLst>
              <a:defRPr sz="2000">
                <a:solidFill>
                  <a:schemeClr val="accent2"/>
                </a:solidFill>
                <a:latin typeface="Times New Roman" panose="02020603050405020304" pitchFamily="18" charset="0"/>
                <a:cs typeface="Arial" panose="020B0604020202020204" pitchFamily="34" charset="0"/>
              </a:defRPr>
            </a:lvl3pPr>
            <a:lvl4pPr marL="1600200" indent="-228600" eaLnBrk="0" hangingPunct="0">
              <a:tabLst>
                <a:tab pos="2116138" algn="l"/>
              </a:tabLst>
              <a:defRPr sz="2000">
                <a:solidFill>
                  <a:schemeClr val="accent2"/>
                </a:solidFill>
                <a:latin typeface="Times New Roman" panose="02020603050405020304" pitchFamily="18" charset="0"/>
                <a:cs typeface="Arial" panose="020B0604020202020204" pitchFamily="34" charset="0"/>
              </a:defRPr>
            </a:lvl4pPr>
            <a:lvl5pPr marL="2057400" indent="-228600" eaLnBrk="0" hangingPunct="0">
              <a:tabLst>
                <a:tab pos="2116138" algn="l"/>
              </a:tabLst>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2116138" algn="l"/>
              </a:tabLs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2116138" algn="l"/>
              </a:tabLs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2116138" algn="l"/>
              </a:tabLs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2116138" algn="l"/>
              </a:tabLst>
              <a:defRPr sz="2000">
                <a:solidFill>
                  <a:schemeClr val="accent2"/>
                </a:solidFill>
                <a:latin typeface="Times New Roman" panose="02020603050405020304" pitchFamily="18" charset="0"/>
                <a:cs typeface="Arial" panose="020B0604020202020204" pitchFamily="34" charset="0"/>
              </a:defRPr>
            </a:lvl9pPr>
          </a:lstStyle>
          <a:p>
            <a:pPr marL="1371592" marR="0" lvl="0" indent="-1371592" algn="just" defTabSz="914400" rtl="0" eaLnBrk="1" fontAlgn="base" latinLnBrk="0" hangingPunct="1">
              <a:lnSpc>
                <a:spcPct val="100000"/>
              </a:lnSpc>
              <a:spcBef>
                <a:spcPct val="0"/>
              </a:spcBef>
              <a:spcAft>
                <a:spcPct val="0"/>
              </a:spcAft>
              <a:buClrTx/>
              <a:buSzTx/>
              <a:buFontTx/>
              <a:buNone/>
              <a:tabLst>
                <a:tab pos="2116138" algn="l"/>
              </a:tabLst>
              <a:defRPr/>
            </a:pPr>
            <a:r>
              <a:rPr kumimoji="0" lang="en-US" altLang="en-US" sz="15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Location</a:t>
            </a:r>
            <a:r>
              <a:rPr kumimoji="0" lang="en-US" altLang="en-US" sz="1500" b="1" i="0" u="none" strike="noStrike" kern="1200" cap="none" spc="0" normalizeH="0" baseline="0" noProof="0" dirty="0">
                <a:ln>
                  <a:noFill/>
                </a:ln>
                <a:solidFill>
                  <a:srgbClr val="CC0099"/>
                </a:solidFill>
                <a:effectLst/>
                <a:uLnTx/>
                <a:uFillTx/>
                <a:latin typeface="Calibri"/>
                <a:ea typeface="+mn-ea"/>
                <a:cs typeface="Arial" panose="020B0604020202020204" pitchFamily="34" charset="0"/>
              </a:rPr>
              <a:t> -  </a:t>
            </a:r>
            <a:r>
              <a:rPr kumimoji="0" lang="en-US" altLang="en-US" sz="1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Industrial Site is at </a:t>
            </a:r>
            <a:r>
              <a:rPr lang="en-US" altLang="en-US" sz="1500" dirty="0">
                <a:solidFill>
                  <a:prstClr val="black"/>
                </a:solidFill>
                <a:latin typeface="Calibri"/>
              </a:rPr>
              <a:t>53</a:t>
            </a:r>
            <a:r>
              <a:rPr kumimoji="0" lang="en-US" altLang="en-US" sz="1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Km on West of Kolhapur City  &amp; at 270 Km on South East of Mumbai</a:t>
            </a:r>
          </a:p>
        </p:txBody>
      </p:sp>
      <p:sp>
        <p:nvSpPr>
          <p:cNvPr id="19" name="Rectangle 4"/>
          <p:cNvSpPr>
            <a:spLocks noChangeArrowheads="1"/>
          </p:cNvSpPr>
          <p:nvPr/>
        </p:nvSpPr>
        <p:spPr bwMode="auto">
          <a:xfrm>
            <a:off x="4008438" y="0"/>
            <a:ext cx="1506537" cy="338138"/>
          </a:xfrm>
          <a:prstGeom prst="rect">
            <a:avLst/>
          </a:prstGeom>
          <a:noFill/>
          <a:ln w="9525">
            <a:noFill/>
            <a:miter lim="800000"/>
            <a:headEnd/>
            <a:tailEnd/>
          </a:ln>
        </p:spPr>
        <p:txBody>
          <a:bodyPr>
            <a:spAutoFit/>
          </a:bodyPr>
          <a:lstStyle/>
          <a:p>
            <a:pPr marL="344486" marR="0" lvl="0" indent="-344486" algn="ctr" defTabSz="914400" rtl="0" eaLnBrk="0" fontAlgn="base" latinLnBrk="0" hangingPunct="0">
              <a:lnSpc>
                <a:spcPct val="100000"/>
              </a:lnSpc>
              <a:spcBef>
                <a:spcPct val="0"/>
              </a:spcBef>
              <a:spcAft>
                <a:spcPct val="0"/>
              </a:spcAft>
              <a:buClrTx/>
              <a:buSzTx/>
              <a:buFontTx/>
              <a:buNone/>
              <a:tabLst/>
              <a:defRPr/>
            </a:pPr>
            <a:r>
              <a:rPr kumimoji="0" lang="fi-FI" sz="1600" b="0" i="0" u="none" strike="noStrike" kern="1200" cap="none" spc="0" normalizeH="0" baseline="0" noProof="0" dirty="0">
                <a:ln>
                  <a:noFill/>
                </a:ln>
                <a:solidFill>
                  <a:srgbClr val="CC0099"/>
                </a:solidFill>
                <a:effectLst/>
                <a:uLnTx/>
                <a:uFillTx/>
                <a:latin typeface="Calibri"/>
                <a:ea typeface="+mn-ea"/>
                <a:cs typeface="Arial" charset="0"/>
              </a:rPr>
              <a:t>Project Site</a:t>
            </a:r>
            <a:endParaRPr kumimoji="0" lang="en-US" sz="1600" b="0" i="0" u="none" strike="noStrike" kern="1200" cap="none" spc="0" normalizeH="0" baseline="0" noProof="0" dirty="0">
              <a:ln>
                <a:noFill/>
              </a:ln>
              <a:solidFill>
                <a:srgbClr val="CC0099"/>
              </a:solidFill>
              <a:effectLst/>
              <a:uLnTx/>
              <a:uFillTx/>
              <a:latin typeface="Calibri"/>
              <a:ea typeface="+mn-ea"/>
              <a:cs typeface="Arial" charset="0"/>
            </a:endParaRPr>
          </a:p>
        </p:txBody>
      </p:sp>
      <p:sp>
        <p:nvSpPr>
          <p:cNvPr id="15380" name="Rectangle 22"/>
          <p:cNvSpPr>
            <a:spLocks noChangeArrowheads="1"/>
          </p:cNvSpPr>
          <p:nvPr/>
        </p:nvSpPr>
        <p:spPr bwMode="auto">
          <a:xfrm>
            <a:off x="3501231" y="6557005"/>
            <a:ext cx="518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8275">
              <a:defRPr sz="2000">
                <a:solidFill>
                  <a:schemeClr val="accent2"/>
                </a:solidFill>
                <a:latin typeface="Times New Roman" panose="02020603050405020304" pitchFamily="18" charset="0"/>
                <a:cs typeface="Arial" panose="020B0604020202020204" pitchFamily="34" charset="0"/>
              </a:defRPr>
            </a:lvl1pPr>
            <a:lvl2pPr marL="742950" indent="-285750">
              <a:defRPr sz="2000">
                <a:solidFill>
                  <a:schemeClr val="accent2"/>
                </a:solidFill>
                <a:latin typeface="Times New Roman" panose="02020603050405020304" pitchFamily="18" charset="0"/>
                <a:cs typeface="Arial" panose="020B0604020202020204" pitchFamily="34" charset="0"/>
              </a:defRPr>
            </a:lvl2pPr>
            <a:lvl3pPr marL="1143000" indent="-228600">
              <a:defRPr sz="2000">
                <a:solidFill>
                  <a:schemeClr val="accent2"/>
                </a:solidFill>
                <a:latin typeface="Times New Roman" panose="02020603050405020304" pitchFamily="18" charset="0"/>
                <a:cs typeface="Arial" panose="020B0604020202020204" pitchFamily="34" charset="0"/>
              </a:defRPr>
            </a:lvl3pPr>
            <a:lvl4pPr marL="1600200" indent="-228600">
              <a:defRPr sz="2000">
                <a:solidFill>
                  <a:schemeClr val="accent2"/>
                </a:solidFill>
                <a:latin typeface="Times New Roman" panose="02020603050405020304" pitchFamily="18" charset="0"/>
                <a:cs typeface="Arial" panose="020B0604020202020204" pitchFamily="34" charset="0"/>
              </a:defRPr>
            </a:lvl4pPr>
            <a:lvl5pPr marL="2057400" indent="-22860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168275" marR="0" lvl="0" indent="-168275"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i-FI"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Latitude</a:t>
            </a:r>
            <a:r>
              <a:rPr kumimoji="0" lang="it-IT" alt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¹ </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16°56’12.93"N</a:t>
            </a: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S Mincho" pitchFamily="49" charset="-128"/>
                <a:cs typeface="Arial" panose="020B0604020202020204" pitchFamily="34" charset="0"/>
              </a:rPr>
              <a:t>,</a:t>
            </a:r>
            <a:r>
              <a:rPr kumimoji="0" lang="fi-FI" altLang="en-US" sz="1200" b="0" i="0" u="none" strike="noStrike" kern="1200" cap="none" spc="0" normalizeH="0" baseline="0" noProof="0" dirty="0">
                <a:ln>
                  <a:noFill/>
                </a:ln>
                <a:solidFill>
                  <a:srgbClr val="000000"/>
                </a:solidFill>
                <a:effectLst/>
                <a:uLnTx/>
                <a:uFillTx/>
                <a:latin typeface="Calibri" panose="020F0502020204030204" pitchFamily="34" charset="0"/>
                <a:ea typeface="MS Mincho" pitchFamily="49" charset="-128"/>
                <a:cs typeface="Times New Roman" panose="02020603050405020304" pitchFamily="18" charset="0"/>
              </a:rPr>
              <a:t>Longitude</a:t>
            </a:r>
            <a:r>
              <a:rPr kumimoji="0" lang="fi-FI" alt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a:t>
            </a:r>
            <a:r>
              <a:rPr kumimoji="0" lang="it-IT" altLang="en-US" sz="1200" b="0" i="0" u="none" strike="noStrike" kern="1200" cap="none" spc="0" normalizeH="0" baseline="0" noProof="0" dirty="0">
                <a:ln>
                  <a:noFill/>
                </a:ln>
                <a:solidFill>
                  <a:srgbClr val="000000"/>
                </a:solidFill>
                <a:effectLst/>
                <a:uLnTx/>
                <a:uFillTx/>
                <a:latin typeface="Calibri" panose="020F0502020204030204" pitchFamily="34" charset="0"/>
                <a:ea typeface="MS Mincho" pitchFamily="49" charset="-128"/>
                <a:cs typeface="Arial" panose="020B0604020202020204" pitchFamily="34" charset="0"/>
              </a:rPr>
              <a:t>¹ </a:t>
            </a: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S Mincho" pitchFamily="49" charset="-128"/>
                <a:cs typeface="Arial" panose="020B0604020202020204" pitchFamily="34" charset="0"/>
              </a:rPr>
              <a:t>74 0518.06</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Mincho" pitchFamily="49" charset="-128"/>
                <a:cs typeface="Arial" panose="020B0604020202020204" pitchFamily="34" charset="0"/>
              </a:rPr>
              <a:t>“</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E</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Mincho" pitchFamily="49" charset="-128"/>
                <a:cs typeface="Arial" panose="020B0604020202020204" pitchFamily="34" charset="0"/>
              </a:rPr>
              <a:t>.</a:t>
            </a:r>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F02527DA-A34E-4672-98A7-CD3408714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42" y="2595900"/>
            <a:ext cx="1877373" cy="1628775"/>
          </a:xfrm>
          <a:prstGeom prst="rect">
            <a:avLst/>
          </a:prstGeom>
        </p:spPr>
      </p:pic>
      <p:cxnSp>
        <p:nvCxnSpPr>
          <p:cNvPr id="34" name="Straight Arrow Connector 1207"/>
          <p:cNvCxnSpPr>
            <a:cxnSpLocks/>
          </p:cNvCxnSpPr>
          <p:nvPr/>
        </p:nvCxnSpPr>
        <p:spPr>
          <a:xfrm>
            <a:off x="580847" y="2180100"/>
            <a:ext cx="0" cy="14013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76" name="Oval 2"/>
          <p:cNvSpPr>
            <a:spLocks noChangeArrowheads="1"/>
          </p:cNvSpPr>
          <p:nvPr/>
        </p:nvSpPr>
        <p:spPr bwMode="auto">
          <a:xfrm flipH="1" flipV="1">
            <a:off x="449176" y="3429000"/>
            <a:ext cx="246063" cy="276225"/>
          </a:xfrm>
          <a:prstGeom prst="ellipse">
            <a:avLst/>
          </a:prstGeom>
          <a:noFill/>
          <a:ln w="38100" algn="ctr">
            <a:solidFill>
              <a:srgbClr val="3333CC"/>
            </a:solidFill>
            <a:miter lim="800000"/>
            <a:headEnd/>
            <a:tailEnd/>
          </a:ln>
        </p:spPr>
        <p:txBody>
          <a:bodyPr wrap="none" lIns="88414" tIns="44207" rIns="88414" bIns="44207"/>
          <a:lstStyle>
            <a:lvl1pPr>
              <a:defRPr sz="2400">
                <a:solidFill>
                  <a:schemeClr val="accent2"/>
                </a:solidFill>
                <a:latin typeface="Times New Roman" panose="02020603050405020304" pitchFamily="18" charset="0"/>
                <a:cs typeface="Arial" panose="020B0604020202020204" pitchFamily="34" charset="0"/>
              </a:defRPr>
            </a:lvl1pPr>
            <a:lvl2pPr marL="742950" indent="-285750">
              <a:defRPr sz="2400">
                <a:solidFill>
                  <a:schemeClr val="accent2"/>
                </a:solidFill>
                <a:latin typeface="Times New Roman" panose="02020603050405020304" pitchFamily="18" charset="0"/>
                <a:cs typeface="Arial" panose="020B0604020202020204" pitchFamily="34" charset="0"/>
              </a:defRPr>
            </a:lvl2pPr>
            <a:lvl3pPr marL="1143000" indent="-228600">
              <a:defRPr sz="2400">
                <a:solidFill>
                  <a:schemeClr val="accent2"/>
                </a:solidFill>
                <a:latin typeface="Times New Roman" panose="02020603050405020304" pitchFamily="18" charset="0"/>
                <a:cs typeface="Arial" panose="020B0604020202020204" pitchFamily="34" charset="0"/>
              </a:defRPr>
            </a:lvl3pPr>
            <a:lvl4pPr marL="1600200" indent="-228600">
              <a:defRPr sz="2400">
                <a:solidFill>
                  <a:schemeClr val="accent2"/>
                </a:solidFill>
                <a:latin typeface="Times New Roman" panose="02020603050405020304" pitchFamily="18" charset="0"/>
                <a:cs typeface="Arial" panose="020B0604020202020204" pitchFamily="34" charset="0"/>
              </a:defRPr>
            </a:lvl4pPr>
            <a:lvl5pPr marL="2057400" indent="-228600">
              <a:defRPr sz="24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754" b="0" i="0" u="none" strike="noStrike" kern="1200" cap="none" spc="0" normalizeH="0" baseline="0" noProof="0">
              <a:ln>
                <a:noFill/>
              </a:ln>
              <a:solidFill>
                <a:srgbClr val="C0504D"/>
              </a:solidFill>
              <a:effectLst/>
              <a:uLnTx/>
              <a:uFillTx/>
              <a:latin typeface="Times New Roman" panose="02020603050405020304" pitchFamily="18" charset="0"/>
              <a:ea typeface="+mn-ea"/>
              <a:cs typeface="Arial" panose="020B0604020202020204" pitchFamily="34" charset="0"/>
            </a:endParaRPr>
          </a:p>
        </p:txBody>
      </p:sp>
      <p:cxnSp>
        <p:nvCxnSpPr>
          <p:cNvPr id="42" name="Straight Arrow Connector 1207"/>
          <p:cNvCxnSpPr>
            <a:cxnSpLocks/>
          </p:cNvCxnSpPr>
          <p:nvPr/>
        </p:nvCxnSpPr>
        <p:spPr>
          <a:xfrm flipV="1">
            <a:off x="572207" y="3276600"/>
            <a:ext cx="4837993" cy="28338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0467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490" name="Straight Arrow Connector 58"/>
          <p:cNvCxnSpPr>
            <a:cxnSpLocks noChangeShapeType="1"/>
          </p:cNvCxnSpPr>
          <p:nvPr/>
        </p:nvCxnSpPr>
        <p:spPr bwMode="auto">
          <a:xfrm>
            <a:off x="5291138" y="2201863"/>
            <a:ext cx="742950" cy="15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491" name="Straight Arrow Connector 78"/>
          <p:cNvCxnSpPr>
            <a:cxnSpLocks noChangeShapeType="1"/>
          </p:cNvCxnSpPr>
          <p:nvPr/>
        </p:nvCxnSpPr>
        <p:spPr bwMode="auto">
          <a:xfrm flipV="1">
            <a:off x="7739063" y="2201863"/>
            <a:ext cx="1060450"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492" name="Straight Arrow Connector 107"/>
          <p:cNvCxnSpPr>
            <a:cxnSpLocks noChangeShapeType="1"/>
            <a:stCxn id="7176" idx="3"/>
          </p:cNvCxnSpPr>
          <p:nvPr/>
        </p:nvCxnSpPr>
        <p:spPr bwMode="auto">
          <a:xfrm flipV="1">
            <a:off x="2708275" y="5359400"/>
            <a:ext cx="519113"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493" name="Straight Arrow Connector 122"/>
          <p:cNvCxnSpPr>
            <a:cxnSpLocks noChangeShapeType="1"/>
          </p:cNvCxnSpPr>
          <p:nvPr/>
        </p:nvCxnSpPr>
        <p:spPr bwMode="auto">
          <a:xfrm>
            <a:off x="4875213" y="5357813"/>
            <a:ext cx="423862"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38" name="Rectangle 1"/>
          <p:cNvSpPr>
            <a:spLocks noChangeArrowheads="1"/>
          </p:cNvSpPr>
          <p:nvPr/>
        </p:nvSpPr>
        <p:spPr bwMode="auto">
          <a:xfrm>
            <a:off x="2590800" y="76200"/>
            <a:ext cx="5384800" cy="369888"/>
          </a:xfrm>
          <a:prstGeom prst="rect">
            <a:avLst/>
          </a:prstGeom>
          <a:noFill/>
          <a:ln w="9525">
            <a:noFill/>
            <a:miter lim="800000"/>
            <a:headEnd/>
            <a:tailEnd/>
          </a:ln>
        </p:spPr>
        <p:txBody>
          <a:bodyPr>
            <a:spAutoFit/>
          </a:bodyPr>
          <a:lstStyle/>
          <a:p>
            <a:pPr algn="ctr">
              <a:defRPr/>
            </a:pPr>
            <a:r>
              <a:rPr lang="en-US" altLang="en-US" sz="1800" dirty="0">
                <a:solidFill>
                  <a:srgbClr val="CC0099"/>
                </a:solidFill>
                <a:latin typeface="+mj-lt"/>
                <a:cs typeface="Arial" charset="0"/>
              </a:rPr>
              <a:t>Integrated Project Complex Process Flow Diagram</a:t>
            </a:r>
            <a:endParaRPr lang="en-US" altLang="en-US" sz="1800" b="1" dirty="0">
              <a:solidFill>
                <a:srgbClr val="FF0000"/>
              </a:solidFill>
              <a:latin typeface="Arial Black" panose="020B0A04020102020204" pitchFamily="34" charset="0"/>
              <a:cs typeface="Arial" charset="0"/>
            </a:endParaRPr>
          </a:p>
        </p:txBody>
      </p:sp>
      <p:grpSp>
        <p:nvGrpSpPr>
          <p:cNvPr id="63495" name="Group 48"/>
          <p:cNvGrpSpPr>
            <a:grpSpLocks/>
          </p:cNvGrpSpPr>
          <p:nvPr/>
        </p:nvGrpSpPr>
        <p:grpSpPr bwMode="auto">
          <a:xfrm>
            <a:off x="231775" y="620713"/>
            <a:ext cx="8358188" cy="5737225"/>
            <a:chOff x="304769" y="739750"/>
            <a:chExt cx="7715358" cy="5737250"/>
          </a:xfrm>
        </p:grpSpPr>
        <p:sp>
          <p:nvSpPr>
            <p:cNvPr id="15394" name="TextBox 137"/>
            <p:cNvSpPr txBox="1">
              <a:spLocks noChangeArrowheads="1"/>
            </p:cNvSpPr>
            <p:nvPr/>
          </p:nvSpPr>
          <p:spPr bwMode="auto">
            <a:xfrm>
              <a:off x="2275739" y="5026019"/>
              <a:ext cx="1295418" cy="307976"/>
            </a:xfrm>
            <a:prstGeom prst="rect">
              <a:avLst/>
            </a:prstGeom>
            <a:noFill/>
            <a:ln w="9525">
              <a:noFill/>
              <a:miter lim="800000"/>
              <a:headEnd/>
              <a:tailEnd/>
            </a:ln>
          </p:spPr>
          <p:txBody>
            <a:bodyPr>
              <a:spAutoFit/>
            </a:bodyPr>
            <a:lstStyle/>
            <a:p>
              <a:pPr algn="ctr" eaLnBrk="1" hangingPunct="1">
                <a:defRPr/>
              </a:pPr>
              <a:r>
                <a:rPr lang="en-US" altLang="en-US" sz="1400" dirty="0">
                  <a:solidFill>
                    <a:srgbClr val="FF0000"/>
                  </a:solidFill>
                  <a:latin typeface="+mn-lt"/>
                </a:rPr>
                <a:t>Molasses (4%)</a:t>
              </a:r>
            </a:p>
          </p:txBody>
        </p:sp>
        <p:sp>
          <p:nvSpPr>
            <p:cNvPr id="2" name="Rectangle 1"/>
            <p:cNvSpPr>
              <a:spLocks noChangeArrowheads="1"/>
            </p:cNvSpPr>
            <p:nvPr/>
          </p:nvSpPr>
          <p:spPr bwMode="auto">
            <a:xfrm>
              <a:off x="380970" y="739750"/>
              <a:ext cx="2057429" cy="457202"/>
            </a:xfrm>
            <a:prstGeom prst="rect">
              <a:avLst/>
            </a:prstGeom>
            <a:noFill/>
            <a:ln w="19050" algn="ctr">
              <a:noFill/>
              <a:round/>
              <a:headEnd/>
              <a:tailEnd/>
            </a:ln>
          </p:spPr>
          <p:txBody>
            <a:bodyPr/>
            <a:lstStyle/>
            <a:p>
              <a:pPr algn="ctr" eaLnBrk="1" hangingPunct="1">
                <a:defRPr/>
              </a:pPr>
              <a:r>
                <a:rPr lang="en-US" altLang="en-US" sz="1600" b="1" dirty="0">
                  <a:solidFill>
                    <a:srgbClr val="992182"/>
                  </a:solidFill>
                  <a:latin typeface="+mn-lt"/>
                  <a:cs typeface="Times New Roman" pitchFamily="18" charset="0"/>
                </a:rPr>
                <a:t>Sugar Factory</a:t>
              </a:r>
            </a:p>
          </p:txBody>
        </p:sp>
        <p:sp>
          <p:nvSpPr>
            <p:cNvPr id="7171" name="Rounded Rectangle 2"/>
            <p:cNvSpPr>
              <a:spLocks noChangeArrowheads="1"/>
            </p:cNvSpPr>
            <p:nvPr/>
          </p:nvSpPr>
          <p:spPr bwMode="auto">
            <a:xfrm>
              <a:off x="304769" y="1214414"/>
              <a:ext cx="2266982" cy="538165"/>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Weighment  &amp; Cane Preparation</a:t>
              </a:r>
            </a:p>
          </p:txBody>
        </p:sp>
        <p:sp>
          <p:nvSpPr>
            <p:cNvPr id="7172" name="Rounded Rectangle 3"/>
            <p:cNvSpPr>
              <a:spLocks noChangeArrowheads="1"/>
            </p:cNvSpPr>
            <p:nvPr/>
          </p:nvSpPr>
          <p:spPr bwMode="auto">
            <a:xfrm>
              <a:off x="304769" y="2133581"/>
              <a:ext cx="2286032" cy="43815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Cane Milling/ Crushing</a:t>
              </a:r>
            </a:p>
            <a:p>
              <a:pPr algn="ctr" eaLnBrk="1" hangingPunct="1">
                <a:defRPr/>
              </a:pPr>
              <a:endParaRPr lang="en-US" sz="1600" dirty="0">
                <a:solidFill>
                  <a:schemeClr val="tx1"/>
                </a:solidFill>
                <a:latin typeface="+mn-lt"/>
                <a:cs typeface="Times New Roman" pitchFamily="18" charset="0"/>
              </a:endParaRPr>
            </a:p>
            <a:p>
              <a:pPr algn="ctr" eaLnBrk="1" hangingPunct="1">
                <a:defRPr/>
              </a:pPr>
              <a:endParaRPr lang="en-US" sz="1600" dirty="0">
                <a:solidFill>
                  <a:schemeClr val="tx1"/>
                </a:solidFill>
                <a:latin typeface="+mn-lt"/>
                <a:cs typeface="Times New Roman" pitchFamily="18" charset="0"/>
              </a:endParaRPr>
            </a:p>
          </p:txBody>
        </p:sp>
        <p:sp>
          <p:nvSpPr>
            <p:cNvPr id="7173" name="Rounded Rectangle 4"/>
            <p:cNvSpPr>
              <a:spLocks noChangeArrowheads="1"/>
            </p:cNvSpPr>
            <p:nvPr/>
          </p:nvSpPr>
          <p:spPr bwMode="auto">
            <a:xfrm>
              <a:off x="304769" y="2962260"/>
              <a:ext cx="2286032" cy="53340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Juice Extraction &amp;  Clarification</a:t>
              </a:r>
            </a:p>
          </p:txBody>
        </p:sp>
        <p:sp>
          <p:nvSpPr>
            <p:cNvPr id="7174" name="Rounded Rectangle 5"/>
            <p:cNvSpPr>
              <a:spLocks noChangeArrowheads="1"/>
            </p:cNvSpPr>
            <p:nvPr/>
          </p:nvSpPr>
          <p:spPr bwMode="auto">
            <a:xfrm>
              <a:off x="304769" y="3690925"/>
              <a:ext cx="2286032" cy="38100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Juice Sulphitation</a:t>
              </a:r>
            </a:p>
          </p:txBody>
        </p:sp>
        <p:sp>
          <p:nvSpPr>
            <p:cNvPr id="7175" name="Rounded Rectangle 6"/>
            <p:cNvSpPr>
              <a:spLocks noChangeArrowheads="1"/>
            </p:cNvSpPr>
            <p:nvPr/>
          </p:nvSpPr>
          <p:spPr bwMode="auto">
            <a:xfrm>
              <a:off x="304769" y="4419591"/>
              <a:ext cx="2286032" cy="45720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Syrup Boiling</a:t>
              </a:r>
            </a:p>
          </p:txBody>
        </p:sp>
        <p:sp>
          <p:nvSpPr>
            <p:cNvPr id="7176" name="Rounded Rectangle 7"/>
            <p:cNvSpPr>
              <a:spLocks noChangeArrowheads="1"/>
            </p:cNvSpPr>
            <p:nvPr/>
          </p:nvSpPr>
          <p:spPr bwMode="auto">
            <a:xfrm>
              <a:off x="304769" y="5257795"/>
              <a:ext cx="2286032" cy="45720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Centrifuging</a:t>
              </a:r>
            </a:p>
          </p:txBody>
        </p:sp>
        <p:sp>
          <p:nvSpPr>
            <p:cNvPr id="7177" name="Rounded Rectangle 8"/>
            <p:cNvSpPr>
              <a:spLocks noChangeArrowheads="1"/>
            </p:cNvSpPr>
            <p:nvPr/>
          </p:nvSpPr>
          <p:spPr bwMode="auto">
            <a:xfrm>
              <a:off x="304769" y="6019798"/>
              <a:ext cx="2286032" cy="457202"/>
            </a:xfrm>
            <a:prstGeom prst="roundRect">
              <a:avLst>
                <a:gd name="adj" fmla="val 16667"/>
              </a:avLst>
            </a:prstGeom>
            <a:solidFill>
              <a:schemeClr val="accent3">
                <a:lumMod val="60000"/>
                <a:lumOff val="4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Storage of Sugar</a:t>
              </a:r>
            </a:p>
          </p:txBody>
        </p:sp>
        <p:cxnSp>
          <p:nvCxnSpPr>
            <p:cNvPr id="63535" name="Straight Arrow Connector 19"/>
            <p:cNvCxnSpPr>
              <a:cxnSpLocks noChangeShapeType="1"/>
              <a:stCxn id="7173" idx="2"/>
              <a:endCxn id="7174" idx="0"/>
            </p:cNvCxnSpPr>
            <p:nvPr/>
          </p:nvCxnSpPr>
          <p:spPr bwMode="auto">
            <a:xfrm>
              <a:off x="1447832" y="3495662"/>
              <a:ext cx="0" cy="19526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36" name="Straight Arrow Connector 21"/>
            <p:cNvCxnSpPr>
              <a:cxnSpLocks noChangeShapeType="1"/>
              <a:stCxn id="7174" idx="2"/>
              <a:endCxn id="7175" idx="0"/>
            </p:cNvCxnSpPr>
            <p:nvPr/>
          </p:nvCxnSpPr>
          <p:spPr bwMode="auto">
            <a:xfrm rot="5400000">
              <a:off x="1273969" y="4245769"/>
              <a:ext cx="347663" cy="31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37" name="Straight Arrow Connector 23"/>
            <p:cNvCxnSpPr>
              <a:cxnSpLocks noChangeShapeType="1"/>
              <a:stCxn id="7175" idx="2"/>
              <a:endCxn id="7176" idx="0"/>
            </p:cNvCxnSpPr>
            <p:nvPr/>
          </p:nvCxnSpPr>
          <p:spPr bwMode="auto">
            <a:xfrm rot="5400000">
              <a:off x="1257301" y="5067300"/>
              <a:ext cx="381000" cy="31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38" name="Straight Arrow Connector 25"/>
            <p:cNvCxnSpPr>
              <a:cxnSpLocks noChangeShapeType="1"/>
              <a:stCxn id="7176" idx="2"/>
              <a:endCxn id="7177" idx="0"/>
            </p:cNvCxnSpPr>
            <p:nvPr/>
          </p:nvCxnSpPr>
          <p:spPr bwMode="auto">
            <a:xfrm rot="5400000">
              <a:off x="1295401" y="5867400"/>
              <a:ext cx="304800" cy="31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184" name="Rectangle 56"/>
            <p:cNvSpPr>
              <a:spLocks noChangeArrowheads="1"/>
            </p:cNvSpPr>
            <p:nvPr/>
          </p:nvSpPr>
          <p:spPr bwMode="auto">
            <a:xfrm>
              <a:off x="3505214" y="2133581"/>
              <a:ext cx="1447820" cy="381002"/>
            </a:xfrm>
            <a:prstGeom prst="rect">
              <a:avLst/>
            </a:prstGeom>
            <a:solidFill>
              <a:schemeClr val="accent2">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Boiler</a:t>
              </a:r>
            </a:p>
          </p:txBody>
        </p:sp>
        <p:sp>
          <p:nvSpPr>
            <p:cNvPr id="7186" name="Rectangle 59"/>
            <p:cNvSpPr>
              <a:spLocks noChangeArrowheads="1"/>
            </p:cNvSpPr>
            <p:nvPr/>
          </p:nvSpPr>
          <p:spPr bwMode="auto">
            <a:xfrm>
              <a:off x="5638843" y="2133581"/>
              <a:ext cx="1600222" cy="381002"/>
            </a:xfrm>
            <a:prstGeom prst="rect">
              <a:avLst/>
            </a:prstGeom>
            <a:solidFill>
              <a:schemeClr val="accent2">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Turbines</a:t>
              </a:r>
            </a:p>
          </p:txBody>
        </p:sp>
        <p:sp>
          <p:nvSpPr>
            <p:cNvPr id="15410" name="TextBox 68"/>
            <p:cNvSpPr txBox="1">
              <a:spLocks noChangeArrowheads="1"/>
            </p:cNvSpPr>
            <p:nvPr/>
          </p:nvSpPr>
          <p:spPr bwMode="auto">
            <a:xfrm>
              <a:off x="2533651" y="2078018"/>
              <a:ext cx="914413" cy="523877"/>
            </a:xfrm>
            <a:prstGeom prst="rect">
              <a:avLst/>
            </a:prstGeom>
            <a:noFill/>
            <a:ln w="9525">
              <a:noFill/>
              <a:miter lim="800000"/>
              <a:headEnd/>
              <a:tailEnd/>
            </a:ln>
          </p:spPr>
          <p:txBody>
            <a:bodyPr>
              <a:spAutoFit/>
            </a:bodyPr>
            <a:lstStyle/>
            <a:p>
              <a:pPr algn="ctr" eaLnBrk="1" hangingPunct="1">
                <a:defRPr/>
              </a:pPr>
              <a:r>
                <a:rPr lang="en-US" altLang="en-US" sz="1400" dirty="0">
                  <a:solidFill>
                    <a:srgbClr val="FF0000"/>
                  </a:solidFill>
                  <a:latin typeface="+mn-lt"/>
                </a:rPr>
                <a:t>Bagasse</a:t>
              </a:r>
            </a:p>
            <a:p>
              <a:pPr algn="ctr" eaLnBrk="1" hangingPunct="1">
                <a:defRPr/>
              </a:pPr>
              <a:r>
                <a:rPr lang="en-US" altLang="en-US" sz="1400" dirty="0">
                  <a:solidFill>
                    <a:srgbClr val="FF0000"/>
                  </a:solidFill>
                  <a:latin typeface="+mn-lt"/>
                </a:rPr>
                <a:t>30%</a:t>
              </a:r>
            </a:p>
          </p:txBody>
        </p:sp>
        <p:sp>
          <p:nvSpPr>
            <p:cNvPr id="19508" name="TextBox 80"/>
            <p:cNvSpPr txBox="1">
              <a:spLocks noChangeArrowheads="1"/>
            </p:cNvSpPr>
            <p:nvPr/>
          </p:nvSpPr>
          <p:spPr bwMode="auto">
            <a:xfrm>
              <a:off x="4878299" y="2300269"/>
              <a:ext cx="855797" cy="30797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dirty="0">
                  <a:solidFill>
                    <a:schemeClr val="accent2"/>
                  </a:solidFill>
                  <a:latin typeface="+mn-lt"/>
                  <a:cs typeface="Times New Roman" panose="02020603050405020304" pitchFamily="18" charset="0"/>
                </a:rPr>
                <a:t>Steam</a:t>
              </a:r>
            </a:p>
          </p:txBody>
        </p:sp>
        <p:sp>
          <p:nvSpPr>
            <p:cNvPr id="15412" name="TextBox 81"/>
            <p:cNvSpPr txBox="1">
              <a:spLocks noChangeArrowheads="1"/>
            </p:cNvSpPr>
            <p:nvPr/>
          </p:nvSpPr>
          <p:spPr bwMode="auto">
            <a:xfrm>
              <a:off x="7091060" y="2295507"/>
              <a:ext cx="857261" cy="307976"/>
            </a:xfrm>
            <a:prstGeom prst="rect">
              <a:avLst/>
            </a:prstGeom>
            <a:noFill/>
            <a:ln w="19050">
              <a:noFill/>
              <a:miter lim="800000"/>
              <a:headEnd/>
              <a:tailEnd/>
            </a:ln>
          </p:spPr>
          <p:txBody>
            <a:bodyPr>
              <a:spAutoFit/>
            </a:bodyPr>
            <a:lstStyle/>
            <a:p>
              <a:pPr algn="ctr" eaLnBrk="1" hangingPunct="1">
                <a:defRPr/>
              </a:pPr>
              <a:r>
                <a:rPr lang="en-US" altLang="en-US" sz="1400" dirty="0">
                  <a:latin typeface="+mn-lt"/>
                  <a:cs typeface="Times New Roman" pitchFamily="18" charset="0"/>
                </a:rPr>
                <a:t>Power</a:t>
              </a:r>
            </a:p>
          </p:txBody>
        </p:sp>
        <p:cxnSp>
          <p:nvCxnSpPr>
            <p:cNvPr id="63544" name="Straight Connector 85"/>
            <p:cNvCxnSpPr>
              <a:cxnSpLocks noChangeShapeType="1"/>
            </p:cNvCxnSpPr>
            <p:nvPr/>
          </p:nvCxnSpPr>
          <p:spPr bwMode="auto">
            <a:xfrm rot="5400000">
              <a:off x="2709225" y="2140571"/>
              <a:ext cx="1188720" cy="3175"/>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5416" name="TextBox 94"/>
            <p:cNvSpPr txBox="1">
              <a:spLocks noChangeArrowheads="1"/>
            </p:cNvSpPr>
            <p:nvPr/>
          </p:nvSpPr>
          <p:spPr bwMode="auto">
            <a:xfrm>
              <a:off x="3212133" y="1495403"/>
              <a:ext cx="1800983" cy="369889"/>
            </a:xfrm>
            <a:prstGeom prst="rect">
              <a:avLst/>
            </a:prstGeom>
            <a:noFill/>
            <a:ln w="19050" algn="ctr">
              <a:noFill/>
              <a:round/>
              <a:headEnd/>
              <a:tailEnd/>
            </a:ln>
          </p:spPr>
          <p:txBody>
            <a:bodyPr/>
            <a:lstStyle/>
            <a:p>
              <a:pPr algn="ctr" eaLnBrk="1" hangingPunct="1">
                <a:defRPr/>
              </a:pPr>
              <a:r>
                <a:rPr lang="en-US" altLang="en-US" sz="1600" b="1" dirty="0">
                  <a:solidFill>
                    <a:srgbClr val="992182"/>
                  </a:solidFill>
                  <a:latin typeface="+mn-lt"/>
                  <a:cs typeface="Times New Roman" pitchFamily="18" charset="0"/>
                </a:rPr>
                <a:t>Cogeneration Plant</a:t>
              </a:r>
            </a:p>
          </p:txBody>
        </p:sp>
        <p:cxnSp>
          <p:nvCxnSpPr>
            <p:cNvPr id="63546" name="Straight Arrow Connector 98"/>
            <p:cNvCxnSpPr>
              <a:cxnSpLocks noChangeShapeType="1"/>
            </p:cNvCxnSpPr>
            <p:nvPr/>
          </p:nvCxnSpPr>
          <p:spPr bwMode="auto">
            <a:xfrm flipV="1">
              <a:off x="2590799" y="3119422"/>
              <a:ext cx="1495646"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203" name="Rectangle 108"/>
            <p:cNvSpPr>
              <a:spLocks noChangeArrowheads="1"/>
            </p:cNvSpPr>
            <p:nvPr/>
          </p:nvSpPr>
          <p:spPr bwMode="auto">
            <a:xfrm>
              <a:off x="3048007" y="5310182"/>
              <a:ext cx="1524021" cy="381002"/>
            </a:xfrm>
            <a:prstGeom prst="rect">
              <a:avLst/>
            </a:prstGeom>
            <a:solidFill>
              <a:schemeClr val="accent5">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Fermentation</a:t>
              </a:r>
            </a:p>
          </p:txBody>
        </p:sp>
        <p:sp>
          <p:nvSpPr>
            <p:cNvPr id="7204" name="Rectangle 111"/>
            <p:cNvSpPr>
              <a:spLocks noChangeArrowheads="1"/>
            </p:cNvSpPr>
            <p:nvPr/>
          </p:nvSpPr>
          <p:spPr bwMode="auto">
            <a:xfrm>
              <a:off x="4961826" y="5287957"/>
              <a:ext cx="1295418" cy="381002"/>
            </a:xfrm>
            <a:prstGeom prst="rect">
              <a:avLst/>
            </a:prstGeom>
            <a:solidFill>
              <a:schemeClr val="accent5">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Distillation</a:t>
              </a:r>
            </a:p>
          </p:txBody>
        </p:sp>
        <p:sp>
          <p:nvSpPr>
            <p:cNvPr id="7206" name="Rectangle 117"/>
            <p:cNvSpPr>
              <a:spLocks noChangeArrowheads="1"/>
            </p:cNvSpPr>
            <p:nvPr/>
          </p:nvSpPr>
          <p:spPr bwMode="auto">
            <a:xfrm>
              <a:off x="5530403" y="4700579"/>
              <a:ext cx="1786329" cy="287339"/>
            </a:xfrm>
            <a:prstGeom prst="rect">
              <a:avLst/>
            </a:prstGeom>
            <a:solidFill>
              <a:schemeClr val="accent5">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MEE</a:t>
              </a:r>
            </a:p>
          </p:txBody>
        </p:sp>
        <p:sp>
          <p:nvSpPr>
            <p:cNvPr id="19518" name="TextBox 141"/>
            <p:cNvSpPr txBox="1">
              <a:spLocks noChangeArrowheads="1"/>
            </p:cNvSpPr>
            <p:nvPr/>
          </p:nvSpPr>
          <p:spPr bwMode="auto">
            <a:xfrm>
              <a:off x="4459193" y="4979980"/>
              <a:ext cx="1661769" cy="30797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dirty="0">
                  <a:solidFill>
                    <a:srgbClr val="FF0000"/>
                  </a:solidFill>
                  <a:latin typeface="+mn-lt"/>
                  <a:cs typeface="Times New Roman" panose="02020603050405020304" pitchFamily="18" charset="0"/>
                </a:rPr>
                <a:t>Raw Spentwash</a:t>
              </a:r>
            </a:p>
          </p:txBody>
        </p:sp>
        <p:cxnSp>
          <p:nvCxnSpPr>
            <p:cNvPr id="63551" name="Straight Connector 143"/>
            <p:cNvCxnSpPr>
              <a:cxnSpLocks noChangeShapeType="1"/>
            </p:cNvCxnSpPr>
            <p:nvPr/>
          </p:nvCxnSpPr>
          <p:spPr bwMode="auto">
            <a:xfrm>
              <a:off x="2819400" y="3371850"/>
              <a:ext cx="5200727"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52" name="Straight Connector 146"/>
            <p:cNvCxnSpPr>
              <a:cxnSpLocks noChangeShapeType="1"/>
            </p:cNvCxnSpPr>
            <p:nvPr/>
          </p:nvCxnSpPr>
          <p:spPr bwMode="auto">
            <a:xfrm rot="5400000">
              <a:off x="1474154" y="4715512"/>
              <a:ext cx="2688907" cy="1586"/>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53" name="Straight Connector 148"/>
            <p:cNvCxnSpPr>
              <a:cxnSpLocks noChangeShapeType="1"/>
            </p:cNvCxnSpPr>
            <p:nvPr/>
          </p:nvCxnSpPr>
          <p:spPr bwMode="auto">
            <a:xfrm flipV="1">
              <a:off x="2819400" y="6079411"/>
              <a:ext cx="5200727"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5425" name="TextBox 152"/>
            <p:cNvSpPr txBox="1">
              <a:spLocks noChangeArrowheads="1"/>
            </p:cNvSpPr>
            <p:nvPr/>
          </p:nvSpPr>
          <p:spPr bwMode="auto">
            <a:xfrm>
              <a:off x="2842851" y="3405174"/>
              <a:ext cx="1509367" cy="306389"/>
            </a:xfrm>
            <a:prstGeom prst="rect">
              <a:avLst/>
            </a:prstGeom>
            <a:noFill/>
            <a:ln w="19050" algn="ctr">
              <a:noFill/>
              <a:round/>
              <a:headEnd/>
              <a:tailEnd/>
            </a:ln>
          </p:spPr>
          <p:txBody>
            <a:bodyPr/>
            <a:lstStyle/>
            <a:p>
              <a:pPr algn="ctr" eaLnBrk="1" hangingPunct="1">
                <a:defRPr/>
              </a:pPr>
              <a:r>
                <a:rPr lang="en-US" altLang="en-US" sz="1600" b="1">
                  <a:solidFill>
                    <a:srgbClr val="992182"/>
                  </a:solidFill>
                  <a:latin typeface="+mn-lt"/>
                  <a:cs typeface="Times New Roman" pitchFamily="18" charset="0"/>
                </a:rPr>
                <a:t>Distillery Unit</a:t>
              </a:r>
            </a:p>
          </p:txBody>
        </p:sp>
        <p:cxnSp>
          <p:nvCxnSpPr>
            <p:cNvPr id="63555" name="Straight Arrow Connector 19"/>
            <p:cNvCxnSpPr>
              <a:cxnSpLocks noChangeShapeType="1"/>
              <a:stCxn id="7171" idx="2"/>
              <a:endCxn id="7172" idx="0"/>
            </p:cNvCxnSpPr>
            <p:nvPr/>
          </p:nvCxnSpPr>
          <p:spPr bwMode="auto">
            <a:xfrm rot="16200000" flipH="1">
              <a:off x="1255396" y="1950719"/>
              <a:ext cx="365760"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56" name="Straight Arrow Connector 19"/>
            <p:cNvCxnSpPr>
              <a:cxnSpLocks noChangeShapeType="1"/>
              <a:stCxn id="7172" idx="2"/>
              <a:endCxn id="7173" idx="0"/>
            </p:cNvCxnSpPr>
            <p:nvPr/>
          </p:nvCxnSpPr>
          <p:spPr bwMode="auto">
            <a:xfrm>
              <a:off x="1447832" y="2571733"/>
              <a:ext cx="0" cy="39052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3557" name="Straight Arrow Connector 74"/>
            <p:cNvCxnSpPr>
              <a:cxnSpLocks noChangeShapeType="1"/>
            </p:cNvCxnSpPr>
            <p:nvPr/>
          </p:nvCxnSpPr>
          <p:spPr bwMode="auto">
            <a:xfrm>
              <a:off x="2590800" y="2324100"/>
              <a:ext cx="914400" cy="15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5" name="Rectangle 111"/>
            <p:cNvSpPr>
              <a:spLocks noChangeArrowheads="1"/>
            </p:cNvSpPr>
            <p:nvPr/>
          </p:nvSpPr>
          <p:spPr bwMode="auto">
            <a:xfrm>
              <a:off x="6579633" y="5145081"/>
              <a:ext cx="1295418" cy="546102"/>
            </a:xfrm>
            <a:prstGeom prst="rect">
              <a:avLst/>
            </a:prstGeom>
            <a:solidFill>
              <a:schemeClr val="accent5">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Alcohol Storage</a:t>
              </a:r>
            </a:p>
          </p:txBody>
        </p:sp>
        <p:sp>
          <p:nvSpPr>
            <p:cNvPr id="60" name="Rectangle 117"/>
            <p:cNvSpPr>
              <a:spLocks noChangeArrowheads="1"/>
            </p:cNvSpPr>
            <p:nvPr/>
          </p:nvSpPr>
          <p:spPr bwMode="auto">
            <a:xfrm>
              <a:off x="5495234" y="4103677"/>
              <a:ext cx="1786329" cy="307976"/>
            </a:xfrm>
            <a:prstGeom prst="rect">
              <a:avLst/>
            </a:prstGeom>
            <a:solidFill>
              <a:schemeClr val="accent5">
                <a:lumMod val="40000"/>
                <a:lumOff val="60000"/>
              </a:schemeClr>
            </a:solidFill>
            <a:ln w="19050" algn="ctr">
              <a:solidFill>
                <a:schemeClr val="tx1"/>
              </a:solidFill>
              <a:round/>
              <a:headEnd/>
              <a:tailEnd/>
            </a:ln>
          </p:spPr>
          <p:txBody>
            <a:bodyPr/>
            <a:lstStyle/>
            <a:p>
              <a:pPr algn="ctr" eaLnBrk="1" hangingPunct="1">
                <a:defRPr/>
              </a:pPr>
              <a:r>
                <a:rPr lang="en-US" sz="1600" dirty="0">
                  <a:solidFill>
                    <a:schemeClr val="tx1"/>
                  </a:solidFill>
                  <a:latin typeface="+mn-lt"/>
                  <a:cs typeface="Times New Roman" pitchFamily="18" charset="0"/>
                </a:rPr>
                <a:t>ATFD</a:t>
              </a:r>
            </a:p>
          </p:txBody>
        </p:sp>
        <p:cxnSp>
          <p:nvCxnSpPr>
            <p:cNvPr id="63560" name="Straight Arrow Connector 116"/>
            <p:cNvCxnSpPr>
              <a:cxnSpLocks noChangeShapeType="1"/>
            </p:cNvCxnSpPr>
            <p:nvPr/>
          </p:nvCxnSpPr>
          <p:spPr bwMode="auto">
            <a:xfrm flipH="1" flipV="1">
              <a:off x="6388948" y="4419591"/>
              <a:ext cx="2492" cy="266879"/>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cxnSp>
        <p:nvCxnSpPr>
          <p:cNvPr id="63496" name="Straight Arrow Connector 122"/>
          <p:cNvCxnSpPr>
            <a:cxnSpLocks noChangeShapeType="1"/>
            <a:stCxn id="7204" idx="3"/>
          </p:cNvCxnSpPr>
          <p:nvPr/>
        </p:nvCxnSpPr>
        <p:spPr bwMode="auto">
          <a:xfrm flipV="1">
            <a:off x="6681788" y="5345113"/>
            <a:ext cx="349250"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65" name="TextBox 68"/>
          <p:cNvSpPr txBox="1">
            <a:spLocks noChangeArrowheads="1"/>
          </p:cNvSpPr>
          <p:nvPr/>
        </p:nvSpPr>
        <p:spPr bwMode="auto">
          <a:xfrm>
            <a:off x="2786063" y="2752725"/>
            <a:ext cx="1404000" cy="5238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dirty="0">
                <a:solidFill>
                  <a:srgbClr val="FF0000"/>
                </a:solidFill>
                <a:latin typeface="+mn-lt"/>
              </a:rPr>
              <a:t>Press Mud</a:t>
            </a:r>
          </a:p>
          <a:p>
            <a:pPr algn="ctr" eaLnBrk="1" hangingPunct="1">
              <a:spcBef>
                <a:spcPct val="0"/>
              </a:spcBef>
              <a:buFontTx/>
              <a:buNone/>
              <a:defRPr/>
            </a:pPr>
            <a:r>
              <a:rPr lang="en-US" altLang="en-US" sz="1400" dirty="0">
                <a:solidFill>
                  <a:srgbClr val="FF0000"/>
                </a:solidFill>
                <a:latin typeface="+mn-lt"/>
              </a:rPr>
              <a:t>4% </a:t>
            </a:r>
          </a:p>
        </p:txBody>
      </p:sp>
      <p:sp>
        <p:nvSpPr>
          <p:cNvPr id="66" name="TextBox 141"/>
          <p:cNvSpPr txBox="1">
            <a:spLocks noChangeArrowheads="1"/>
          </p:cNvSpPr>
          <p:nvPr/>
        </p:nvSpPr>
        <p:spPr bwMode="auto">
          <a:xfrm>
            <a:off x="5254625" y="4302125"/>
            <a:ext cx="1811338" cy="277813"/>
          </a:xfrm>
          <a:prstGeom prst="rect">
            <a:avLst/>
          </a:prstGeom>
          <a:noFill/>
          <a:ln>
            <a:noFill/>
          </a:ln>
        </p:spPr>
        <p:txBody>
          <a:bodyPr>
            <a:spAutoFit/>
          </a:bodyPr>
          <a:lstStyle>
            <a:lvl1pPr eaLnBrk="0" hangingPunct="0">
              <a:defRPr sz="2000">
                <a:solidFill>
                  <a:schemeClr val="accent2"/>
                </a:solidFill>
                <a:latin typeface="Times New Roman" pitchFamily="18" charset="0"/>
                <a:cs typeface="Arial" pitchFamily="34" charset="0"/>
              </a:defRPr>
            </a:lvl1pPr>
            <a:lvl2pPr marL="742950" indent="-285750" eaLnBrk="0" hangingPunct="0">
              <a:defRPr sz="2000">
                <a:solidFill>
                  <a:schemeClr val="accent2"/>
                </a:solidFill>
                <a:latin typeface="Times New Roman" pitchFamily="18" charset="0"/>
                <a:cs typeface="Arial" pitchFamily="34" charset="0"/>
              </a:defRPr>
            </a:lvl2pPr>
            <a:lvl3pPr marL="1143000" indent="-228600" eaLnBrk="0" hangingPunct="0">
              <a:defRPr sz="2000">
                <a:solidFill>
                  <a:schemeClr val="accent2"/>
                </a:solidFill>
                <a:latin typeface="Times New Roman" pitchFamily="18" charset="0"/>
                <a:cs typeface="Arial" pitchFamily="34" charset="0"/>
              </a:defRPr>
            </a:lvl3pPr>
            <a:lvl4pPr marL="1600200" indent="-228600" eaLnBrk="0" hangingPunct="0">
              <a:defRPr sz="2000">
                <a:solidFill>
                  <a:schemeClr val="accent2"/>
                </a:solidFill>
                <a:latin typeface="Times New Roman" pitchFamily="18" charset="0"/>
                <a:cs typeface="Arial" pitchFamily="34" charset="0"/>
              </a:defRPr>
            </a:lvl4pPr>
            <a:lvl5pPr marL="2057400" indent="-228600" eaLnBrk="0" hangingPunct="0">
              <a:defRPr sz="2000">
                <a:solidFill>
                  <a:schemeClr val="accent2"/>
                </a:solidFill>
                <a:latin typeface="Times New Roman" pitchFamily="18" charset="0"/>
                <a:cs typeface="Arial" pitchFamily="34" charset="0"/>
              </a:defRPr>
            </a:lvl5pPr>
            <a:lvl6pPr marL="2514600" indent="-228600" eaLnBrk="0" fontAlgn="base" hangingPunct="0">
              <a:spcBef>
                <a:spcPct val="0"/>
              </a:spcBef>
              <a:spcAft>
                <a:spcPct val="0"/>
              </a:spcAft>
              <a:defRPr sz="2000">
                <a:solidFill>
                  <a:schemeClr val="accent2"/>
                </a:solidFill>
                <a:latin typeface="Times New Roman" pitchFamily="18" charset="0"/>
                <a:cs typeface="Arial" pitchFamily="34" charset="0"/>
              </a:defRPr>
            </a:lvl6pPr>
            <a:lvl7pPr marL="2971800" indent="-228600" eaLnBrk="0" fontAlgn="base" hangingPunct="0">
              <a:spcBef>
                <a:spcPct val="0"/>
              </a:spcBef>
              <a:spcAft>
                <a:spcPct val="0"/>
              </a:spcAft>
              <a:defRPr sz="2000">
                <a:solidFill>
                  <a:schemeClr val="accent2"/>
                </a:solidFill>
                <a:latin typeface="Times New Roman" pitchFamily="18" charset="0"/>
                <a:cs typeface="Arial" pitchFamily="34" charset="0"/>
              </a:defRPr>
            </a:lvl7pPr>
            <a:lvl8pPr marL="3429000" indent="-228600" eaLnBrk="0" fontAlgn="base" hangingPunct="0">
              <a:spcBef>
                <a:spcPct val="0"/>
              </a:spcBef>
              <a:spcAft>
                <a:spcPct val="0"/>
              </a:spcAft>
              <a:defRPr sz="2000">
                <a:solidFill>
                  <a:schemeClr val="accent2"/>
                </a:solidFill>
                <a:latin typeface="Times New Roman" pitchFamily="18" charset="0"/>
                <a:cs typeface="Arial" pitchFamily="34" charset="0"/>
              </a:defRPr>
            </a:lvl8pPr>
            <a:lvl9pPr marL="3886200" indent="-228600" eaLnBrk="0" fontAlgn="base" hangingPunct="0">
              <a:spcBef>
                <a:spcPct val="0"/>
              </a:spcBef>
              <a:spcAft>
                <a:spcPct val="0"/>
              </a:spcAft>
              <a:defRPr sz="2000">
                <a:solidFill>
                  <a:schemeClr val="accent2"/>
                </a:solidFill>
                <a:latin typeface="Times New Roman" pitchFamily="18" charset="0"/>
                <a:cs typeface="Arial" pitchFamily="34" charset="0"/>
              </a:defRPr>
            </a:lvl9pPr>
          </a:lstStyle>
          <a:p>
            <a:pPr algn="ctr" eaLnBrk="1" hangingPunct="1">
              <a:defRPr/>
            </a:pPr>
            <a:r>
              <a:rPr lang="en-US" sz="1200" dirty="0">
                <a:solidFill>
                  <a:srgbClr val="C00000"/>
                </a:solidFill>
                <a:latin typeface="+mn-lt"/>
              </a:rPr>
              <a:t>Conc. Spent Wash</a:t>
            </a:r>
          </a:p>
        </p:txBody>
      </p:sp>
      <p:cxnSp>
        <p:nvCxnSpPr>
          <p:cNvPr id="63499" name="Straight Arrow Connector 61"/>
          <p:cNvCxnSpPr>
            <a:cxnSpLocks noChangeShapeType="1"/>
          </p:cNvCxnSpPr>
          <p:nvPr/>
        </p:nvCxnSpPr>
        <p:spPr bwMode="auto">
          <a:xfrm flipV="1">
            <a:off x="7837488" y="4721225"/>
            <a:ext cx="1016000" cy="31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71" name="TextBox 125"/>
          <p:cNvSpPr txBox="1">
            <a:spLocks noChangeArrowheads="1"/>
          </p:cNvSpPr>
          <p:nvPr/>
        </p:nvSpPr>
        <p:spPr bwMode="auto">
          <a:xfrm>
            <a:off x="8775701" y="4551363"/>
            <a:ext cx="1130300" cy="52387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400" dirty="0">
                <a:solidFill>
                  <a:srgbClr val="3333FF"/>
                </a:solidFill>
                <a:latin typeface="+mn-lt"/>
              </a:rPr>
              <a:t>Condensate to Recycle</a:t>
            </a:r>
          </a:p>
        </p:txBody>
      </p:sp>
      <p:cxnSp>
        <p:nvCxnSpPr>
          <p:cNvPr id="63501" name="Straight Connector 146"/>
          <p:cNvCxnSpPr>
            <a:cxnSpLocks noChangeShapeType="1"/>
          </p:cNvCxnSpPr>
          <p:nvPr/>
        </p:nvCxnSpPr>
        <p:spPr bwMode="auto">
          <a:xfrm rot="5400000">
            <a:off x="7246144" y="4629944"/>
            <a:ext cx="2689225" cy="1587"/>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2" name="Straight Connector 143"/>
          <p:cNvCxnSpPr>
            <a:cxnSpLocks noChangeShapeType="1"/>
          </p:cNvCxnSpPr>
          <p:nvPr/>
        </p:nvCxnSpPr>
        <p:spPr bwMode="auto">
          <a:xfrm>
            <a:off x="3482975" y="2643188"/>
            <a:ext cx="4797425"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3" name="Straight Connector 143"/>
          <p:cNvCxnSpPr>
            <a:cxnSpLocks noChangeShapeType="1"/>
          </p:cNvCxnSpPr>
          <p:nvPr/>
        </p:nvCxnSpPr>
        <p:spPr bwMode="auto">
          <a:xfrm>
            <a:off x="3482975" y="1428750"/>
            <a:ext cx="4797425" cy="1588"/>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4" name="Straight Connector 85"/>
          <p:cNvCxnSpPr>
            <a:cxnSpLocks noChangeShapeType="1"/>
          </p:cNvCxnSpPr>
          <p:nvPr/>
        </p:nvCxnSpPr>
        <p:spPr bwMode="auto">
          <a:xfrm rot="5400000">
            <a:off x="7765257" y="2021681"/>
            <a:ext cx="1189038" cy="3175"/>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5" name="Straight Arrow Connector 116"/>
          <p:cNvCxnSpPr>
            <a:cxnSpLocks noChangeShapeType="1"/>
          </p:cNvCxnSpPr>
          <p:nvPr/>
        </p:nvCxnSpPr>
        <p:spPr bwMode="auto">
          <a:xfrm flipV="1">
            <a:off x="6248400" y="4868863"/>
            <a:ext cx="0" cy="2880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78" name="TextBox 141"/>
          <p:cNvSpPr txBox="1">
            <a:spLocks noChangeArrowheads="1"/>
          </p:cNvSpPr>
          <p:nvPr/>
        </p:nvSpPr>
        <p:spPr bwMode="auto">
          <a:xfrm>
            <a:off x="6067425" y="5529263"/>
            <a:ext cx="1568450" cy="3079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dirty="0">
                <a:solidFill>
                  <a:srgbClr val="FF0000"/>
                </a:solidFill>
                <a:latin typeface="+mn-lt"/>
                <a:cs typeface="Times New Roman" panose="02020603050405020304" pitchFamily="18" charset="0"/>
              </a:rPr>
              <a:t>Alcohol</a:t>
            </a:r>
          </a:p>
        </p:txBody>
      </p:sp>
      <p:cxnSp>
        <p:nvCxnSpPr>
          <p:cNvPr id="63507" name="Straight Connector 85"/>
          <p:cNvCxnSpPr>
            <a:cxnSpLocks noChangeShapeType="1"/>
          </p:cNvCxnSpPr>
          <p:nvPr/>
        </p:nvCxnSpPr>
        <p:spPr bwMode="auto">
          <a:xfrm rot="5400000">
            <a:off x="-2810669" y="3534569"/>
            <a:ext cx="5929313" cy="3175"/>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8" name="Straight Connector 143"/>
          <p:cNvCxnSpPr>
            <a:cxnSpLocks noChangeShapeType="1"/>
          </p:cNvCxnSpPr>
          <p:nvPr/>
        </p:nvCxnSpPr>
        <p:spPr bwMode="auto">
          <a:xfrm>
            <a:off x="155575" y="571500"/>
            <a:ext cx="2708275"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09" name="Straight Connector 85"/>
          <p:cNvCxnSpPr>
            <a:cxnSpLocks noChangeShapeType="1"/>
          </p:cNvCxnSpPr>
          <p:nvPr/>
        </p:nvCxnSpPr>
        <p:spPr bwMode="auto">
          <a:xfrm rot="5400000">
            <a:off x="-100013" y="3535363"/>
            <a:ext cx="5929313" cy="1588"/>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3510" name="Straight Connector 143"/>
          <p:cNvCxnSpPr>
            <a:cxnSpLocks noChangeShapeType="1"/>
          </p:cNvCxnSpPr>
          <p:nvPr/>
        </p:nvCxnSpPr>
        <p:spPr bwMode="auto">
          <a:xfrm flipV="1">
            <a:off x="155575" y="6500813"/>
            <a:ext cx="2708275"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5389" name="TextBox 68"/>
          <p:cNvSpPr txBox="1">
            <a:spLocks noChangeArrowheads="1"/>
          </p:cNvSpPr>
          <p:nvPr/>
        </p:nvSpPr>
        <p:spPr bwMode="auto">
          <a:xfrm>
            <a:off x="4221163" y="2862264"/>
            <a:ext cx="809625" cy="307777"/>
          </a:xfrm>
          <a:prstGeom prst="rect">
            <a:avLst/>
          </a:prstGeom>
          <a:noFill/>
          <a:ln w="9525">
            <a:noFill/>
            <a:miter lim="800000"/>
            <a:headEnd/>
            <a:tailEnd/>
          </a:ln>
        </p:spPr>
        <p:txBody>
          <a:bodyPr wrap="square">
            <a:spAutoFit/>
          </a:bodyPr>
          <a:lstStyle/>
          <a:p>
            <a:pPr algn="ctr" eaLnBrk="1" hangingPunct="1">
              <a:defRPr/>
            </a:pPr>
            <a:r>
              <a:rPr lang="en-US" altLang="en-US" sz="1400" dirty="0">
                <a:solidFill>
                  <a:schemeClr val="tx1"/>
                </a:solidFill>
                <a:latin typeface="+mn-lt"/>
              </a:rPr>
              <a:t>Sale </a:t>
            </a:r>
          </a:p>
        </p:txBody>
      </p:sp>
      <p:cxnSp>
        <p:nvCxnSpPr>
          <p:cNvPr id="63517" name="Straight Arrow Connector 61"/>
          <p:cNvCxnSpPr>
            <a:cxnSpLocks noChangeShapeType="1"/>
          </p:cNvCxnSpPr>
          <p:nvPr/>
        </p:nvCxnSpPr>
        <p:spPr bwMode="auto">
          <a:xfrm flipV="1">
            <a:off x="7807325" y="4146550"/>
            <a:ext cx="923925" cy="31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3521" name="Slide Number Placeholder 71"/>
          <p:cNvSpPr>
            <a:spLocks noGrp="1"/>
          </p:cNvSpPr>
          <p:nvPr>
            <p:ph type="sldNum" sz="quarter" idx="12"/>
          </p:nvPr>
        </p:nvSpPr>
        <p:spPr bwMode="auto">
          <a:xfrm>
            <a:off x="9069388" y="6356358"/>
            <a:ext cx="34131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81691E-79F3-43B2-8EC9-230E20579F4C}" type="slidenum">
              <a:rPr lang="en-US" altLang="en-US" sz="1200" smtClean="0">
                <a:solidFill>
                  <a:srgbClr val="898989"/>
                </a:solidFill>
                <a:latin typeface="Times New Roman" panose="02020603050405020304" pitchFamily="18" charset="0"/>
              </a:rPr>
              <a:pPr>
                <a:spcBef>
                  <a:spcPct val="0"/>
                </a:spcBef>
                <a:buFontTx/>
                <a:buNone/>
              </a:pPr>
              <a:t>9</a:t>
            </a:fld>
            <a:endParaRPr lang="en-US" altLang="en-US" sz="1200">
              <a:solidFill>
                <a:srgbClr val="898989"/>
              </a:solidFill>
              <a:latin typeface="Times New Roman" panose="02020603050405020304" pitchFamily="18" charset="0"/>
            </a:endParaRPr>
          </a:p>
        </p:txBody>
      </p:sp>
      <p:cxnSp>
        <p:nvCxnSpPr>
          <p:cNvPr id="63522" name="Straight Arrow Connector 65"/>
          <p:cNvCxnSpPr>
            <a:cxnSpLocks noChangeShapeType="1"/>
          </p:cNvCxnSpPr>
          <p:nvPr/>
        </p:nvCxnSpPr>
        <p:spPr bwMode="auto">
          <a:xfrm rot="5400000">
            <a:off x="8285163" y="2103438"/>
            <a:ext cx="1031875" cy="3175"/>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1" name="TextBox 82"/>
          <p:cNvSpPr txBox="1">
            <a:spLocks noChangeArrowheads="1"/>
          </p:cNvSpPr>
          <p:nvPr/>
        </p:nvSpPr>
        <p:spPr bwMode="auto">
          <a:xfrm>
            <a:off x="8377238" y="1320800"/>
            <a:ext cx="1136650" cy="3238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363" dirty="0">
                <a:solidFill>
                  <a:schemeClr val="accent2"/>
                </a:solidFill>
                <a:latin typeface="+mn-lt"/>
                <a:cs typeface="Times New Roman" panose="02020603050405020304" pitchFamily="18" charset="0"/>
              </a:rPr>
              <a:t>To Grid</a:t>
            </a:r>
          </a:p>
        </p:txBody>
      </p:sp>
      <p:sp>
        <p:nvSpPr>
          <p:cNvPr id="72" name="TextBox 83"/>
          <p:cNvSpPr txBox="1">
            <a:spLocks noChangeArrowheads="1"/>
          </p:cNvSpPr>
          <p:nvPr/>
        </p:nvSpPr>
        <p:spPr bwMode="auto">
          <a:xfrm>
            <a:off x="8396288" y="2541588"/>
            <a:ext cx="1141412" cy="32543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363" dirty="0">
                <a:solidFill>
                  <a:schemeClr val="accent2"/>
                </a:solidFill>
                <a:latin typeface="+mn-lt"/>
                <a:cs typeface="Times New Roman" panose="02020603050405020304" pitchFamily="18" charset="0"/>
              </a:rPr>
              <a:t>To Factory</a:t>
            </a:r>
          </a:p>
        </p:txBody>
      </p:sp>
      <p:sp>
        <p:nvSpPr>
          <p:cNvPr id="68" name="TextBox 125">
            <a:extLst>
              <a:ext uri="{FF2B5EF4-FFF2-40B4-BE49-F238E27FC236}">
                <a16:creationId xmlns:a16="http://schemas.microsoft.com/office/drawing/2014/main" id="{8B5C0237-56C0-4270-AE8B-6A2217294415}"/>
              </a:ext>
            </a:extLst>
          </p:cNvPr>
          <p:cNvSpPr txBox="1">
            <a:spLocks noChangeArrowheads="1"/>
          </p:cNvSpPr>
          <p:nvPr/>
        </p:nvSpPr>
        <p:spPr bwMode="auto">
          <a:xfrm>
            <a:off x="8736920" y="3897226"/>
            <a:ext cx="1011242" cy="523220"/>
          </a:xfrm>
          <a:prstGeom prst="rect">
            <a:avLst/>
          </a:prstGeom>
          <a:noFill/>
          <a:ln>
            <a:noFill/>
          </a:ln>
        </p:spPr>
        <p:txBody>
          <a:bodyPr wrap="square">
            <a:spAutoFit/>
          </a:bodyPr>
          <a:lstStyle>
            <a:lvl1pPr eaLnBrk="0" hangingPunct="0">
              <a:defRPr sz="2000">
                <a:solidFill>
                  <a:schemeClr val="accent2"/>
                </a:solidFill>
                <a:latin typeface="Times New Roman" panose="02020603050405020304" pitchFamily="18" charset="0"/>
                <a:cs typeface="Arial" panose="020B0604020202020204" pitchFamily="34" charset="0"/>
              </a:defRPr>
            </a:lvl1pPr>
            <a:lvl2pPr marL="742950" indent="-285750" eaLnBrk="0" hangingPunct="0">
              <a:defRPr sz="2000">
                <a:solidFill>
                  <a:schemeClr val="accent2"/>
                </a:solidFill>
                <a:latin typeface="Times New Roman" panose="02020603050405020304" pitchFamily="18" charset="0"/>
                <a:cs typeface="Arial" panose="020B0604020202020204" pitchFamily="34" charset="0"/>
              </a:defRPr>
            </a:lvl2pPr>
            <a:lvl3pPr marL="1143000" indent="-228600" eaLnBrk="0" hangingPunct="0">
              <a:defRPr sz="2000">
                <a:solidFill>
                  <a:schemeClr val="accent2"/>
                </a:solidFill>
                <a:latin typeface="Times New Roman" panose="02020603050405020304" pitchFamily="18" charset="0"/>
                <a:cs typeface="Arial" panose="020B0604020202020204" pitchFamily="34" charset="0"/>
              </a:defRPr>
            </a:lvl3pPr>
            <a:lvl4pPr marL="1600200" indent="-228600" eaLnBrk="0" hangingPunct="0">
              <a:defRPr sz="2000">
                <a:solidFill>
                  <a:schemeClr val="accent2"/>
                </a:solidFill>
                <a:latin typeface="Times New Roman" panose="02020603050405020304" pitchFamily="18" charset="0"/>
                <a:cs typeface="Arial" panose="020B0604020202020204" pitchFamily="34" charset="0"/>
              </a:defRPr>
            </a:lvl4pPr>
            <a:lvl5pPr marL="2057400" indent="-228600" eaLnBrk="0" hangingPunct="0">
              <a:defRPr sz="2000">
                <a:solidFill>
                  <a:schemeClr val="accent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accent2"/>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Powder As Manure</a:t>
            </a:r>
          </a:p>
        </p:txBody>
      </p:sp>
      <p:cxnSp>
        <p:nvCxnSpPr>
          <p:cNvPr id="65" name="Straight Arrow Connector 19">
            <a:extLst>
              <a:ext uri="{FF2B5EF4-FFF2-40B4-BE49-F238E27FC236}">
                <a16:creationId xmlns:a16="http://schemas.microsoft.com/office/drawing/2014/main" id="{3689AF28-AF38-4CD6-BB9C-7F5341D59AEB}"/>
              </a:ext>
            </a:extLst>
          </p:cNvPr>
          <p:cNvCxnSpPr>
            <a:cxnSpLocks noChangeShapeType="1"/>
          </p:cNvCxnSpPr>
          <p:nvPr/>
        </p:nvCxnSpPr>
        <p:spPr bwMode="auto">
          <a:xfrm rot="16200000" flipH="1">
            <a:off x="4236721" y="2578417"/>
            <a:ext cx="365758"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7" name="Straight Arrow Connector 74">
            <a:extLst>
              <a:ext uri="{FF2B5EF4-FFF2-40B4-BE49-F238E27FC236}">
                <a16:creationId xmlns:a16="http://schemas.microsoft.com/office/drawing/2014/main" id="{668F8C13-C341-4E84-B42D-493EB170733F}"/>
              </a:ext>
            </a:extLst>
          </p:cNvPr>
          <p:cNvCxnSpPr>
            <a:cxnSpLocks noChangeShapeType="1"/>
          </p:cNvCxnSpPr>
          <p:nvPr/>
        </p:nvCxnSpPr>
        <p:spPr bwMode="auto">
          <a:xfrm>
            <a:off x="4419600" y="2767014"/>
            <a:ext cx="706445"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0" name="TextBox 68">
            <a:extLst>
              <a:ext uri="{FF2B5EF4-FFF2-40B4-BE49-F238E27FC236}">
                <a16:creationId xmlns:a16="http://schemas.microsoft.com/office/drawing/2014/main" id="{4847E058-A320-4272-95E3-6A2F2BEE5425}"/>
              </a:ext>
            </a:extLst>
          </p:cNvPr>
          <p:cNvSpPr txBox="1">
            <a:spLocks noChangeArrowheads="1"/>
          </p:cNvSpPr>
          <p:nvPr/>
        </p:nvSpPr>
        <p:spPr bwMode="auto">
          <a:xfrm>
            <a:off x="4995863" y="2592645"/>
            <a:ext cx="809625" cy="523220"/>
          </a:xfrm>
          <a:prstGeom prst="rect">
            <a:avLst/>
          </a:prstGeom>
          <a:noFill/>
          <a:ln w="9525">
            <a:noFill/>
            <a:miter lim="800000"/>
            <a:headEnd/>
            <a:tailEnd/>
          </a:ln>
        </p:spPr>
        <p:txBody>
          <a:bodyPr wrap="square">
            <a:spAutoFit/>
          </a:bodyPr>
          <a:lstStyle/>
          <a:p>
            <a:pPr algn="ctr" eaLnBrk="1" hangingPunct="1">
              <a:defRPr/>
            </a:pPr>
            <a:r>
              <a:rPr lang="en-US" altLang="en-US" sz="1400" dirty="0">
                <a:solidFill>
                  <a:schemeClr val="tx1"/>
                </a:solidFill>
                <a:latin typeface="+mn-lt"/>
              </a:rPr>
              <a:t>Boiler Ash </a:t>
            </a:r>
          </a:p>
        </p:txBody>
      </p:sp>
      <p:cxnSp>
        <p:nvCxnSpPr>
          <p:cNvPr id="73" name="Straight Arrow Connector 74">
            <a:extLst>
              <a:ext uri="{FF2B5EF4-FFF2-40B4-BE49-F238E27FC236}">
                <a16:creationId xmlns:a16="http://schemas.microsoft.com/office/drawing/2014/main" id="{D3B33797-B34A-4E5D-BF5C-8A7CD87F2601}"/>
              </a:ext>
            </a:extLst>
          </p:cNvPr>
          <p:cNvCxnSpPr>
            <a:cxnSpLocks noChangeShapeType="1"/>
          </p:cNvCxnSpPr>
          <p:nvPr/>
        </p:nvCxnSpPr>
        <p:spPr bwMode="auto">
          <a:xfrm>
            <a:off x="5649913" y="2752725"/>
            <a:ext cx="706445"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4" name="TextBox 68">
            <a:extLst>
              <a:ext uri="{FF2B5EF4-FFF2-40B4-BE49-F238E27FC236}">
                <a16:creationId xmlns:a16="http://schemas.microsoft.com/office/drawing/2014/main" id="{19AC870C-53CB-41EC-B925-E98D0C527589}"/>
              </a:ext>
            </a:extLst>
          </p:cNvPr>
          <p:cNvSpPr txBox="1">
            <a:spLocks noChangeArrowheads="1"/>
          </p:cNvSpPr>
          <p:nvPr/>
        </p:nvSpPr>
        <p:spPr bwMode="auto">
          <a:xfrm>
            <a:off x="6017638" y="2571751"/>
            <a:ext cx="2262761" cy="523220"/>
          </a:xfrm>
          <a:prstGeom prst="rect">
            <a:avLst/>
          </a:prstGeom>
          <a:noFill/>
          <a:ln w="9525">
            <a:noFill/>
            <a:miter lim="800000"/>
            <a:headEnd/>
            <a:tailEnd/>
          </a:ln>
        </p:spPr>
        <p:txBody>
          <a:bodyPr wrap="square">
            <a:spAutoFit/>
          </a:bodyPr>
          <a:lstStyle/>
          <a:p>
            <a:pPr algn="ctr" eaLnBrk="1" hangingPunct="1">
              <a:defRPr/>
            </a:pPr>
            <a:r>
              <a:rPr lang="en-US" altLang="en-US" sz="1400" dirty="0">
                <a:solidFill>
                  <a:schemeClr val="tx1"/>
                </a:solidFill>
                <a:latin typeface="+mn-lt"/>
              </a:rPr>
              <a:t>brick/ cement manufacturers/ manure</a:t>
            </a:r>
          </a:p>
        </p:txBody>
      </p:sp>
    </p:spTree>
    <p:extLst>
      <p:ext uri="{BB962C8B-B14F-4D97-AF65-F5344CB8AC3E}">
        <p14:creationId xmlns:p14="http://schemas.microsoft.com/office/powerpoint/2010/main" val="4244188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Custom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273AF1"/>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a:solidFill>
            <a:srgbClr val="000000"/>
          </a:solidFill>
          <a:miter lim="800000"/>
          <a:headEnd/>
          <a:tailEnd/>
        </a:ln>
      </a:spPr>
      <a:bodyPr/>
      <a:lstStyle>
        <a:defPPr algn="ctr">
          <a:spcAft>
            <a:spcPts val="1000"/>
          </a:spcAft>
          <a:defRPr sz="1700" b="0" dirty="0">
            <a:solidFill>
              <a:schemeClr val="tx1"/>
            </a:solidFill>
            <a:latin typeface="Shivaji05" pitchFamily="2" charset="0"/>
          </a:defRPr>
        </a:defPPr>
      </a:lstStyle>
    </a:spDef>
  </a:objectDefaults>
  <a:extraClrSchemeLst/>
</a:theme>
</file>

<file path=ppt/theme/theme11.xml><?xml version="1.0" encoding="utf-8"?>
<a:theme xmlns:a="http://schemas.openxmlformats.org/drawingml/2006/main" name="10_Office Theme">
  <a:themeElements>
    <a:clrScheme name="Custom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273AF1"/>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a:solidFill>
            <a:srgbClr val="000000"/>
          </a:solidFill>
          <a:miter lim="800000"/>
          <a:headEnd/>
          <a:tailEnd/>
        </a:ln>
      </a:spPr>
      <a:bodyPr/>
      <a:lstStyle>
        <a:defPPr algn="ctr">
          <a:spcAft>
            <a:spcPts val="1000"/>
          </a:spcAft>
          <a:defRPr sz="1700" b="0" dirty="0">
            <a:solidFill>
              <a:schemeClr val="tx1"/>
            </a:solidFill>
            <a:latin typeface="Shivaji05" pitchFamily="2" charset="0"/>
          </a:defRPr>
        </a:defPPr>
      </a:lstStyle>
    </a:spDef>
  </a:objectDefaults>
  <a:extraClrSchemeLst/>
</a:theme>
</file>

<file path=ppt/theme/theme12.xml><?xml version="1.0" encoding="utf-8"?>
<a:theme xmlns:a="http://schemas.openxmlformats.org/drawingml/2006/main" name="11_Office Theme">
  <a:themeElements>
    <a:clrScheme name="Custom 2">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4627FA"/>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a:solidFill>
            <a:srgbClr val="000000"/>
          </a:solidFill>
          <a:miter lim="800000"/>
          <a:headEnd/>
          <a:tailEnd/>
        </a:ln>
      </a:spPr>
      <a:bodyPr/>
      <a:lstStyle>
        <a:defPPr algn="ctr">
          <a:spcAft>
            <a:spcPts val="1000"/>
          </a:spcAft>
          <a:defRPr sz="1700" b="0" dirty="0">
            <a:solidFill>
              <a:schemeClr val="tx1"/>
            </a:solidFill>
            <a:latin typeface="Shivaji05" pitchFamily="2" charset="0"/>
          </a:defRPr>
        </a:defPPr>
      </a:lstStyle>
    </a:sp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8039</Words>
  <Application>Microsoft Office PowerPoint</Application>
  <PresentationFormat>A4 Paper (210x297 mm)</PresentationFormat>
  <Paragraphs>1872</Paragraphs>
  <Slides>43</Slides>
  <Notes>13</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43</vt:i4>
      </vt:variant>
    </vt:vector>
  </HeadingPairs>
  <TitlesOfParts>
    <vt:vector size="61" baseType="lpstr">
      <vt:lpstr>Arial</vt:lpstr>
      <vt:lpstr>Arial Black</vt:lpstr>
      <vt:lpstr>Calibri</vt:lpstr>
      <vt:lpstr>Calibri Light</vt:lpstr>
      <vt:lpstr>Times New Roman</vt:lpstr>
      <vt:lpstr>Wingdings</vt:lpstr>
      <vt:lpstr>Office Theme</vt:lpstr>
      <vt:lpstr>1_Office Theme</vt:lpstr>
      <vt:lpstr>2_Office Theme</vt:lpstr>
      <vt:lpstr>5_Office Theme</vt:lpstr>
      <vt:lpstr>8_Office Theme</vt:lpstr>
      <vt:lpstr>4_Office Theme</vt:lpstr>
      <vt:lpstr>3_Office Theme</vt:lpstr>
      <vt:lpstr>6_Office Theme</vt:lpstr>
      <vt:lpstr>7_Office Theme</vt:lpstr>
      <vt:lpstr>9_Office Theme</vt:lpstr>
      <vt:lpstr>10_Office Theme</vt:lpstr>
      <vt:lpstr>11_Office Theme</vt:lpstr>
      <vt:lpstr>PowerPoint Presentation</vt:lpstr>
      <vt:lpstr>PowerPoint Presentation</vt:lpstr>
      <vt:lpstr>PowerPoint Presentation</vt:lpstr>
      <vt:lpstr>PowerPoint Presentation</vt:lpstr>
      <vt:lpstr>Salient Features of Integrated Project Complex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horizon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anil1</dc:creator>
  <cp:lastModifiedBy>Indira Laykar</cp:lastModifiedBy>
  <cp:revision>12243</cp:revision>
  <cp:lastPrinted>2021-04-03T12:23:58Z</cp:lastPrinted>
  <dcterms:created xsi:type="dcterms:W3CDTF">2003-08-13T11:51:05Z</dcterms:created>
  <dcterms:modified xsi:type="dcterms:W3CDTF">2022-03-09T15:00:10Z</dcterms:modified>
</cp:coreProperties>
</file>