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448" r:id="rId2"/>
    <p:sldId id="503" r:id="rId3"/>
    <p:sldId id="523" r:id="rId4"/>
    <p:sldId id="505" r:id="rId5"/>
    <p:sldId id="521" r:id="rId6"/>
    <p:sldId id="496" r:id="rId7"/>
    <p:sldId id="476" r:id="rId8"/>
    <p:sldId id="517" r:id="rId9"/>
    <p:sldId id="497" r:id="rId10"/>
    <p:sldId id="498" r:id="rId11"/>
    <p:sldId id="500" r:id="rId12"/>
    <p:sldId id="506" r:id="rId13"/>
    <p:sldId id="501" r:id="rId14"/>
    <p:sldId id="526" r:id="rId15"/>
    <p:sldId id="527" r:id="rId16"/>
    <p:sldId id="529" r:id="rId17"/>
    <p:sldId id="528" r:id="rId18"/>
    <p:sldId id="502" r:id="rId19"/>
    <p:sldId id="475" r:id="rId20"/>
    <p:sldId id="514" r:id="rId21"/>
    <p:sldId id="520" r:id="rId22"/>
    <p:sldId id="524" r:id="rId23"/>
  </p:sldIdLst>
  <p:sldSz cx="9144000" cy="6858000" type="screen4x3"/>
  <p:notesSz cx="6761163" cy="9942513"/>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7B5"/>
    <a:srgbClr val="1628AA"/>
    <a:srgbClr val="FFFFA7"/>
    <a:srgbClr val="FFFFC5"/>
    <a:srgbClr val="FFFFD5"/>
    <a:srgbClr val="FFF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BEF930-7E1D-49C1-BAA2-090133D8DA0D}" v="4" dt="2022-11-16T12:53:11.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4" autoAdjust="0"/>
    <p:restoredTop sz="92308" autoAdjust="0"/>
  </p:normalViewPr>
  <p:slideViewPr>
    <p:cSldViewPr>
      <p:cViewPr varScale="1">
        <p:scale>
          <a:sx n="73" d="100"/>
          <a:sy n="73" d="100"/>
        </p:scale>
        <p:origin x="1723" y="5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urabh Garg" userId="ce06d9dda11a2f16" providerId="LiveId" clId="{F5BEF930-7E1D-49C1-BAA2-090133D8DA0D}"/>
    <pc:docChg chg="custSel delSld modSld">
      <pc:chgData name="Saurabh Garg" userId="ce06d9dda11a2f16" providerId="LiveId" clId="{F5BEF930-7E1D-49C1-BAA2-090133D8DA0D}" dt="2022-11-16T12:53:11.934" v="4" actId="1076"/>
      <pc:docMkLst>
        <pc:docMk/>
      </pc:docMkLst>
      <pc:sldChg chg="del">
        <pc:chgData name="Saurabh Garg" userId="ce06d9dda11a2f16" providerId="LiveId" clId="{F5BEF930-7E1D-49C1-BAA2-090133D8DA0D}" dt="2022-11-16T12:51:38.053" v="1" actId="47"/>
        <pc:sldMkLst>
          <pc:docMk/>
          <pc:sldMk cId="2544300251" sldId="499"/>
        </pc:sldMkLst>
      </pc:sldChg>
      <pc:sldChg chg="del">
        <pc:chgData name="Saurabh Garg" userId="ce06d9dda11a2f16" providerId="LiveId" clId="{F5BEF930-7E1D-49C1-BAA2-090133D8DA0D}" dt="2022-11-16T12:53:01.712" v="2" actId="47"/>
        <pc:sldMkLst>
          <pc:docMk/>
          <pc:sldMk cId="1434933472" sldId="515"/>
        </pc:sldMkLst>
      </pc:sldChg>
      <pc:sldChg chg="delSp modSp mod">
        <pc:chgData name="Saurabh Garg" userId="ce06d9dda11a2f16" providerId="LiveId" clId="{F5BEF930-7E1D-49C1-BAA2-090133D8DA0D}" dt="2022-11-16T12:53:11.934" v="4" actId="1076"/>
        <pc:sldMkLst>
          <pc:docMk/>
          <pc:sldMk cId="3001889223" sldId="524"/>
        </pc:sldMkLst>
        <pc:spChg chg="mod">
          <ac:chgData name="Saurabh Garg" userId="ce06d9dda11a2f16" providerId="LiveId" clId="{F5BEF930-7E1D-49C1-BAA2-090133D8DA0D}" dt="2022-11-16T12:53:11.934" v="4" actId="1076"/>
          <ac:spMkLst>
            <pc:docMk/>
            <pc:sldMk cId="3001889223" sldId="524"/>
            <ac:spMk id="7" creationId="{00000000-0000-0000-0000-000000000000}"/>
          </ac:spMkLst>
        </pc:spChg>
        <pc:picChg chg="del">
          <ac:chgData name="Saurabh Garg" userId="ce06d9dda11a2f16" providerId="LiveId" clId="{F5BEF930-7E1D-49C1-BAA2-090133D8DA0D}" dt="2022-11-16T12:53:06.610" v="3" actId="478"/>
          <ac:picMkLst>
            <pc:docMk/>
            <pc:sldMk cId="3001889223" sldId="524"/>
            <ac:picMk id="5" creationId="{00000000-0000-0000-0000-000000000000}"/>
          </ac:picMkLst>
        </pc:picChg>
      </pc:sldChg>
      <pc:sldChg chg="del">
        <pc:chgData name="Saurabh Garg" userId="ce06d9dda11a2f16" providerId="LiveId" clId="{F5BEF930-7E1D-49C1-BAA2-090133D8DA0D}" dt="2022-11-16T12:49:52.001" v="0" actId="47"/>
        <pc:sldMkLst>
          <pc:docMk/>
          <pc:sldMk cId="1997620399" sldId="5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29837" cy="49712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29762" y="0"/>
            <a:ext cx="2929837" cy="497126"/>
          </a:xfrm>
          <a:prstGeom prst="rect">
            <a:avLst/>
          </a:prstGeom>
        </p:spPr>
        <p:txBody>
          <a:bodyPr vert="horz" lIns="91440" tIns="45720" rIns="91440" bIns="45720" rtlCol="0"/>
          <a:lstStyle>
            <a:lvl1pPr algn="r">
              <a:defRPr sz="1200"/>
            </a:lvl1pPr>
          </a:lstStyle>
          <a:p>
            <a:fld id="{FB992F72-3E4F-4788-BE50-5DFD56456288}" type="datetimeFigureOut">
              <a:rPr lang="en-US" smtClean="0"/>
              <a:pPr/>
              <a:t>11/16/2022</a:t>
            </a:fld>
            <a:endParaRPr lang="en-US" dirty="0"/>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6117" y="4722695"/>
            <a:ext cx="5408930" cy="447413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443662"/>
            <a:ext cx="2929837" cy="49712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29762" y="9443662"/>
            <a:ext cx="2929837" cy="497126"/>
          </a:xfrm>
          <a:prstGeom prst="rect">
            <a:avLst/>
          </a:prstGeom>
        </p:spPr>
        <p:txBody>
          <a:bodyPr vert="horz" lIns="91440" tIns="45720" rIns="91440" bIns="45720" rtlCol="0" anchor="b"/>
          <a:lstStyle>
            <a:lvl1pPr algn="r">
              <a:defRPr sz="1200"/>
            </a:lvl1pPr>
          </a:lstStyle>
          <a:p>
            <a:fld id="{2051C2EC-578D-4FEE-9D92-4E8F0B7653FF}" type="slidenum">
              <a:rPr lang="en-US" smtClean="0"/>
              <a:pPr/>
              <a:t>‹#›</a:t>
            </a:fld>
            <a:endParaRPr lang="en-US" dirty="0"/>
          </a:p>
        </p:txBody>
      </p:sp>
    </p:spTree>
    <p:extLst>
      <p:ext uri="{BB962C8B-B14F-4D97-AF65-F5344CB8AC3E}">
        <p14:creationId xmlns:p14="http://schemas.microsoft.com/office/powerpoint/2010/main" val="335734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itchFamily="34" charset="-128"/>
            </a:endParaRPr>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E67A599-EB18-49AF-A6AC-C064A3878DF7}" type="slidenum">
              <a:rPr lang="en-US" altLang="en-US" smtClean="0">
                <a:ea typeface="ＭＳ Ｐゴシック" pitchFamily="34" charset="-128"/>
              </a:rPr>
              <a:pPr/>
              <a:t>3</a:t>
            </a:fld>
            <a:endParaRPr lang="en-US" altLang="en-US">
              <a:ea typeface="ＭＳ Ｐゴシック" pitchFamily="34" charset="-128"/>
            </a:endParaRPr>
          </a:p>
        </p:txBody>
      </p:sp>
    </p:spTree>
    <p:extLst>
      <p:ext uri="{BB962C8B-B14F-4D97-AF65-F5344CB8AC3E}">
        <p14:creationId xmlns:p14="http://schemas.microsoft.com/office/powerpoint/2010/main" val="3983524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1C2EC-578D-4FEE-9D92-4E8F0B7653FF}" type="slidenum">
              <a:rPr lang="en-US" smtClean="0"/>
              <a:pPr/>
              <a:t>9</a:t>
            </a:fld>
            <a:endParaRPr lang="en-US" dirty="0"/>
          </a:p>
        </p:txBody>
      </p:sp>
    </p:spTree>
    <p:extLst>
      <p:ext uri="{BB962C8B-B14F-4D97-AF65-F5344CB8AC3E}">
        <p14:creationId xmlns:p14="http://schemas.microsoft.com/office/powerpoint/2010/main" val="3767871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1C2EC-578D-4FEE-9D92-4E8F0B7653FF}" type="slidenum">
              <a:rPr lang="en-US" smtClean="0"/>
              <a:pPr/>
              <a:t>15</a:t>
            </a:fld>
            <a:endParaRPr lang="en-US" dirty="0"/>
          </a:p>
        </p:txBody>
      </p:sp>
    </p:spTree>
    <p:extLst>
      <p:ext uri="{BB962C8B-B14F-4D97-AF65-F5344CB8AC3E}">
        <p14:creationId xmlns:p14="http://schemas.microsoft.com/office/powerpoint/2010/main" val="1342754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C77C084-4B5E-4AD2-ADFB-4781FBCE71B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7407337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89432"/>
          </a:xfrm>
        </p:spPr>
        <p:txBody>
          <a:bodyPr>
            <a:normAutofit/>
          </a:bodyPr>
          <a:lstStyle>
            <a:lvl1pPr algn="l">
              <a:defRPr sz="3400" b="1"/>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9931DAE-4446-4D23-9FB4-678715BB77A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92208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E3D0091-E54B-4D10-AB6F-6411982D266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4984763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normAutofit/>
          </a:bodyPr>
          <a:lstStyle>
            <a:lvl1pPr>
              <a:defRPr sz="3400"/>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55D1ACF-CC68-4A20-BD16-FA028975906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180360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6B1703A-5EC3-4879-A145-ADC45C04388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1972289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A92C7AE8-425A-4224-9E73-ECE081EE571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679316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A7DD52B-1DA2-4BAC-9490-D94F97B1FC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1737288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26FBDFC-BBCB-4C9C-9550-16F80A9A244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289480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A854210-C5CB-4F3B-BAEE-E8E87C3ADE9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5942800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128E9FC-DC22-4E28-8404-42811252239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860966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186421E-C24A-4681-BADC-4A4F7EC6DF4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7259919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mn-cs"/>
              </a:defRPr>
            </a:lvl1pPr>
          </a:lstStyle>
          <a:p>
            <a:pPr>
              <a:defRPr/>
            </a:pPr>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cs typeface="+mn-cs"/>
              </a:defRPr>
            </a:lvl1pPr>
          </a:lstStyle>
          <a:p>
            <a:pPr>
              <a:defRPr/>
            </a:pPr>
            <a:endParaRPr lang="en-US"/>
          </a:p>
        </p:txBody>
      </p:sp>
      <p:sp>
        <p:nvSpPr>
          <p:cNvPr id="5" name="Slide Number Placeholder 5"/>
          <p:cNvSpPr>
            <a:spLocks noGrp="1"/>
          </p:cNvSpPr>
          <p:nvPr>
            <p:ph type="sldNum" sz="quarter" idx="12"/>
          </p:nvPr>
        </p:nvSpPr>
        <p:spPr>
          <a:xfrm>
            <a:off x="6638925" y="6470650"/>
            <a:ext cx="2133600" cy="365125"/>
          </a:xfrm>
          <a:prstGeom prst="rect">
            <a:avLst/>
          </a:prstGeom>
        </p:spPr>
        <p:txBody>
          <a:bodyPr/>
          <a:lstStyle>
            <a:lvl1pPr>
              <a:defRPr>
                <a:latin typeface="Arial" charset="0"/>
                <a:cs typeface="+mn-cs"/>
              </a:defRPr>
            </a:lvl1pPr>
          </a:lstStyle>
          <a:p>
            <a:pPr>
              <a:defRPr/>
            </a:pPr>
            <a:r>
              <a:rPr lang="en-US"/>
              <a:t>Page </a:t>
            </a:r>
            <a:fld id="{BA88E615-500C-43CB-8519-AD798565317D}" type="slidenum">
              <a:rPr lang="en-US"/>
              <a:pPr>
                <a:defRPr/>
              </a:pPr>
              <a:t>‹#›</a:t>
            </a:fld>
            <a:endParaRPr lang="en-US"/>
          </a:p>
        </p:txBody>
      </p:sp>
    </p:spTree>
    <p:extLst>
      <p:ext uri="{BB962C8B-B14F-4D97-AF65-F5344CB8AC3E}">
        <p14:creationId xmlns:p14="http://schemas.microsoft.com/office/powerpoint/2010/main" val="1090008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620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fld id="{6638414A-B967-4824-811A-593C7F999AC2}" type="slidenum">
              <a:rPr lang="en-US">
                <a:solidFill>
                  <a:prstClr val="black">
                    <a:tint val="75000"/>
                  </a:prstClr>
                </a:solidFill>
              </a:rPr>
              <a:pPr>
                <a:defRPr/>
              </a:pPr>
              <a:t>‹#›</a:t>
            </a:fld>
            <a:endParaRPr lang="en-US" dirty="0">
              <a:solidFill>
                <a:prstClr val="black">
                  <a:tint val="75000"/>
                </a:prstClr>
              </a:solidFill>
            </a:endParaRPr>
          </a:p>
        </p:txBody>
      </p:sp>
      <p:pic>
        <p:nvPicPr>
          <p:cNvPr id="1031" name="Picture 11" descr="PPT inside"/>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0" y="0"/>
            <a:ext cx="9144000" cy="760413"/>
          </a:xfrm>
          <a:prstGeom prst="rect">
            <a:avLst/>
          </a:prstGeom>
          <a:noFill/>
          <a:ln w="9525">
            <a:noFill/>
            <a:miter lim="800000"/>
            <a:headEnd/>
            <a:tailEnd/>
          </a:ln>
        </p:spPr>
      </p:pic>
      <p:pic>
        <p:nvPicPr>
          <p:cNvPr id="1032" name="Picture 10" descr="PPT values"/>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1206500" y="6697663"/>
            <a:ext cx="6946900" cy="160337"/>
          </a:xfrm>
          <a:prstGeom prst="rect">
            <a:avLst/>
          </a:prstGeom>
          <a:noFill/>
          <a:ln w="9525">
            <a:noFill/>
            <a:miter lim="800000"/>
            <a:headEnd/>
            <a:tailEnd/>
          </a:ln>
        </p:spPr>
      </p:pic>
    </p:spTree>
    <p:extLst>
      <p:ext uri="{BB962C8B-B14F-4D97-AF65-F5344CB8AC3E}">
        <p14:creationId xmlns:p14="http://schemas.microsoft.com/office/powerpoint/2010/main" val="626357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hf hdr="0" ftr="0" dt="0"/>
  <p:txStyles>
    <p:title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pitchFamily="34" charset="0"/>
          <a:cs typeface="Arial" pitchFamily="34" charset="0"/>
        </a:defRPr>
      </a:lvl2pPr>
      <a:lvl3pPr algn="ctr" rtl="0" eaLnBrk="0" fontAlgn="base" hangingPunct="0">
        <a:spcBef>
          <a:spcPct val="0"/>
        </a:spcBef>
        <a:spcAft>
          <a:spcPct val="0"/>
        </a:spcAft>
        <a:defRPr sz="4400">
          <a:solidFill>
            <a:schemeClr val="tx1"/>
          </a:solidFill>
          <a:latin typeface="Arial" pitchFamily="34" charset="0"/>
          <a:cs typeface="Arial" pitchFamily="34" charset="0"/>
        </a:defRPr>
      </a:lvl3pPr>
      <a:lvl4pPr algn="ctr" rtl="0" eaLnBrk="0" fontAlgn="base" hangingPunct="0">
        <a:spcBef>
          <a:spcPct val="0"/>
        </a:spcBef>
        <a:spcAft>
          <a:spcPct val="0"/>
        </a:spcAft>
        <a:defRPr sz="4400">
          <a:solidFill>
            <a:schemeClr val="tx1"/>
          </a:solidFill>
          <a:latin typeface="Arial" pitchFamily="34" charset="0"/>
          <a:cs typeface="Arial" pitchFamily="34" charset="0"/>
        </a:defRPr>
      </a:lvl4pPr>
      <a:lvl5pPr algn="ctr" rtl="0" eaLnBrk="0" fontAlgn="base" hangingPunct="0">
        <a:spcBef>
          <a:spcPct val="0"/>
        </a:spcBef>
        <a:spcAft>
          <a:spcPct val="0"/>
        </a:spcAft>
        <a:defRPr sz="4400">
          <a:solidFill>
            <a:schemeClr val="tx1"/>
          </a:solidFill>
          <a:latin typeface="Arial" pitchFamily="34" charset="0"/>
          <a:cs typeface="Arial" pitchFamily="34" charset="0"/>
        </a:defRPr>
      </a:lvl5pPr>
      <a:lvl6pPr marL="457200" algn="ctr" rtl="0" fontAlgn="base">
        <a:spcBef>
          <a:spcPct val="0"/>
        </a:spcBef>
        <a:spcAft>
          <a:spcPct val="0"/>
        </a:spcAft>
        <a:defRPr sz="4400">
          <a:solidFill>
            <a:schemeClr val="tx1"/>
          </a:solidFill>
          <a:latin typeface="Arial" pitchFamily="34" charset="0"/>
          <a:cs typeface="Arial" pitchFamily="34" charset="0"/>
        </a:defRPr>
      </a:lvl6pPr>
      <a:lvl7pPr marL="914400" algn="ctr" rtl="0" fontAlgn="base">
        <a:spcBef>
          <a:spcPct val="0"/>
        </a:spcBef>
        <a:spcAft>
          <a:spcPct val="0"/>
        </a:spcAft>
        <a:defRPr sz="4400">
          <a:solidFill>
            <a:schemeClr val="tx1"/>
          </a:solidFill>
          <a:latin typeface="Arial" pitchFamily="34" charset="0"/>
          <a:cs typeface="Arial" pitchFamily="34" charset="0"/>
        </a:defRPr>
      </a:lvl7pPr>
      <a:lvl8pPr marL="1371600" algn="ctr" rtl="0" fontAlgn="base">
        <a:spcBef>
          <a:spcPct val="0"/>
        </a:spcBef>
        <a:spcAft>
          <a:spcPct val="0"/>
        </a:spcAft>
        <a:defRPr sz="4400">
          <a:solidFill>
            <a:schemeClr val="tx1"/>
          </a:solidFill>
          <a:latin typeface="Arial" pitchFamily="34" charset="0"/>
          <a:cs typeface="Arial" pitchFamily="34" charset="0"/>
        </a:defRPr>
      </a:lvl8pPr>
      <a:lvl9pPr marL="1828800" algn="ctr" rtl="0" fontAlgn="base">
        <a:spcBef>
          <a:spcPct val="0"/>
        </a:spcBef>
        <a:spcAft>
          <a:spcPct val="0"/>
        </a:spcAft>
        <a:defRPr sz="4400">
          <a:solidFill>
            <a:schemeClr val="tx1"/>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1.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jpeg"/><Relationship Id="rId7" Type="http://schemas.microsoft.com/office/2007/relationships/hdphoto" Target="../media/hdphoto5.wdp"/><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png"/><Relationship Id="rId12" Type="http://schemas.openxmlformats.org/officeDocument/2006/relationships/image" Target="../media/image53.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cid:4a19174c-b216-4613-91d9-e9086bc1c340" TargetMode="External"/><Relationship Id="rId5" Type="http://schemas.openxmlformats.org/officeDocument/2006/relationships/image" Target="../media/image48.jpeg"/><Relationship Id="rId10" Type="http://schemas.microsoft.com/office/2007/relationships/hdphoto" Target="../media/hdphoto6.wdp"/><Relationship Id="rId4" Type="http://schemas.openxmlformats.org/officeDocument/2006/relationships/image" Target="../media/image47.jpeg"/><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image" Target="../media/image54.png"/><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61.jpeg"/><Relationship Id="rId5" Type="http://schemas.openxmlformats.org/officeDocument/2006/relationships/image" Target="../media/image56.png"/><Relationship Id="rId10" Type="http://schemas.openxmlformats.org/officeDocument/2006/relationships/image" Target="../media/image60.jpeg"/><Relationship Id="rId4" Type="http://schemas.microsoft.com/office/2007/relationships/hdphoto" Target="../media/hdphoto7.wdp"/><Relationship Id="rId9"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B4A2599-C297-4CC0-8632-5D5A72CCD9A4}" type="slidenum">
              <a:rPr lang="en-US" smtClean="0"/>
              <a:pPr>
                <a:defRPr/>
              </a:pPr>
              <a:t>1</a:t>
            </a:fld>
            <a:endParaRPr lang="en-US" dirty="0"/>
          </a:p>
        </p:txBody>
      </p:sp>
      <p:sp>
        <p:nvSpPr>
          <p:cNvPr id="5" name="Text Box 27"/>
          <p:cNvSpPr txBox="1">
            <a:spLocks noChangeArrowheads="1"/>
          </p:cNvSpPr>
          <p:nvPr/>
        </p:nvSpPr>
        <p:spPr bwMode="auto">
          <a:xfrm>
            <a:off x="202590" y="879187"/>
            <a:ext cx="8789010" cy="5493812"/>
          </a:xfrm>
          <a:prstGeom prst="rect">
            <a:avLst/>
          </a:prstGeom>
          <a:noFill/>
          <a:ln w="9525">
            <a:noFill/>
            <a:miter lim="800000"/>
            <a:headEnd/>
            <a:tailEnd/>
          </a:ln>
        </p:spPr>
        <p:txBody>
          <a:bodyPr wrap="square">
            <a:spAutoFit/>
          </a:bodyPr>
          <a:lstStyle/>
          <a:p>
            <a:pPr algn="ctr">
              <a:defRPr/>
            </a:pPr>
            <a:r>
              <a:rPr lang="en-US" sz="1700" b="1" dirty="0">
                <a:solidFill>
                  <a:srgbClr val="0000FF"/>
                </a:solidFill>
                <a:latin typeface="Century Schoolbook" pitchFamily="18" charset="0"/>
                <a:cs typeface="Times New Roman" pitchFamily="18" charset="0"/>
              </a:rPr>
              <a:t>PRESENTATION</a:t>
            </a:r>
          </a:p>
          <a:p>
            <a:pPr algn="ctr">
              <a:defRPr/>
            </a:pPr>
            <a:endParaRPr lang="en-US" sz="1200" b="1" dirty="0">
              <a:solidFill>
                <a:srgbClr val="0000FF"/>
              </a:solidFill>
              <a:latin typeface="Century Schoolbook" pitchFamily="18" charset="0"/>
              <a:cs typeface="Times New Roman" pitchFamily="18" charset="0"/>
            </a:endParaRPr>
          </a:p>
          <a:p>
            <a:pPr algn="ctr">
              <a:defRPr/>
            </a:pPr>
            <a:r>
              <a:rPr lang="en-US" sz="1700" b="1" dirty="0">
                <a:solidFill>
                  <a:srgbClr val="0000FF"/>
                </a:solidFill>
                <a:latin typeface="Century Schoolbook" pitchFamily="18" charset="0"/>
                <a:cs typeface="Times New Roman" pitchFamily="18" charset="0"/>
              </a:rPr>
              <a:t>TO</a:t>
            </a:r>
          </a:p>
          <a:p>
            <a:pPr algn="ctr">
              <a:defRPr/>
            </a:pPr>
            <a:endParaRPr lang="en-US" sz="1200" b="1" dirty="0">
              <a:solidFill>
                <a:srgbClr val="0000FF"/>
              </a:solidFill>
              <a:latin typeface="Century Schoolbook" pitchFamily="18" charset="0"/>
              <a:cs typeface="Times New Roman" pitchFamily="18" charset="0"/>
            </a:endParaRPr>
          </a:p>
          <a:p>
            <a:pPr algn="ctr">
              <a:defRPr/>
            </a:pPr>
            <a:r>
              <a:rPr lang="en-US" sz="1700" b="1" dirty="0">
                <a:solidFill>
                  <a:srgbClr val="0000FF"/>
                </a:solidFill>
                <a:latin typeface="Century Schoolbook" pitchFamily="18" charset="0"/>
                <a:cs typeface="Times New Roman" pitchFamily="18" charset="0"/>
              </a:rPr>
              <a:t>HON’BLE  EXPERT APPRAISAL COMMITTEE OF MoEF &amp; CC</a:t>
            </a:r>
          </a:p>
          <a:p>
            <a:pPr algn="ctr">
              <a:defRPr/>
            </a:pPr>
            <a:r>
              <a:rPr lang="en-US" sz="1700" b="1" dirty="0">
                <a:solidFill>
                  <a:srgbClr val="0000FF"/>
                </a:solidFill>
                <a:latin typeface="Century Schoolbook" pitchFamily="18" charset="0"/>
                <a:cs typeface="Times New Roman" pitchFamily="18" charset="0"/>
              </a:rPr>
              <a:t>(THERMAL POWER PROJECTS)</a:t>
            </a:r>
          </a:p>
          <a:p>
            <a:pPr algn="ctr">
              <a:defRPr/>
            </a:pPr>
            <a:endParaRPr lang="en-US" sz="1200" b="1" dirty="0">
              <a:solidFill>
                <a:srgbClr val="0000FF"/>
              </a:solidFill>
              <a:latin typeface="Century Schoolbook" pitchFamily="18" charset="0"/>
              <a:cs typeface="Times New Roman" pitchFamily="18" charset="0"/>
            </a:endParaRPr>
          </a:p>
          <a:p>
            <a:pPr algn="ctr">
              <a:defRPr/>
            </a:pPr>
            <a:r>
              <a:rPr lang="en-US" sz="1700" b="1" dirty="0">
                <a:solidFill>
                  <a:srgbClr val="0000FF"/>
                </a:solidFill>
                <a:latin typeface="Century Schoolbook" pitchFamily="18" charset="0"/>
                <a:cs typeface="Times New Roman" pitchFamily="18" charset="0"/>
              </a:rPr>
              <a:t>FOR</a:t>
            </a:r>
          </a:p>
          <a:p>
            <a:pPr algn="ctr">
              <a:defRPr/>
            </a:pPr>
            <a:endParaRPr lang="en-US" sz="1700" b="1" dirty="0">
              <a:solidFill>
                <a:srgbClr val="0000FF"/>
              </a:solidFill>
              <a:latin typeface="Century Schoolbook" pitchFamily="18" charset="0"/>
              <a:cs typeface="Times New Roman" pitchFamily="18" charset="0"/>
            </a:endParaRPr>
          </a:p>
          <a:p>
            <a:pPr marL="457200" indent="-457200" algn="ctr">
              <a:defRPr/>
            </a:pPr>
            <a:r>
              <a:rPr lang="en-US" sz="1700" b="1" dirty="0">
                <a:solidFill>
                  <a:srgbClr val="C00000"/>
                </a:solidFill>
                <a:latin typeface="Century Schoolbook" pitchFamily="18" charset="0"/>
              </a:rPr>
              <a:t>EXTENSION OF VALIDITY OF ENVIRONMENTAL CLEARANCE </a:t>
            </a:r>
          </a:p>
          <a:p>
            <a:pPr marL="457200" indent="-457200" algn="ctr">
              <a:defRPr/>
            </a:pPr>
            <a:r>
              <a:rPr lang="en-US" sz="1700" b="1" dirty="0">
                <a:solidFill>
                  <a:srgbClr val="C00000"/>
                </a:solidFill>
                <a:latin typeface="Century Schoolbook" pitchFamily="18" charset="0"/>
              </a:rPr>
              <a:t>(</a:t>
            </a:r>
            <a:r>
              <a:rPr lang="de-DE" sz="1700" b="1" dirty="0">
                <a:solidFill>
                  <a:srgbClr val="C00000"/>
                </a:solidFill>
                <a:latin typeface="Century Schoolbook" pitchFamily="18" charset="0"/>
              </a:rPr>
              <a:t>J-13012/ 73/2011-IA.II (T) dated 05.12.2011)</a:t>
            </a:r>
          </a:p>
          <a:p>
            <a:pPr algn="ctr">
              <a:defRPr/>
            </a:pPr>
            <a:endParaRPr lang="en-US" sz="1700" b="1" dirty="0">
              <a:solidFill>
                <a:srgbClr val="0000FF"/>
              </a:solidFill>
              <a:latin typeface="Century Schoolbook" pitchFamily="18" charset="0"/>
              <a:cs typeface="Times New Roman" pitchFamily="18" charset="0"/>
            </a:endParaRPr>
          </a:p>
          <a:p>
            <a:pPr algn="ctr">
              <a:defRPr/>
            </a:pPr>
            <a:r>
              <a:rPr lang="en-US" sz="1700" b="1" dirty="0">
                <a:solidFill>
                  <a:srgbClr val="0000FF"/>
                </a:solidFill>
                <a:latin typeface="Century Schoolbook" pitchFamily="18" charset="0"/>
                <a:cs typeface="Times New Roman" pitchFamily="18" charset="0"/>
              </a:rPr>
              <a:t>OF</a:t>
            </a:r>
          </a:p>
          <a:p>
            <a:pPr algn="ctr">
              <a:defRPr/>
            </a:pPr>
            <a:endParaRPr lang="en-US" sz="1200" b="1" dirty="0">
              <a:solidFill>
                <a:srgbClr val="0000FF"/>
              </a:solidFill>
              <a:latin typeface="Century Schoolbook" pitchFamily="18" charset="0"/>
              <a:cs typeface="Times New Roman" pitchFamily="18" charset="0"/>
            </a:endParaRPr>
          </a:p>
          <a:p>
            <a:pPr algn="ctr">
              <a:defRPr/>
            </a:pPr>
            <a:r>
              <a:rPr lang="en-US" sz="1700" b="1" dirty="0">
                <a:solidFill>
                  <a:srgbClr val="0000FF"/>
                </a:solidFill>
                <a:latin typeface="Century Schoolbook" pitchFamily="18" charset="0"/>
                <a:cs typeface="Times New Roman" pitchFamily="18" charset="0"/>
              </a:rPr>
              <a:t>EXPANSION BY ADDITION OF 1 x 350 MW  COAL BASED THERMAL  POWER PLANT  (PHASE-II)</a:t>
            </a:r>
          </a:p>
          <a:p>
            <a:pPr algn="ctr">
              <a:defRPr/>
            </a:pPr>
            <a:endParaRPr lang="en-US" sz="1700" b="1" dirty="0">
              <a:solidFill>
                <a:srgbClr val="0000FF"/>
              </a:solidFill>
              <a:latin typeface="Century Schoolbook" pitchFamily="18" charset="0"/>
              <a:cs typeface="Times New Roman" pitchFamily="18" charset="0"/>
            </a:endParaRPr>
          </a:p>
          <a:p>
            <a:pPr algn="ctr">
              <a:defRPr/>
            </a:pPr>
            <a:endParaRPr lang="en-US" sz="1200" b="1" dirty="0">
              <a:solidFill>
                <a:srgbClr val="0000FF"/>
              </a:solidFill>
              <a:latin typeface="Century Schoolbook" pitchFamily="18" charset="0"/>
              <a:cs typeface="Times New Roman" pitchFamily="18" charset="0"/>
            </a:endParaRPr>
          </a:p>
          <a:p>
            <a:pPr algn="ctr">
              <a:defRPr/>
            </a:pPr>
            <a:r>
              <a:rPr lang="en-US" sz="1700" b="1" dirty="0">
                <a:solidFill>
                  <a:srgbClr val="C00000"/>
                </a:solidFill>
                <a:latin typeface="Century Schoolbook" pitchFamily="18" charset="0"/>
                <a:cs typeface="Times New Roman" pitchFamily="18" charset="0"/>
              </a:rPr>
              <a:t>M/s GMR KAMALANGA ENERGY LTD.</a:t>
            </a:r>
          </a:p>
          <a:p>
            <a:pPr algn="ctr">
              <a:defRPr/>
            </a:pPr>
            <a:r>
              <a:rPr lang="en-US" sz="1700" b="1" dirty="0">
                <a:solidFill>
                  <a:srgbClr val="C00000"/>
                </a:solidFill>
                <a:latin typeface="Century Schoolbook" pitchFamily="18" charset="0"/>
                <a:cs typeface="Times New Roman" pitchFamily="18" charset="0"/>
              </a:rPr>
              <a:t>  AT VILLAGE-KAMALANGA, DISTRICT -DHENKANAL, ODISHA</a:t>
            </a:r>
          </a:p>
          <a:p>
            <a:pPr algn="ctr">
              <a:defRPr/>
            </a:pPr>
            <a:endParaRPr lang="en-US" b="1" dirty="0">
              <a:solidFill>
                <a:srgbClr val="0B27B5"/>
              </a:solidFill>
              <a:latin typeface="Century Schoolbook" pitchFamily="18" charset="0"/>
              <a:cs typeface="Times New Roman" pitchFamily="18" charset="0"/>
            </a:endParaRPr>
          </a:p>
          <a:p>
            <a:pPr algn="ctr">
              <a:defRPr/>
            </a:pPr>
            <a:r>
              <a:rPr lang="en-US" b="1" dirty="0">
                <a:solidFill>
                  <a:srgbClr val="0B27B5"/>
                </a:solidFill>
                <a:latin typeface="Century Schoolbook" pitchFamily="18" charset="0"/>
                <a:cs typeface="Times New Roman" pitchFamily="18" charset="0"/>
              </a:rPr>
              <a:t>Date of EAC Meeting:</a:t>
            </a:r>
            <a:endParaRPr lang="en-US" b="1" dirty="0">
              <a:solidFill>
                <a:srgbClr val="0B27B5"/>
              </a:solidFill>
              <a:latin typeface="Calibri" pitchFamily="34" charset="0"/>
              <a:cs typeface="Times New Roman" pitchFamily="18" charset="0"/>
            </a:endParaRPr>
          </a:p>
        </p:txBody>
      </p:sp>
    </p:spTree>
    <p:extLst>
      <p:ext uri="{BB962C8B-B14F-4D97-AF65-F5344CB8AC3E}">
        <p14:creationId xmlns:p14="http://schemas.microsoft.com/office/powerpoint/2010/main" val="405263026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2</a:t>
            </a:fld>
            <a:endParaRPr lang="en-US" dirty="0">
              <a:solidFill>
                <a:prstClr val="black">
                  <a:tint val="75000"/>
                </a:prstClr>
              </a:solidFill>
            </a:endParaRPr>
          </a:p>
        </p:txBody>
      </p:sp>
      <p:sp>
        <p:nvSpPr>
          <p:cNvPr id="5" name="TextBox 11"/>
          <p:cNvSpPr txBox="1">
            <a:spLocks noChangeArrowheads="1"/>
          </p:cNvSpPr>
          <p:nvPr/>
        </p:nvSpPr>
        <p:spPr bwMode="auto">
          <a:xfrm>
            <a:off x="1423987" y="208001"/>
            <a:ext cx="6272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ABOUT THE COMPANY</a:t>
            </a:r>
            <a:endParaRPr lang="en-IN" altLang="en-US" sz="2000" dirty="0">
              <a:solidFill>
                <a:schemeClr val="bg1"/>
              </a:solidFill>
              <a:latin typeface="Arial Black" panose="020B0A04020102020204" pitchFamily="34" charset="0"/>
            </a:endParaRPr>
          </a:p>
        </p:txBody>
      </p:sp>
      <p:sp>
        <p:nvSpPr>
          <p:cNvPr id="6" name="Rectangle 1"/>
          <p:cNvSpPr>
            <a:spLocks noChangeArrowheads="1"/>
          </p:cNvSpPr>
          <p:nvPr/>
        </p:nvSpPr>
        <p:spPr bwMode="auto">
          <a:xfrm>
            <a:off x="122420" y="835586"/>
            <a:ext cx="8915400" cy="591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lnSpc>
                <a:spcPct val="125000"/>
              </a:lnSpc>
              <a:spcBef>
                <a:spcPct val="0"/>
              </a:spcBef>
            </a:pPr>
            <a:r>
              <a:rPr lang="en-US" altLang="en-US" sz="1900" dirty="0">
                <a:latin typeface="+mn-lt"/>
              </a:rPr>
              <a:t>GMR Kamalanga Energy Ltd. (GKEL) is  a flagship company of GMR Group specifically in Power Sector. </a:t>
            </a:r>
          </a:p>
          <a:p>
            <a:pPr algn="just">
              <a:lnSpc>
                <a:spcPct val="125000"/>
              </a:lnSpc>
              <a:spcBef>
                <a:spcPct val="0"/>
              </a:spcBef>
            </a:pPr>
            <a:r>
              <a:rPr lang="en-US" altLang="en-US" sz="1900" dirty="0">
                <a:latin typeface="+mn-lt"/>
              </a:rPr>
              <a:t>GMR is a global infrastructure Group specialized in Airports, Energy, Highways and Urban Infrastructure. The Group is also actively engaged in the areas of Education, Health and Community Services through its Foundation, reaffirming its presence as an agency for a change from the grass root of the society, in the field of Corporate Social Responsibility. </a:t>
            </a:r>
          </a:p>
          <a:p>
            <a:pPr algn="just">
              <a:lnSpc>
                <a:spcPct val="125000"/>
              </a:lnSpc>
              <a:spcBef>
                <a:spcPct val="0"/>
              </a:spcBef>
            </a:pPr>
            <a:r>
              <a:rPr lang="en-US" altLang="en-US" sz="1900" dirty="0">
                <a:latin typeface="+mn-lt"/>
              </a:rPr>
              <a:t>GMR Energy has 3015 MW capacity under operation and around 1775 MW capacity under development at various locations. Under Operation includes 29.35 MW of Green Energy, 300 MW of Hydro. </a:t>
            </a:r>
          </a:p>
          <a:p>
            <a:pPr algn="just">
              <a:lnSpc>
                <a:spcPct val="125000"/>
              </a:lnSpc>
              <a:spcBef>
                <a:spcPct val="0"/>
              </a:spcBef>
            </a:pPr>
            <a:r>
              <a:rPr lang="en-US" altLang="en-US" sz="1900" dirty="0">
                <a:latin typeface="+mn-lt"/>
              </a:rPr>
              <a:t>GKEL has already obtained environmental clearance for  existing 3x350 MW Thermal Power Plant (under operation) and additional 1x350 MW (under implementation) at Village - Kamalanga, District – Dhenkanal, Odisha.</a:t>
            </a:r>
          </a:p>
          <a:p>
            <a:pPr algn="just">
              <a:lnSpc>
                <a:spcPct val="125000"/>
              </a:lnSpc>
              <a:spcBef>
                <a:spcPct val="0"/>
              </a:spcBef>
            </a:pPr>
            <a:r>
              <a:rPr lang="en-US" altLang="en-US" sz="1900" dirty="0">
                <a:latin typeface="+mn-lt"/>
              </a:rPr>
              <a:t>GKEL has implemented the best management practice like ISO 9001(QMS), ISO 14001(EMS), ISO – 45001 (OHSMS), ISO-50001 (</a:t>
            </a:r>
            <a:r>
              <a:rPr lang="en-US" altLang="en-US" sz="1900" dirty="0" err="1">
                <a:latin typeface="+mn-lt"/>
              </a:rPr>
              <a:t>EnMS</a:t>
            </a:r>
            <a:r>
              <a:rPr lang="en-US" altLang="en-US" sz="1900" dirty="0">
                <a:latin typeface="+mn-lt"/>
              </a:rPr>
              <a:t>), ISO – 27001 (ASM) and ISO – 55001 (ISMS) and also 5S system Certification through NPC.</a:t>
            </a:r>
          </a:p>
        </p:txBody>
      </p:sp>
    </p:spTree>
    <p:extLst>
      <p:ext uri="{BB962C8B-B14F-4D97-AF65-F5344CB8AC3E}">
        <p14:creationId xmlns:p14="http://schemas.microsoft.com/office/powerpoint/2010/main" val="241174210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6"/>
          <p:cNvSpPr>
            <a:spLocks noGrp="1"/>
          </p:cNvSpPr>
          <p:nvPr>
            <p:ph type="title"/>
          </p:nvPr>
        </p:nvSpPr>
        <p:spPr>
          <a:xfrm>
            <a:off x="457200" y="0"/>
            <a:ext cx="8229600" cy="727376"/>
          </a:xfrm>
        </p:spPr>
        <p:txBody>
          <a:bodyPr/>
          <a:lstStyle/>
          <a:p>
            <a:r>
              <a:rPr lang="en-IN" altLang="en-US" sz="2000" b="1" dirty="0">
                <a:solidFill>
                  <a:schemeClr val="bg1"/>
                </a:solidFill>
              </a:rPr>
              <a:t>GMR KAMALANGA ENERGY LIMITED</a:t>
            </a:r>
          </a:p>
        </p:txBody>
      </p:sp>
      <p:graphicFrame>
        <p:nvGraphicFramePr>
          <p:cNvPr id="6" name="Table 5"/>
          <p:cNvGraphicFramePr>
            <a:graphicFrameLocks noGrp="1"/>
          </p:cNvGraphicFramePr>
          <p:nvPr>
            <p:extLst>
              <p:ext uri="{D42A27DB-BD31-4B8C-83A1-F6EECF244321}">
                <p14:modId xmlns:p14="http://schemas.microsoft.com/office/powerpoint/2010/main" val="2751396937"/>
              </p:ext>
            </p:extLst>
          </p:nvPr>
        </p:nvGraphicFramePr>
        <p:xfrm>
          <a:off x="152400" y="4608733"/>
          <a:ext cx="5943600" cy="2020667"/>
        </p:xfrm>
        <a:graphic>
          <a:graphicData uri="http://schemas.openxmlformats.org/drawingml/2006/table">
            <a:tbl>
              <a:tblPr firstRow="1" bandRow="1">
                <a:tableStyleId>{5C22544A-7EE6-4342-B048-85BDC9FD1C3A}</a:tableStyleId>
              </a:tblPr>
              <a:tblGrid>
                <a:gridCol w="3010395">
                  <a:extLst>
                    <a:ext uri="{9D8B030D-6E8A-4147-A177-3AD203B41FA5}">
                      <a16:colId xmlns:a16="http://schemas.microsoft.com/office/drawing/2014/main" val="20000"/>
                    </a:ext>
                  </a:extLst>
                </a:gridCol>
                <a:gridCol w="2933205">
                  <a:extLst>
                    <a:ext uri="{9D8B030D-6E8A-4147-A177-3AD203B41FA5}">
                      <a16:colId xmlns:a16="http://schemas.microsoft.com/office/drawing/2014/main" val="20001"/>
                    </a:ext>
                  </a:extLst>
                </a:gridCol>
              </a:tblGrid>
              <a:tr h="162957">
                <a:tc>
                  <a:txBody>
                    <a:bodyPr/>
                    <a:lstStyle/>
                    <a:p>
                      <a:pPr algn="ctr"/>
                      <a:endParaRPr lang="en-IN" sz="400" dirty="0">
                        <a:latin typeface="Arial" panose="020B0604020202020204" pitchFamily="34" charset="0"/>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endParaRPr lang="en-IN" sz="400" dirty="0">
                        <a:latin typeface="Arial" panose="020B0604020202020204" pitchFamily="34" charset="0"/>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554054">
                <a:tc>
                  <a:txBody>
                    <a:bodyPr/>
                    <a:lstStyle/>
                    <a:p>
                      <a:pPr lvl="0" algn="just"/>
                      <a:r>
                        <a:rPr lang="en-IN" sz="1200" b="1" dirty="0">
                          <a:latin typeface="+mj-lt"/>
                          <a:cs typeface="Arial" panose="020B0604020202020204" pitchFamily="34" charset="0"/>
                        </a:rPr>
                        <a:t>Geographic Location</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l"/>
                      <a:r>
                        <a:rPr lang="en-IN" sz="1400" dirty="0">
                          <a:latin typeface="+mj-lt"/>
                          <a:cs typeface="Arial" panose="020B0604020202020204" pitchFamily="34" charset="0"/>
                        </a:rPr>
                        <a:t>Latitude    :  20</a:t>
                      </a:r>
                      <a:r>
                        <a:rPr lang="en-IN" sz="1400" baseline="30000" dirty="0">
                          <a:latin typeface="+mj-lt"/>
                          <a:cs typeface="Arial" panose="020B0604020202020204" pitchFamily="34" charset="0"/>
                        </a:rPr>
                        <a:t>0</a:t>
                      </a:r>
                      <a:r>
                        <a:rPr lang="en-IN" sz="1400" baseline="0" dirty="0">
                          <a:latin typeface="+mj-lt"/>
                          <a:cs typeface="Arial" panose="020B0604020202020204" pitchFamily="34" charset="0"/>
                        </a:rPr>
                        <a:t> </a:t>
                      </a:r>
                      <a:r>
                        <a:rPr lang="en-IN" sz="1400" dirty="0">
                          <a:latin typeface="+mj-lt"/>
                          <a:cs typeface="Arial" panose="020B0604020202020204" pitchFamily="34" charset="0"/>
                        </a:rPr>
                        <a:t>52’ 00” N</a:t>
                      </a:r>
                    </a:p>
                    <a:p>
                      <a:pPr algn="l"/>
                      <a:r>
                        <a:rPr lang="en-IN" sz="1400" dirty="0">
                          <a:latin typeface="+mj-lt"/>
                          <a:cs typeface="Arial" panose="020B0604020202020204" pitchFamily="34" charset="0"/>
                        </a:rPr>
                        <a:t>Longitude</a:t>
                      </a:r>
                      <a:r>
                        <a:rPr lang="en-IN" sz="1400" baseline="0" dirty="0">
                          <a:latin typeface="+mj-lt"/>
                          <a:cs typeface="Arial" panose="020B0604020202020204" pitchFamily="34" charset="0"/>
                        </a:rPr>
                        <a:t> </a:t>
                      </a:r>
                      <a:r>
                        <a:rPr lang="en-IN" sz="1400" dirty="0">
                          <a:latin typeface="+mj-lt"/>
                          <a:cs typeface="Arial" panose="020B0604020202020204" pitchFamily="34" charset="0"/>
                        </a:rPr>
                        <a:t>:  85</a:t>
                      </a:r>
                      <a:r>
                        <a:rPr lang="en-IN" sz="1400" baseline="30000" dirty="0">
                          <a:latin typeface="+mj-lt"/>
                          <a:cs typeface="Arial" panose="020B0604020202020204" pitchFamily="34" charset="0"/>
                        </a:rPr>
                        <a:t>0</a:t>
                      </a:r>
                      <a:r>
                        <a:rPr lang="en-IN" sz="1400" dirty="0">
                          <a:latin typeface="+mj-lt"/>
                          <a:cs typeface="Arial" panose="020B0604020202020204" pitchFamily="34" charset="0"/>
                        </a:rPr>
                        <a:t> 16’ 18“ E</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5914">
                <a:tc>
                  <a:txBody>
                    <a:bodyPr/>
                    <a:lstStyle/>
                    <a:p>
                      <a:pPr lvl="0" algn="just"/>
                      <a:r>
                        <a:rPr lang="en-IN" sz="1200" b="1" dirty="0">
                          <a:latin typeface="+mj-lt"/>
                          <a:cs typeface="Arial" panose="020B0604020202020204" pitchFamily="34" charset="0"/>
                        </a:rPr>
                        <a:t>Nearest</a:t>
                      </a:r>
                      <a:r>
                        <a:rPr lang="en-IN" sz="1200" b="1" baseline="0" dirty="0">
                          <a:latin typeface="+mj-lt"/>
                          <a:cs typeface="Arial" panose="020B0604020202020204" pitchFamily="34" charset="0"/>
                        </a:rPr>
                        <a:t>  Airport</a:t>
                      </a:r>
                      <a:endParaRPr lang="en-IN" sz="1200" b="1" dirty="0">
                        <a:latin typeface="+mj-lt"/>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just"/>
                      <a:r>
                        <a:rPr lang="en-IN" sz="1400" dirty="0">
                          <a:latin typeface="+mj-lt"/>
                          <a:cs typeface="Arial" panose="020B0604020202020204" pitchFamily="34" charset="0"/>
                        </a:rPr>
                        <a:t>Bhubaneswar -140</a:t>
                      </a:r>
                      <a:r>
                        <a:rPr lang="en-IN" sz="1400" baseline="0" dirty="0">
                          <a:latin typeface="+mj-lt"/>
                          <a:cs typeface="Arial" panose="020B0604020202020204" pitchFamily="34" charset="0"/>
                        </a:rPr>
                        <a:t> Km</a:t>
                      </a:r>
                      <a:endParaRPr lang="en-IN" sz="1400" dirty="0">
                        <a:latin typeface="+mj-lt"/>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25914">
                <a:tc>
                  <a:txBody>
                    <a:bodyPr/>
                    <a:lstStyle/>
                    <a:p>
                      <a:pPr marL="0" marR="0" lvl="0" indent="0" algn="just" defTabSz="913948" rtl="0" eaLnBrk="1" fontAlgn="auto" latinLnBrk="0" hangingPunct="1">
                        <a:lnSpc>
                          <a:spcPct val="100000"/>
                        </a:lnSpc>
                        <a:spcBef>
                          <a:spcPts val="0"/>
                        </a:spcBef>
                        <a:spcAft>
                          <a:spcPts val="0"/>
                        </a:spcAft>
                        <a:buClrTx/>
                        <a:buSzTx/>
                        <a:buFontTx/>
                        <a:buNone/>
                        <a:tabLst/>
                        <a:defRPr/>
                      </a:pPr>
                      <a:r>
                        <a:rPr lang="en-IN" sz="1200" b="1" dirty="0">
                          <a:latin typeface="+mj-lt"/>
                          <a:cs typeface="Arial" panose="020B0604020202020204" pitchFamily="34" charset="0"/>
                        </a:rPr>
                        <a:t>Nearest</a:t>
                      </a:r>
                      <a:r>
                        <a:rPr lang="en-IN" sz="1200" b="1" baseline="0" dirty="0">
                          <a:latin typeface="+mj-lt"/>
                          <a:cs typeface="Arial" panose="020B0604020202020204" pitchFamily="34" charset="0"/>
                        </a:rPr>
                        <a:t>  Seaport</a:t>
                      </a:r>
                      <a:endParaRPr lang="en-IN" sz="1200" b="1" dirty="0">
                        <a:latin typeface="+mj-lt"/>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just"/>
                      <a:r>
                        <a:rPr lang="en-IN" sz="1400" dirty="0">
                          <a:latin typeface="+mj-lt"/>
                          <a:cs typeface="Arial" panose="020B0604020202020204" pitchFamily="34" charset="0"/>
                        </a:rPr>
                        <a:t>Paradeep -</a:t>
                      </a:r>
                      <a:r>
                        <a:rPr lang="en-IN" sz="1400" baseline="0" dirty="0">
                          <a:latin typeface="+mj-lt"/>
                          <a:cs typeface="Arial" panose="020B0604020202020204" pitchFamily="34" charset="0"/>
                        </a:rPr>
                        <a:t> 180 Km</a:t>
                      </a:r>
                      <a:endParaRPr lang="en-IN" sz="1400" dirty="0">
                        <a:latin typeface="+mj-lt"/>
                        <a:cs typeface="Arial" panose="020B0604020202020204" pitchFamily="34" charset="0"/>
                      </a:endParaRP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25914">
                <a:tc>
                  <a:txBody>
                    <a:bodyPr/>
                    <a:lstStyle/>
                    <a:p>
                      <a:pPr lvl="0" algn="just"/>
                      <a:r>
                        <a:rPr lang="en-IN" sz="1200" b="1" dirty="0">
                          <a:latin typeface="+mj-lt"/>
                          <a:cs typeface="Arial" panose="020B0604020202020204" pitchFamily="34" charset="0"/>
                        </a:rPr>
                        <a:t>National Highway</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just"/>
                      <a:r>
                        <a:rPr lang="en-IN" sz="1400" dirty="0">
                          <a:latin typeface="+mj-lt"/>
                          <a:cs typeface="Arial" panose="020B0604020202020204" pitchFamily="34" charset="0"/>
                        </a:rPr>
                        <a:t>NH-55 – 05 Km</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25914">
                <a:tc>
                  <a:txBody>
                    <a:bodyPr/>
                    <a:lstStyle/>
                    <a:p>
                      <a:pPr lvl="0" algn="just"/>
                      <a:r>
                        <a:rPr lang="en-IN" sz="1200" b="1" dirty="0">
                          <a:latin typeface="+mj-lt"/>
                          <a:cs typeface="Arial" panose="020B0604020202020204" pitchFamily="34" charset="0"/>
                        </a:rPr>
                        <a:t>Nearest Railway Station</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just"/>
                      <a:r>
                        <a:rPr lang="en-IN" sz="1400" dirty="0">
                          <a:latin typeface="+mj-lt"/>
                          <a:cs typeface="Arial" panose="020B0604020202020204" pitchFamily="34" charset="0"/>
                        </a:rPr>
                        <a:t>Budhapank - 03 Km</a:t>
                      </a:r>
                    </a:p>
                  </a:txBody>
                  <a:tcPr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pic>
        <p:nvPicPr>
          <p:cNvPr id="61467" name="Picture 3" descr="C:\Users\00011501\Desktop\thT55GQA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050" y="876300"/>
            <a:ext cx="2952750" cy="2667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1468"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53150" y="3663950"/>
            <a:ext cx="2914650" cy="2965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1469" name="Group 9"/>
          <p:cNvGrpSpPr>
            <a:grpSpLocks/>
          </p:cNvGrpSpPr>
          <p:nvPr/>
        </p:nvGrpSpPr>
        <p:grpSpPr bwMode="auto">
          <a:xfrm>
            <a:off x="6286500" y="2368550"/>
            <a:ext cx="2724150" cy="1295400"/>
            <a:chOff x="6023409" y="2590800"/>
            <a:chExt cx="2724859" cy="1295400"/>
          </a:xfrm>
        </p:grpSpPr>
        <p:cxnSp>
          <p:nvCxnSpPr>
            <p:cNvPr id="11" name="Straight Connector 10"/>
            <p:cNvCxnSpPr/>
            <p:nvPr/>
          </p:nvCxnSpPr>
          <p:spPr>
            <a:xfrm>
              <a:off x="7543042" y="2590800"/>
              <a:ext cx="1205226" cy="1295400"/>
            </a:xfrm>
            <a:prstGeom prst="line">
              <a:avLst/>
            </a:prstGeom>
            <a:ln>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6023409" y="2590800"/>
              <a:ext cx="1519633" cy="1295400"/>
            </a:xfrm>
            <a:prstGeom prst="line">
              <a:avLst/>
            </a:prstGeom>
            <a:ln>
              <a:solidFill>
                <a:srgbClr val="FF0000"/>
              </a:solidFill>
              <a:prstDash val="dash"/>
            </a:ln>
          </p:spPr>
          <p:style>
            <a:lnRef idx="1">
              <a:schemeClr val="dk1"/>
            </a:lnRef>
            <a:fillRef idx="0">
              <a:schemeClr val="dk1"/>
            </a:fillRef>
            <a:effectRef idx="0">
              <a:schemeClr val="dk1"/>
            </a:effectRef>
            <a:fontRef idx="minor">
              <a:schemeClr val="tx1"/>
            </a:fontRef>
          </p:style>
        </p:cxnSp>
      </p:grpSp>
      <p:grpSp>
        <p:nvGrpSpPr>
          <p:cNvPr id="61470" name="Group 16"/>
          <p:cNvGrpSpPr>
            <a:grpSpLocks/>
          </p:cNvGrpSpPr>
          <p:nvPr/>
        </p:nvGrpSpPr>
        <p:grpSpPr bwMode="auto">
          <a:xfrm rot="2989505">
            <a:off x="6883122" y="4466335"/>
            <a:ext cx="1049768" cy="553323"/>
            <a:chOff x="6062047" y="4572000"/>
            <a:chExt cx="1832591" cy="833150"/>
          </a:xfrm>
        </p:grpSpPr>
        <p:sp>
          <p:nvSpPr>
            <p:cNvPr id="18" name="Oval 17"/>
            <p:cNvSpPr/>
            <p:nvPr/>
          </p:nvSpPr>
          <p:spPr>
            <a:xfrm>
              <a:off x="7848586" y="4572000"/>
              <a:ext cx="46052" cy="4602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9" name="Straight Arrow Connector 18"/>
            <p:cNvCxnSpPr/>
            <p:nvPr/>
          </p:nvCxnSpPr>
          <p:spPr>
            <a:xfrm flipV="1">
              <a:off x="6062047" y="4652934"/>
              <a:ext cx="1786539" cy="7522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1" name="TextBox 20"/>
          <p:cNvSpPr txBox="1"/>
          <p:nvPr/>
        </p:nvSpPr>
        <p:spPr>
          <a:xfrm>
            <a:off x="6170612" y="3886200"/>
            <a:ext cx="687388" cy="646331"/>
          </a:xfrm>
          <a:prstGeom prst="rect">
            <a:avLst/>
          </a:prstGeom>
          <a:noFill/>
          <a:ln w="3175">
            <a:solidFill>
              <a:srgbClr val="FF0000"/>
            </a:solidFill>
          </a:ln>
        </p:spPr>
        <p:txBody>
          <a:bodyPr>
            <a:spAutoFit/>
          </a:bodyPr>
          <a:lstStyle/>
          <a:p>
            <a:pPr>
              <a:defRPr/>
            </a:pPr>
            <a:r>
              <a:rPr lang="en-IN" sz="1200" b="1" dirty="0">
                <a:latin typeface="Arial" charset="0"/>
                <a:cs typeface="+mn-cs"/>
              </a:rPr>
              <a:t>GKEL</a:t>
            </a:r>
          </a:p>
          <a:p>
            <a:pPr>
              <a:defRPr/>
            </a:pPr>
            <a:r>
              <a:rPr lang="en-IN" sz="1200" b="1" dirty="0">
                <a:latin typeface="Arial" charset="0"/>
                <a:cs typeface="+mn-cs"/>
              </a:rPr>
              <a:t>Plant Site</a:t>
            </a:r>
          </a:p>
        </p:txBody>
      </p:sp>
      <p:pic>
        <p:nvPicPr>
          <p:cNvPr id="14" name="Picture 2" descr="D:\GMR\Photos\Areal View from the Chimeny # 1\sepco\comp 7778.jpg"/>
          <p:cNvPicPr>
            <a:picLocks noChangeAspect="1" noChangeArrowheads="1"/>
          </p:cNvPicPr>
          <p:nvPr/>
        </p:nvPicPr>
        <p:blipFill>
          <a:blip r:embed="rId5" cstate="email">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52400" y="876300"/>
            <a:ext cx="5943600" cy="3656231"/>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7023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F59480-5116-4D13-8395-BA3BC8EB671D}" type="slidenum">
              <a:rPr lang="en-US" altLang="en-US"/>
              <a:pPr/>
              <a:t>4</a:t>
            </a:fld>
            <a:endParaRPr lang="en-US" altLang="en-US"/>
          </a:p>
        </p:txBody>
      </p:sp>
      <p:sp>
        <p:nvSpPr>
          <p:cNvPr id="8195" name="Rectangle 1"/>
          <p:cNvSpPr>
            <a:spLocks noChangeArrowheads="1"/>
          </p:cNvSpPr>
          <p:nvPr/>
        </p:nvSpPr>
        <p:spPr bwMode="auto">
          <a:xfrm>
            <a:off x="533400" y="914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a:p>
            <a:pPr algn="just"/>
            <a:endParaRPr lang="en-US" altLang="en-US" sz="200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p:txBody>
      </p:sp>
      <p:sp>
        <p:nvSpPr>
          <p:cNvPr id="8196" name="TextBox 6"/>
          <p:cNvSpPr txBox="1">
            <a:spLocks noChangeArrowheads="1"/>
          </p:cNvSpPr>
          <p:nvPr/>
        </p:nvSpPr>
        <p:spPr bwMode="auto">
          <a:xfrm>
            <a:off x="685800" y="1752600"/>
            <a:ext cx="7620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en-US" altLang="en-US"/>
          </a:p>
        </p:txBody>
      </p:sp>
      <p:pic>
        <p:nvPicPr>
          <p:cNvPr id="8197" name="Picture 6" descr="Figure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838200"/>
            <a:ext cx="90678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Box 11"/>
          <p:cNvSpPr txBox="1">
            <a:spLocks noChangeArrowheads="1"/>
          </p:cNvSpPr>
          <p:nvPr/>
        </p:nvSpPr>
        <p:spPr bwMode="auto">
          <a:xfrm>
            <a:off x="1814732" y="114299"/>
            <a:ext cx="62862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b="1" dirty="0">
                <a:solidFill>
                  <a:schemeClr val="bg1"/>
                </a:solidFill>
                <a:latin typeface="Arial Black" panose="020B0A04020102020204" pitchFamily="34" charset="0"/>
              </a:rPr>
              <a:t>LOCATION OF THE PROJECT</a:t>
            </a:r>
          </a:p>
        </p:txBody>
      </p:sp>
      <p:cxnSp>
        <p:nvCxnSpPr>
          <p:cNvPr id="8199" name="Straight Arrow Connector 8"/>
          <p:cNvCxnSpPr>
            <a:cxnSpLocks noChangeShapeType="1"/>
          </p:cNvCxnSpPr>
          <p:nvPr/>
        </p:nvCxnSpPr>
        <p:spPr bwMode="auto">
          <a:xfrm flipV="1">
            <a:off x="990600" y="3733800"/>
            <a:ext cx="3505200" cy="2209800"/>
          </a:xfrm>
          <a:prstGeom prst="straightConnector1">
            <a:avLst/>
          </a:prstGeom>
          <a:noFill/>
          <a:ln w="25400" algn="ctr">
            <a:solidFill>
              <a:srgbClr val="0000FF"/>
            </a:solidFill>
            <a:round/>
            <a:headEnd/>
            <a:tailEnd type="stealth"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5072943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F59480-5116-4D13-8395-BA3BC8EB671D}" type="slidenum">
              <a:rPr lang="en-US" altLang="en-US"/>
              <a:pPr/>
              <a:t>5</a:t>
            </a:fld>
            <a:endParaRPr lang="en-US" altLang="en-US"/>
          </a:p>
        </p:txBody>
      </p:sp>
      <p:sp>
        <p:nvSpPr>
          <p:cNvPr id="8195" name="Rectangle 1"/>
          <p:cNvSpPr>
            <a:spLocks noChangeArrowheads="1"/>
          </p:cNvSpPr>
          <p:nvPr/>
        </p:nvSpPr>
        <p:spPr bwMode="auto">
          <a:xfrm>
            <a:off x="533400" y="914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a:p>
            <a:pPr algn="just"/>
            <a:endParaRPr lang="en-US" altLang="en-US" sz="200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p:txBody>
      </p:sp>
      <p:sp>
        <p:nvSpPr>
          <p:cNvPr id="8198" name="TextBox 11"/>
          <p:cNvSpPr txBox="1">
            <a:spLocks noChangeArrowheads="1"/>
          </p:cNvSpPr>
          <p:nvPr/>
        </p:nvSpPr>
        <p:spPr bwMode="auto">
          <a:xfrm>
            <a:off x="1219200" y="128349"/>
            <a:ext cx="69580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b="1" dirty="0">
                <a:solidFill>
                  <a:schemeClr val="bg1"/>
                </a:solidFill>
                <a:latin typeface="Arial Black" panose="020B0A04020102020204" pitchFamily="34" charset="0"/>
              </a:rPr>
              <a:t>PROJECT  LAYOUT</a:t>
            </a:r>
          </a:p>
        </p:txBody>
      </p:sp>
      <p:pic>
        <p:nvPicPr>
          <p:cNvPr id="4" name="Picture 3"/>
          <p:cNvPicPr>
            <a:picLocks noChangeAspect="1"/>
          </p:cNvPicPr>
          <p:nvPr/>
        </p:nvPicPr>
        <p:blipFill>
          <a:blip r:embed="rId2" cstate="emai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rot="16200000">
            <a:off x="-1138241" y="1985958"/>
            <a:ext cx="5781683" cy="3505202"/>
          </a:xfrm>
          <a:prstGeom prst="rect">
            <a:avLst/>
          </a:prstGeom>
        </p:spPr>
      </p:pic>
      <p:pic>
        <p:nvPicPr>
          <p:cNvPr id="3" name="Picture 2"/>
          <p:cNvPicPr>
            <a:picLocks noChangeAspect="1"/>
          </p:cNvPicPr>
          <p:nvPr/>
        </p:nvPicPr>
        <p:blipFill>
          <a:blip r:embed="rId4" cstate="emai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rot="16200000">
            <a:off x="3395663" y="957262"/>
            <a:ext cx="5781680" cy="556259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5" name="Curved Left Arrow 4"/>
          <p:cNvSpPr/>
          <p:nvPr/>
        </p:nvSpPr>
        <p:spPr>
          <a:xfrm rot="15243276">
            <a:off x="2756238" y="1674437"/>
            <a:ext cx="512875" cy="1432681"/>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Oval 6"/>
          <p:cNvSpPr/>
          <p:nvPr/>
        </p:nvSpPr>
        <p:spPr>
          <a:xfrm>
            <a:off x="5225250" y="2834143"/>
            <a:ext cx="800102" cy="17378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3" name="TextBox 12"/>
          <p:cNvSpPr txBox="1"/>
          <p:nvPr/>
        </p:nvSpPr>
        <p:spPr>
          <a:xfrm>
            <a:off x="5225250" y="1752600"/>
            <a:ext cx="946950" cy="584775"/>
          </a:xfrm>
          <a:prstGeom prst="rect">
            <a:avLst/>
          </a:prstGeom>
          <a:noFill/>
          <a:ln w="28575">
            <a:solidFill>
              <a:srgbClr val="FF0000"/>
            </a:solidFill>
          </a:ln>
        </p:spPr>
        <p:txBody>
          <a:bodyPr wrap="square" rtlCol="0">
            <a:spAutoFit/>
          </a:bodyPr>
          <a:lstStyle/>
          <a:p>
            <a:r>
              <a:rPr lang="en-IN" sz="1600" dirty="0"/>
              <a:t>Unit IV BTG Area</a:t>
            </a:r>
          </a:p>
        </p:txBody>
      </p:sp>
      <p:cxnSp>
        <p:nvCxnSpPr>
          <p:cNvPr id="15" name="Straight Arrow Connector 14"/>
          <p:cNvCxnSpPr/>
          <p:nvPr/>
        </p:nvCxnSpPr>
        <p:spPr>
          <a:xfrm>
            <a:off x="5638800" y="2337375"/>
            <a:ext cx="16275" cy="4967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983317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81986C2-151D-4AD8-BD4C-7BC9CB1DAADC}" type="slidenum">
              <a:rPr lang="en-US" altLang="en-US" sz="1400" smtClean="0"/>
              <a:pPr>
                <a:spcBef>
                  <a:spcPct val="0"/>
                </a:spcBef>
                <a:buFontTx/>
                <a:buNone/>
              </a:pPr>
              <a:t>6</a:t>
            </a:fld>
            <a:endParaRPr lang="en-US" altLang="en-US" sz="1400"/>
          </a:p>
        </p:txBody>
      </p:sp>
      <p:sp>
        <p:nvSpPr>
          <p:cNvPr id="6147" name="TextBox 11"/>
          <p:cNvSpPr txBox="1">
            <a:spLocks noChangeArrowheads="1"/>
          </p:cNvSpPr>
          <p:nvPr/>
        </p:nvSpPr>
        <p:spPr bwMode="auto">
          <a:xfrm>
            <a:off x="1619250" y="178713"/>
            <a:ext cx="590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STATUS OF APPROVALS</a:t>
            </a:r>
          </a:p>
        </p:txBody>
      </p:sp>
      <p:graphicFrame>
        <p:nvGraphicFramePr>
          <p:cNvPr id="6" name="Table 5"/>
          <p:cNvGraphicFramePr>
            <a:graphicFrameLocks noGrp="1"/>
          </p:cNvGraphicFramePr>
          <p:nvPr>
            <p:extLst>
              <p:ext uri="{D42A27DB-BD31-4B8C-83A1-F6EECF244321}">
                <p14:modId xmlns:p14="http://schemas.microsoft.com/office/powerpoint/2010/main" val="1278665665"/>
              </p:ext>
            </p:extLst>
          </p:nvPr>
        </p:nvGraphicFramePr>
        <p:xfrm>
          <a:off x="65425" y="783882"/>
          <a:ext cx="9002375" cy="5995999"/>
        </p:xfrm>
        <a:graphic>
          <a:graphicData uri="http://schemas.openxmlformats.org/drawingml/2006/table">
            <a:tbl>
              <a:tblPr firstRow="1" bandRow="1">
                <a:tableStyleId>{5940675A-B579-460E-94D1-54222C63F5DA}</a:tableStyleId>
              </a:tblPr>
              <a:tblGrid>
                <a:gridCol w="517172">
                  <a:extLst>
                    <a:ext uri="{9D8B030D-6E8A-4147-A177-3AD203B41FA5}">
                      <a16:colId xmlns:a16="http://schemas.microsoft.com/office/drawing/2014/main" val="20000"/>
                    </a:ext>
                  </a:extLst>
                </a:gridCol>
                <a:gridCol w="1398603">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4343400">
                  <a:extLst>
                    <a:ext uri="{9D8B030D-6E8A-4147-A177-3AD203B41FA5}">
                      <a16:colId xmlns:a16="http://schemas.microsoft.com/office/drawing/2014/main" val="20003"/>
                    </a:ext>
                  </a:extLst>
                </a:gridCol>
              </a:tblGrid>
              <a:tr h="389288">
                <a:tc>
                  <a:txBody>
                    <a:bodyPr/>
                    <a:lstStyle/>
                    <a:p>
                      <a:pPr algn="ctr"/>
                      <a:r>
                        <a:rPr lang="en-US" sz="1800" b="1" dirty="0">
                          <a:latin typeface="+mn-lt"/>
                          <a:cs typeface="Times New Roman" pitchFamily="18" charset="0"/>
                        </a:rPr>
                        <a:t>Sl.</a:t>
                      </a:r>
                      <a:endParaRPr lang="en-IN" sz="1800" b="1" dirty="0">
                        <a:latin typeface="+mn-lt"/>
                        <a:cs typeface="Times New Roman" pitchFamily="18" charset="0"/>
                      </a:endParaRPr>
                    </a:p>
                  </a:txBody>
                  <a:tcPr marL="91438" marR="91438" anchor="ctr"/>
                </a:tc>
                <a:tc gridSpan="2">
                  <a:txBody>
                    <a:bodyPr/>
                    <a:lstStyle/>
                    <a:p>
                      <a:pPr algn="ctr"/>
                      <a:r>
                        <a:rPr lang="en-US" sz="1800" b="1" dirty="0">
                          <a:latin typeface="+mn-lt"/>
                          <a:cs typeface="Times New Roman" pitchFamily="18" charset="0"/>
                        </a:rPr>
                        <a:t>Description</a:t>
                      </a:r>
                      <a:endParaRPr lang="en-IN" sz="1800" b="1" dirty="0">
                        <a:latin typeface="+mn-lt"/>
                        <a:cs typeface="Times New Roman" pitchFamily="18" charset="0"/>
                      </a:endParaRPr>
                    </a:p>
                  </a:txBody>
                  <a:tcPr marL="91438" marR="91438" anchor="ctr"/>
                </a:tc>
                <a:tc hMerge="1">
                  <a:txBody>
                    <a:bodyPr/>
                    <a:lstStyle/>
                    <a:p>
                      <a:endParaRPr lang="en-IN"/>
                    </a:p>
                  </a:txBody>
                  <a:tcPr/>
                </a:tc>
                <a:tc>
                  <a:txBody>
                    <a:bodyPr/>
                    <a:lstStyle/>
                    <a:p>
                      <a:pPr algn="ctr"/>
                      <a:r>
                        <a:rPr lang="en-US" sz="1800" b="1" dirty="0">
                          <a:latin typeface="+mn-lt"/>
                          <a:cs typeface="Times New Roman" pitchFamily="18" charset="0"/>
                        </a:rPr>
                        <a:t>Approvals</a:t>
                      </a:r>
                      <a:endParaRPr lang="en-IN" sz="1800" b="1" dirty="0">
                        <a:latin typeface="+mn-lt"/>
                        <a:cs typeface="Times New Roman" pitchFamily="18" charset="0"/>
                      </a:endParaRPr>
                    </a:p>
                  </a:txBody>
                  <a:tcPr marL="91438" marR="91438" anchor="ctr"/>
                </a:tc>
                <a:extLst>
                  <a:ext uri="{0D108BD9-81ED-4DB2-BD59-A6C34878D82A}">
                    <a16:rowId xmlns:a16="http://schemas.microsoft.com/office/drawing/2014/main" val="10000"/>
                  </a:ext>
                </a:extLst>
              </a:tr>
              <a:tr h="724063">
                <a:tc rowSpan="2">
                  <a:txBody>
                    <a:bodyPr/>
                    <a:lstStyle/>
                    <a:p>
                      <a:pPr algn="ctr"/>
                      <a:r>
                        <a:rPr lang="en-US" sz="1800" dirty="0">
                          <a:solidFill>
                            <a:srgbClr val="0000FF"/>
                          </a:solidFill>
                          <a:latin typeface="+mn-lt"/>
                          <a:cs typeface="Times New Roman" pitchFamily="18" charset="0"/>
                        </a:rPr>
                        <a:t>1.</a:t>
                      </a:r>
                      <a:endParaRPr lang="en-IN" sz="1800" dirty="0">
                        <a:solidFill>
                          <a:srgbClr val="0000FF"/>
                        </a:solidFill>
                        <a:latin typeface="+mn-lt"/>
                        <a:cs typeface="Times New Roman" pitchFamily="18" charset="0"/>
                      </a:endParaRPr>
                    </a:p>
                  </a:txBody>
                  <a:tcPr marL="91438" marR="91438" anchor="ct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mn-lt"/>
                          <a:cs typeface="Times New Roman" pitchFamily="18" charset="0"/>
                        </a:rPr>
                        <a:t>Environmental Clearance</a:t>
                      </a:r>
                      <a:endParaRPr lang="en-IN" sz="1800" dirty="0">
                        <a:solidFill>
                          <a:srgbClr val="0000FF"/>
                        </a:solidFill>
                        <a:latin typeface="+mn-lt"/>
                        <a:cs typeface="Times New Roman" pitchFamily="18" charset="0"/>
                      </a:endParaRPr>
                    </a:p>
                  </a:txBody>
                  <a:tcPr marL="91438" marR="91438" anchor="ct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mn-lt"/>
                          <a:cs typeface="Times New Roman" pitchFamily="18" charset="0"/>
                        </a:rPr>
                        <a:t>EC for</a:t>
                      </a:r>
                      <a:r>
                        <a:rPr lang="en-US" sz="1800" baseline="0" dirty="0">
                          <a:solidFill>
                            <a:srgbClr val="0000FF"/>
                          </a:solidFill>
                          <a:latin typeface="+mn-lt"/>
                          <a:cs typeface="Times New Roman" pitchFamily="18" charset="0"/>
                        </a:rPr>
                        <a:t> 3 x 350 MW  Thermal Power Plant (Phase-I)</a:t>
                      </a:r>
                    </a:p>
                  </a:txBody>
                  <a:tcPr marL="91438" marR="91438"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000FF"/>
                          </a:solidFill>
                          <a:latin typeface="+mn-lt"/>
                          <a:cs typeface="Times New Roman" pitchFamily="18" charset="0"/>
                        </a:rPr>
                        <a:t>Granted by MoEF&amp;CC vide letter No. </a:t>
                      </a:r>
                      <a:r>
                        <a:rPr lang="en-IN" sz="1800" b="0" i="0" kern="1200" dirty="0">
                          <a:solidFill>
                            <a:srgbClr val="0000FF"/>
                          </a:solidFill>
                          <a:latin typeface="+mn-lt"/>
                          <a:ea typeface="+mn-ea"/>
                          <a:cs typeface="Times New Roman" pitchFamily="18" charset="0"/>
                        </a:rPr>
                        <a:t>J-13011/</a:t>
                      </a:r>
                      <a:r>
                        <a:rPr lang="en-IN" sz="1800" b="0" i="0" kern="1200" baseline="0" dirty="0">
                          <a:solidFill>
                            <a:srgbClr val="0000FF"/>
                          </a:solidFill>
                          <a:latin typeface="+mn-lt"/>
                          <a:ea typeface="+mn-ea"/>
                          <a:cs typeface="Times New Roman" pitchFamily="18" charset="0"/>
                        </a:rPr>
                        <a:t> </a:t>
                      </a:r>
                      <a:r>
                        <a:rPr lang="en-IN" sz="1800" b="0" i="0" kern="1200" dirty="0">
                          <a:solidFill>
                            <a:srgbClr val="0000FF"/>
                          </a:solidFill>
                          <a:latin typeface="+mn-lt"/>
                          <a:ea typeface="+mn-ea"/>
                          <a:cs typeface="Times New Roman" pitchFamily="18" charset="0"/>
                        </a:rPr>
                        <a:t>64/2007-IA.II(T)</a:t>
                      </a:r>
                      <a:r>
                        <a:rPr lang="en-IN" sz="1800" b="0" i="0" kern="1200" baseline="0" dirty="0">
                          <a:solidFill>
                            <a:srgbClr val="0000FF"/>
                          </a:solidFill>
                          <a:latin typeface="+mn-lt"/>
                          <a:ea typeface="+mn-ea"/>
                          <a:cs typeface="Times New Roman" pitchFamily="18" charset="0"/>
                        </a:rPr>
                        <a:t> </a:t>
                      </a:r>
                      <a:r>
                        <a:rPr lang="en-US" sz="1800" b="0" i="0" kern="1200" baseline="0" dirty="0">
                          <a:solidFill>
                            <a:srgbClr val="0000FF"/>
                          </a:solidFill>
                          <a:latin typeface="+mn-lt"/>
                          <a:ea typeface="+mn-ea"/>
                          <a:cs typeface="Times New Roman" pitchFamily="18" charset="0"/>
                        </a:rPr>
                        <a:t>dated </a:t>
                      </a:r>
                      <a:r>
                        <a:rPr lang="en-US" sz="1800" dirty="0">
                          <a:solidFill>
                            <a:srgbClr val="0000FF"/>
                          </a:solidFill>
                          <a:latin typeface="+mn-lt"/>
                          <a:cs typeface="Times New Roman" pitchFamily="18" charset="0"/>
                        </a:rPr>
                        <a:t>05.02.2008 </a:t>
                      </a:r>
                      <a:endParaRPr lang="en-IN" sz="1800" dirty="0">
                        <a:solidFill>
                          <a:srgbClr val="0000FF"/>
                        </a:solidFill>
                        <a:latin typeface="+mn-lt"/>
                        <a:cs typeface="Times New Roman" pitchFamily="18" charset="0"/>
                      </a:endParaRPr>
                    </a:p>
                  </a:txBody>
                  <a:tcPr marL="91438" marR="9143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55525">
                <a:tc vMerge="1">
                  <a:txBody>
                    <a:bodyPr/>
                    <a:lstStyle/>
                    <a:p>
                      <a:endParaRPr lang="en-IN"/>
                    </a:p>
                  </a:txBody>
                  <a:tcPr/>
                </a:tc>
                <a:tc vMerge="1">
                  <a:txBody>
                    <a:bodyPr/>
                    <a:lstStyle/>
                    <a:p>
                      <a:endParaRPr lang="en-IN"/>
                    </a:p>
                  </a:txBody>
                  <a:tcPr/>
                </a:tc>
                <a:tc>
                  <a:txBody>
                    <a:bodyPr/>
                    <a:lstStyle/>
                    <a:p>
                      <a:pPr marL="0" algn="l" defTabSz="914400" rtl="0" eaLnBrk="1" latinLnBrk="0" hangingPunct="1"/>
                      <a:r>
                        <a:rPr lang="en-US" sz="1800" kern="1200" dirty="0">
                          <a:solidFill>
                            <a:srgbClr val="0000FF"/>
                          </a:solidFill>
                          <a:latin typeface="+mn-lt"/>
                          <a:ea typeface="+mn-ea"/>
                          <a:cs typeface="Times New Roman" pitchFamily="18" charset="0"/>
                        </a:rPr>
                        <a:t>EC for 1 x 350 MW Thermal Power Plant (Phase-II)</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1800" dirty="0">
                          <a:solidFill>
                            <a:srgbClr val="0000FF"/>
                          </a:solidFill>
                          <a:latin typeface="+mn-lt"/>
                          <a:cs typeface="Times New Roman" pitchFamily="18" charset="0"/>
                        </a:rPr>
                        <a:t>Granted by MoEF&amp;CC</a:t>
                      </a:r>
                      <a:r>
                        <a:rPr lang="en-US" sz="1800" baseline="0" dirty="0">
                          <a:solidFill>
                            <a:srgbClr val="0000FF"/>
                          </a:solidFill>
                          <a:latin typeface="+mn-lt"/>
                          <a:cs typeface="Times New Roman" pitchFamily="18" charset="0"/>
                        </a:rPr>
                        <a:t> </a:t>
                      </a:r>
                      <a:r>
                        <a:rPr lang="en-US" sz="1800" b="0" i="0" kern="1200" baseline="0" dirty="0">
                          <a:solidFill>
                            <a:srgbClr val="0000FF"/>
                          </a:solidFill>
                          <a:latin typeface="+mn-lt"/>
                          <a:ea typeface="+mn-ea"/>
                          <a:cs typeface="Times New Roman" pitchFamily="18" charset="0"/>
                        </a:rPr>
                        <a:t>vide letter No. </a:t>
                      </a:r>
                      <a:r>
                        <a:rPr lang="en-IN" sz="1800" kern="1200" dirty="0">
                          <a:solidFill>
                            <a:srgbClr val="0000FF"/>
                          </a:solidFill>
                          <a:latin typeface="+mn-lt"/>
                          <a:ea typeface="+mn-ea"/>
                          <a:cs typeface="Times New Roman" pitchFamily="18" charset="0"/>
                        </a:rPr>
                        <a:t>J-13012/73/2011-IA.II (T)</a:t>
                      </a:r>
                      <a:r>
                        <a:rPr lang="en-IN" sz="1800" kern="1200" baseline="0" dirty="0">
                          <a:solidFill>
                            <a:srgbClr val="0000FF"/>
                          </a:solidFill>
                          <a:latin typeface="+mn-lt"/>
                          <a:ea typeface="+mn-ea"/>
                          <a:cs typeface="Times New Roman" pitchFamily="18" charset="0"/>
                        </a:rPr>
                        <a:t> </a:t>
                      </a:r>
                      <a:r>
                        <a:rPr lang="en-IN" sz="1800" kern="1200" dirty="0">
                          <a:solidFill>
                            <a:srgbClr val="0000FF"/>
                          </a:solidFill>
                          <a:latin typeface="+mn-lt"/>
                          <a:ea typeface="+mn-ea"/>
                          <a:cs typeface="Times New Roman" pitchFamily="18" charset="0"/>
                        </a:rPr>
                        <a:t>dated </a:t>
                      </a:r>
                      <a:r>
                        <a:rPr lang="en-US" sz="1800" dirty="0">
                          <a:solidFill>
                            <a:srgbClr val="0000FF"/>
                          </a:solidFill>
                          <a:latin typeface="+mn-lt"/>
                          <a:cs typeface="Times New Roman" pitchFamily="18" charset="0"/>
                        </a:rPr>
                        <a:t>05.12.2011, Amendment dated 11.01.2019 &amp; Validity Extension dated 11.04.2019</a:t>
                      </a:r>
                      <a:endParaRPr lang="en-IN" sz="1800" dirty="0">
                        <a:solidFill>
                          <a:srgbClr val="0000FF"/>
                        </a:solidFill>
                        <a:latin typeface="+mn-lt"/>
                        <a:cs typeface="Times New Roman" pitchFamily="18" charset="0"/>
                      </a:endParaRPr>
                    </a:p>
                  </a:txBody>
                  <a:tcPr marL="91438" marR="91438"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89288">
                <a:tc rowSpan="2">
                  <a:txBody>
                    <a:bodyPr/>
                    <a:lstStyle/>
                    <a:p>
                      <a:pPr algn="ctr"/>
                      <a:r>
                        <a:rPr lang="en-US" sz="1800" dirty="0">
                          <a:solidFill>
                            <a:srgbClr val="0000FF"/>
                          </a:solidFill>
                          <a:latin typeface="+mn-lt"/>
                          <a:cs typeface="Times New Roman" pitchFamily="18" charset="0"/>
                        </a:rPr>
                        <a:t>2.</a:t>
                      </a:r>
                      <a:endParaRPr lang="en-IN" sz="1800" dirty="0">
                        <a:solidFill>
                          <a:srgbClr val="0000FF"/>
                        </a:solidFill>
                        <a:latin typeface="+mn-lt"/>
                        <a:cs typeface="Times New Roman" pitchFamily="18" charset="0"/>
                      </a:endParaRPr>
                    </a:p>
                  </a:txBody>
                  <a:tcPr marL="91438" marR="91438" anchor="ctr"/>
                </a:tc>
                <a:tc rowSpan="2">
                  <a:txBody>
                    <a:bodyPr/>
                    <a:lstStyle/>
                    <a:p>
                      <a:pPr marL="0" algn="l" defTabSz="914400" rtl="0" eaLnBrk="1" latinLnBrk="0" hangingPunct="1"/>
                      <a:r>
                        <a:rPr lang="en-US" sz="1800" kern="1200" dirty="0">
                          <a:solidFill>
                            <a:srgbClr val="0000FF"/>
                          </a:solidFill>
                          <a:latin typeface="+mn-lt"/>
                          <a:ea typeface="+mn-ea"/>
                          <a:cs typeface="Times New Roman" pitchFamily="18" charset="0"/>
                        </a:rPr>
                        <a:t>Present status </a:t>
                      </a:r>
                      <a:endParaRPr lang="en-IN" sz="1800" kern="1200" dirty="0">
                        <a:solidFill>
                          <a:srgbClr val="0000FF"/>
                        </a:solidFill>
                        <a:latin typeface="+mn-lt"/>
                        <a:ea typeface="+mn-ea"/>
                        <a:cs typeface="Times New Roman" pitchFamily="18" charset="0"/>
                      </a:endParaRPr>
                    </a:p>
                  </a:txBody>
                  <a:tcPr marL="91438" marR="91438" anchor="ctr">
                    <a:lnR w="12700" cap="flat" cmpd="sng" algn="ctr">
                      <a:solidFill>
                        <a:schemeClr val="tx1"/>
                      </a:solidFill>
                      <a:prstDash val="solid"/>
                      <a:round/>
                      <a:headEnd type="none" w="med" len="med"/>
                      <a:tailEnd type="none" w="med" len="med"/>
                    </a:lnR>
                  </a:tcPr>
                </a:tc>
                <a:tc>
                  <a:txBody>
                    <a:bodyPr/>
                    <a:lstStyle/>
                    <a:p>
                      <a:pPr marL="0" algn="l" defTabSz="914400" rtl="0" eaLnBrk="1" latinLnBrk="0" hangingPunct="1"/>
                      <a:r>
                        <a:rPr lang="en-US" sz="1800" kern="1200" dirty="0">
                          <a:solidFill>
                            <a:srgbClr val="0000FF"/>
                          </a:solidFill>
                          <a:latin typeface="+mn-lt"/>
                          <a:ea typeface="+mn-ea"/>
                          <a:cs typeface="Times New Roman" pitchFamily="18" charset="0"/>
                        </a:rPr>
                        <a:t>Phase-I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800" kern="1200" dirty="0">
                          <a:solidFill>
                            <a:srgbClr val="0000FF"/>
                          </a:solidFill>
                          <a:latin typeface="+mn-lt"/>
                          <a:ea typeface="+mn-ea"/>
                          <a:cs typeface="Times New Roman" pitchFamily="18" charset="0"/>
                        </a:rPr>
                        <a:t>1050 MW under operation</a:t>
                      </a:r>
                      <a:endParaRPr lang="en-IN" sz="1800" kern="1200" dirty="0">
                        <a:solidFill>
                          <a:srgbClr val="0000FF"/>
                        </a:solidFill>
                        <a:latin typeface="+mn-lt"/>
                        <a:ea typeface="+mn-ea"/>
                        <a:cs typeface="Times New Roman" pitchFamily="18" charset="0"/>
                      </a:endParaRPr>
                    </a:p>
                  </a:txBody>
                  <a:tcPr marL="91438" marR="9143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89288">
                <a:tc vMerge="1">
                  <a:txBody>
                    <a:bodyPr/>
                    <a:lstStyle/>
                    <a:p>
                      <a:endParaRPr lang="en-IN"/>
                    </a:p>
                  </a:txBody>
                  <a:tcPr/>
                </a:tc>
                <a:tc vMerge="1">
                  <a:txBody>
                    <a:bodyPr/>
                    <a:lstStyle/>
                    <a:p>
                      <a:endParaRPr lang="en-IN"/>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FF"/>
                          </a:solidFill>
                          <a:latin typeface="+mn-lt"/>
                          <a:ea typeface="+mn-ea"/>
                          <a:cs typeface="Times New Roman" pitchFamily="18" charset="0"/>
                        </a:rPr>
                        <a:t>Phase-II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1800" kern="1200" dirty="0">
                          <a:solidFill>
                            <a:srgbClr val="0000FF"/>
                          </a:solidFill>
                          <a:latin typeface="+mn-lt"/>
                          <a:ea typeface="+mn-ea"/>
                          <a:cs typeface="Times New Roman" pitchFamily="18" charset="0"/>
                        </a:rPr>
                        <a:t>350 MW under implementation</a:t>
                      </a:r>
                      <a:endParaRPr lang="en-IN" sz="1800" kern="1200" dirty="0">
                        <a:solidFill>
                          <a:srgbClr val="0000FF"/>
                        </a:solidFill>
                        <a:latin typeface="+mn-lt"/>
                        <a:ea typeface="+mn-ea"/>
                        <a:cs typeface="Times New Roman" pitchFamily="18" charset="0"/>
                      </a:endParaRPr>
                    </a:p>
                  </a:txBody>
                  <a:tcPr marL="91438" marR="91438"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r h="672406">
                <a:tc rowSpan="2">
                  <a:txBody>
                    <a:bodyPr/>
                    <a:lstStyle/>
                    <a:p>
                      <a:pPr algn="ctr"/>
                      <a:r>
                        <a:rPr lang="en-US" sz="1800" dirty="0">
                          <a:solidFill>
                            <a:srgbClr val="0000FF"/>
                          </a:solidFill>
                          <a:latin typeface="+mn-lt"/>
                          <a:cs typeface="Times New Roman" pitchFamily="18" charset="0"/>
                        </a:rPr>
                        <a:t>3.</a:t>
                      </a:r>
                      <a:endParaRPr lang="en-IN" sz="1800" dirty="0">
                        <a:solidFill>
                          <a:srgbClr val="0000FF"/>
                        </a:solidFill>
                        <a:latin typeface="+mn-lt"/>
                        <a:cs typeface="Times New Roman" pitchFamily="18" charset="0"/>
                      </a:endParaRPr>
                    </a:p>
                  </a:txBody>
                  <a:tcPr marL="91438" marR="91438" anchor="ct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FF"/>
                          </a:solidFill>
                          <a:latin typeface="+mn-lt"/>
                          <a:ea typeface="+mn-ea"/>
                          <a:cs typeface="Times New Roman" pitchFamily="18" charset="0"/>
                        </a:rPr>
                        <a:t>Consent to Establish </a:t>
                      </a:r>
                      <a:endParaRPr lang="en-IN" sz="1800" kern="1200" dirty="0">
                        <a:solidFill>
                          <a:srgbClr val="0000FF"/>
                        </a:solidFill>
                        <a:latin typeface="+mn-lt"/>
                        <a:ea typeface="+mn-ea"/>
                        <a:cs typeface="Times New Roman" pitchFamily="18" charset="0"/>
                      </a:endParaRPr>
                    </a:p>
                  </a:txBody>
                  <a:tcPr marL="91438" marR="91438" anchor="ctr">
                    <a:lnR w="12700" cap="flat" cmpd="sng" algn="ctr">
                      <a:solidFill>
                        <a:schemeClr val="tx1"/>
                      </a:solidFill>
                      <a:prstDash val="solid"/>
                      <a:round/>
                      <a:headEnd type="none" w="med" len="med"/>
                      <a:tailEnd type="none" w="med" len="med"/>
                    </a:lnR>
                  </a:tcPr>
                </a:tc>
                <a:tc>
                  <a:txBody>
                    <a:bodyPr/>
                    <a:lstStyle/>
                    <a:p>
                      <a:pPr marL="0" algn="l" defTabSz="914400" rtl="0" eaLnBrk="1" latinLnBrk="0" hangingPunct="1"/>
                      <a:r>
                        <a:rPr lang="en-US" sz="1800" kern="1200" dirty="0">
                          <a:solidFill>
                            <a:srgbClr val="0000FF"/>
                          </a:solidFill>
                          <a:latin typeface="+mn-lt"/>
                          <a:ea typeface="+mn-ea"/>
                          <a:cs typeface="Times New Roman" pitchFamily="18" charset="0"/>
                        </a:rPr>
                        <a:t>Phase-I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kern="1200" dirty="0">
                          <a:solidFill>
                            <a:srgbClr val="0000FF"/>
                          </a:solidFill>
                          <a:latin typeface="+mn-lt"/>
                          <a:ea typeface="+mn-ea"/>
                          <a:cs typeface="Times New Roman" pitchFamily="18" charset="0"/>
                        </a:rPr>
                        <a:t>Granted by OSPCB vide letter no. 10298/Ind-II-NOC-4469 dtd.30.04.2008</a:t>
                      </a:r>
                    </a:p>
                  </a:txBody>
                  <a:tcPr marL="91438" marR="91438" anchor="ctr"/>
                </a:tc>
                <a:extLst>
                  <a:ext uri="{0D108BD9-81ED-4DB2-BD59-A6C34878D82A}">
                    <a16:rowId xmlns:a16="http://schemas.microsoft.com/office/drawing/2014/main" val="10005"/>
                  </a:ext>
                </a:extLst>
              </a:tr>
              <a:tr h="955525">
                <a:tc vMerge="1">
                  <a:txBody>
                    <a:bodyPr/>
                    <a:lstStyle/>
                    <a:p>
                      <a:endParaRPr lang="en-IN" dirty="0">
                        <a:solidFill>
                          <a:srgbClr val="0000FF"/>
                        </a:solidFill>
                        <a:latin typeface="Times New Roman" pitchFamily="18" charset="0"/>
                        <a:cs typeface="Times New Roman" pitchFamily="18" charset="0"/>
                      </a:endParaRPr>
                    </a:p>
                  </a:txBody>
                  <a:tcPr/>
                </a:tc>
                <a:tc vMerge="1">
                  <a:txBody>
                    <a:bodyPr/>
                    <a:lstStyle/>
                    <a:p>
                      <a:endParaRPr lang="en-US" baseline="0" dirty="0">
                        <a:solidFill>
                          <a:srgbClr val="0000FF"/>
                        </a:solidFill>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FF"/>
                          </a:solidFill>
                          <a:latin typeface="+mn-lt"/>
                          <a:ea typeface="+mn-ea"/>
                          <a:cs typeface="Times New Roman" pitchFamily="18" charset="0"/>
                        </a:rPr>
                        <a:t>Phase-II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kern="1200" dirty="0">
                          <a:solidFill>
                            <a:srgbClr val="0000FF"/>
                          </a:solidFill>
                          <a:latin typeface="+mn-lt"/>
                          <a:ea typeface="+mn-ea"/>
                          <a:cs typeface="Times New Roman" pitchFamily="18" charset="0"/>
                        </a:rPr>
                        <a:t>Granted by OSPCB vide letter no. 7260/Ind-II-NOC-5312 dated 12.04.2012 &amp; its validity extend till 11.04.2027</a:t>
                      </a:r>
                    </a:p>
                  </a:txBody>
                  <a:tcPr marL="91438" marR="91438" anchor="ctr">
                    <a:solidFill>
                      <a:schemeClr val="bg1"/>
                    </a:solidFill>
                  </a:tcPr>
                </a:tc>
                <a:extLst>
                  <a:ext uri="{0D108BD9-81ED-4DB2-BD59-A6C34878D82A}">
                    <a16:rowId xmlns:a16="http://schemas.microsoft.com/office/drawing/2014/main" val="10006"/>
                  </a:ext>
                </a:extLst>
              </a:tr>
              <a:tr h="672406">
                <a:tc rowSpan="2">
                  <a:txBody>
                    <a:bodyPr/>
                    <a:lstStyle/>
                    <a:p>
                      <a:pPr algn="ctr"/>
                      <a:r>
                        <a:rPr lang="en-US" sz="1800" dirty="0">
                          <a:solidFill>
                            <a:srgbClr val="0000FF"/>
                          </a:solidFill>
                          <a:latin typeface="+mn-lt"/>
                          <a:cs typeface="Times New Roman" pitchFamily="18" charset="0"/>
                        </a:rPr>
                        <a:t>4.</a:t>
                      </a:r>
                      <a:endParaRPr lang="en-IN" sz="1800" dirty="0">
                        <a:solidFill>
                          <a:srgbClr val="0000FF"/>
                        </a:solidFill>
                        <a:latin typeface="+mn-lt"/>
                        <a:cs typeface="Times New Roman" pitchFamily="18" charset="0"/>
                      </a:endParaRPr>
                    </a:p>
                  </a:txBody>
                  <a:tcPr marL="91438" marR="91438" anchor="ctr"/>
                </a:tc>
                <a:tc rowSpan="2">
                  <a:txBody>
                    <a:bodyPr/>
                    <a:lstStyle/>
                    <a:p>
                      <a:r>
                        <a:rPr lang="en-US" sz="1800" kern="1200" dirty="0">
                          <a:solidFill>
                            <a:srgbClr val="0000FF"/>
                          </a:solidFill>
                          <a:latin typeface="+mn-lt"/>
                          <a:ea typeface="+mn-ea"/>
                          <a:cs typeface="Times New Roman" pitchFamily="18" charset="0"/>
                        </a:rPr>
                        <a:t>Consent to Operate </a:t>
                      </a:r>
                      <a:endParaRPr lang="en-US" sz="1800" baseline="0" dirty="0">
                        <a:solidFill>
                          <a:srgbClr val="0000FF"/>
                        </a:solidFill>
                        <a:latin typeface="+mn-lt"/>
                        <a:cs typeface="Times New Roman" pitchFamily="18" charset="0"/>
                      </a:endParaRPr>
                    </a:p>
                  </a:txBody>
                  <a:tcPr marL="91438" marR="91438" anchor="ctr">
                    <a:lnR w="12700" cap="flat" cmpd="sng" algn="ctr">
                      <a:solidFill>
                        <a:schemeClr val="tx1"/>
                      </a:solidFill>
                      <a:prstDash val="solid"/>
                      <a:round/>
                      <a:headEnd type="none" w="med" len="med"/>
                      <a:tailEnd type="none" w="med" len="med"/>
                    </a:lnR>
                  </a:tcPr>
                </a:tc>
                <a:tc>
                  <a:txBody>
                    <a:bodyPr/>
                    <a:lstStyle/>
                    <a:p>
                      <a:pPr marL="0" algn="l" defTabSz="914400" rtl="0" eaLnBrk="1" latinLnBrk="0" hangingPunct="1"/>
                      <a:r>
                        <a:rPr lang="en-US" sz="1800" kern="1200" dirty="0">
                          <a:solidFill>
                            <a:srgbClr val="0000FF"/>
                          </a:solidFill>
                          <a:latin typeface="+mn-lt"/>
                          <a:ea typeface="+mn-ea"/>
                          <a:cs typeface="Times New Roman" pitchFamily="18" charset="0"/>
                        </a:rPr>
                        <a:t>Phase-I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kern="1200" dirty="0">
                          <a:solidFill>
                            <a:srgbClr val="0000FF"/>
                          </a:solidFill>
                          <a:latin typeface="+mn-lt"/>
                          <a:ea typeface="+mn-ea"/>
                          <a:cs typeface="Times New Roman" pitchFamily="18" charset="0"/>
                        </a:rPr>
                        <a:t>Granted by OSPCB vide letter no. 5396/IND-I-CON 6218 dated 31.03.2022</a:t>
                      </a:r>
                    </a:p>
                  </a:txBody>
                  <a:tcPr marL="91438" marR="9143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24678">
                <a:tc vMerge="1">
                  <a:txBody>
                    <a:bodyPr/>
                    <a:lstStyle/>
                    <a:p>
                      <a:endParaRPr lang="en-IN"/>
                    </a:p>
                  </a:txBody>
                  <a:tcPr/>
                </a:tc>
                <a:tc vMerge="1">
                  <a:txBody>
                    <a:bodyPr/>
                    <a:lstStyle/>
                    <a:p>
                      <a:endParaRPr lang="en-US" baseline="0" dirty="0">
                        <a:solidFill>
                          <a:srgbClr val="0000FF"/>
                        </a:solidFill>
                        <a:latin typeface="Times New Roman" pitchFamily="18" charset="0"/>
                        <a:cs typeface="Times New Roman"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FF"/>
                          </a:solidFill>
                          <a:latin typeface="+mn-lt"/>
                          <a:ea typeface="+mn-ea"/>
                          <a:cs typeface="Times New Roman" pitchFamily="18" charset="0"/>
                        </a:rPr>
                        <a:t>Phase-II</a:t>
                      </a:r>
                      <a:r>
                        <a:rPr lang="en-US" sz="1800" kern="1200" baseline="0" dirty="0">
                          <a:solidFill>
                            <a:srgbClr val="0000FF"/>
                          </a:solidFill>
                          <a:latin typeface="+mn-lt"/>
                          <a:ea typeface="+mn-ea"/>
                          <a:cs typeface="Times New Roman" pitchFamily="18" charset="0"/>
                        </a:rPr>
                        <a:t> </a:t>
                      </a:r>
                      <a:endParaRPr lang="en-IN" sz="1800" kern="1200" dirty="0">
                        <a:solidFill>
                          <a:srgbClr val="0000FF"/>
                        </a:solidFill>
                        <a:latin typeface="+mn-lt"/>
                        <a:ea typeface="+mn-ea"/>
                        <a:cs typeface="Times New Roman" pitchFamily="18" charset="0"/>
                      </a:endParaRPr>
                    </a:p>
                  </a:txBody>
                  <a:tcPr marL="91438" marR="9143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dirty="0">
                          <a:solidFill>
                            <a:srgbClr val="0000FF"/>
                          </a:solidFill>
                          <a:latin typeface="+mn-lt"/>
                          <a:cs typeface="Times New Roman" pitchFamily="18" charset="0"/>
                        </a:rPr>
                        <a:t>--</a:t>
                      </a:r>
                    </a:p>
                  </a:txBody>
                  <a:tcPr marL="91438" marR="91438"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2833614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9E57322-A2B7-4811-B412-870E509A8A7F}" type="slidenum">
              <a:rPr lang="en-US" altLang="en-US" sz="1400" smtClean="0">
                <a:latin typeface="Times New Roman" pitchFamily="18" charset="0"/>
                <a:cs typeface="Times New Roman" pitchFamily="18" charset="0"/>
              </a:rPr>
              <a:pPr>
                <a:spcBef>
                  <a:spcPct val="0"/>
                </a:spcBef>
                <a:buFontTx/>
                <a:buNone/>
              </a:pPr>
              <a:t>7</a:t>
            </a:fld>
            <a:endParaRPr lang="en-US" altLang="en-US" sz="1400">
              <a:latin typeface="Times New Roman" pitchFamily="18" charset="0"/>
              <a:cs typeface="Times New Roman" pitchFamily="18" charset="0"/>
            </a:endParaRPr>
          </a:p>
        </p:txBody>
      </p:sp>
      <p:sp>
        <p:nvSpPr>
          <p:cNvPr id="7171" name="Rectangle 1"/>
          <p:cNvSpPr>
            <a:spLocks noChangeArrowheads="1"/>
          </p:cNvSpPr>
          <p:nvPr/>
        </p:nvSpPr>
        <p:spPr bwMode="auto">
          <a:xfrm>
            <a:off x="533400" y="914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457200" indent="-4572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spcBef>
                <a:spcPct val="0"/>
              </a:spcBef>
            </a:pPr>
            <a:endParaRPr lang="en-US" altLang="en-US" sz="2000">
              <a:latin typeface="Times New Roman" pitchFamily="18" charset="0"/>
              <a:cs typeface="Times New Roman" pitchFamily="18" charset="0"/>
            </a:endParaRPr>
          </a:p>
          <a:p>
            <a:pPr algn="just">
              <a:spcBef>
                <a:spcPct val="0"/>
              </a:spcBef>
              <a:buFontTx/>
              <a:buNone/>
            </a:pPr>
            <a:endParaRPr lang="en-US" altLang="en-US" sz="2000">
              <a:latin typeface="Times New Roman" pitchFamily="18" charset="0"/>
              <a:cs typeface="Times New Roman" pitchFamily="18" charset="0"/>
            </a:endParaRPr>
          </a:p>
          <a:p>
            <a:pPr algn="just">
              <a:spcBef>
                <a:spcPct val="0"/>
              </a:spcBef>
            </a:pPr>
            <a:endParaRPr lang="en-US" altLang="en-US" sz="2000">
              <a:latin typeface="Times New Roman" pitchFamily="18" charset="0"/>
              <a:cs typeface="Times New Roman" pitchFamily="18" charset="0"/>
            </a:endParaRPr>
          </a:p>
          <a:p>
            <a:pPr algn="just">
              <a:spcBef>
                <a:spcPct val="0"/>
              </a:spcBef>
            </a:pPr>
            <a:endParaRPr lang="en-US" altLang="en-US" sz="2000">
              <a:latin typeface="Times New Roman" pitchFamily="18" charset="0"/>
              <a:cs typeface="Times New Roman" pitchFamily="18" charset="0"/>
            </a:endParaRPr>
          </a:p>
        </p:txBody>
      </p:sp>
      <p:sp>
        <p:nvSpPr>
          <p:cNvPr id="7172" name="TextBox 11"/>
          <p:cNvSpPr txBox="1">
            <a:spLocks noChangeArrowheads="1"/>
          </p:cNvSpPr>
          <p:nvPr/>
        </p:nvSpPr>
        <p:spPr bwMode="auto">
          <a:xfrm>
            <a:off x="1066800" y="186130"/>
            <a:ext cx="6869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PRESENT PROPOSAL</a:t>
            </a:r>
          </a:p>
        </p:txBody>
      </p:sp>
      <p:graphicFrame>
        <p:nvGraphicFramePr>
          <p:cNvPr id="8" name="Table 7"/>
          <p:cNvGraphicFramePr>
            <a:graphicFrameLocks noGrp="1"/>
          </p:cNvGraphicFramePr>
          <p:nvPr>
            <p:extLst>
              <p:ext uri="{D42A27DB-BD31-4B8C-83A1-F6EECF244321}">
                <p14:modId xmlns:p14="http://schemas.microsoft.com/office/powerpoint/2010/main" val="2817674706"/>
              </p:ext>
            </p:extLst>
          </p:nvPr>
        </p:nvGraphicFramePr>
        <p:xfrm>
          <a:off x="152400" y="1371600"/>
          <a:ext cx="8763000" cy="1752600"/>
        </p:xfrm>
        <a:graphic>
          <a:graphicData uri="http://schemas.openxmlformats.org/drawingml/2006/table">
            <a:tbl>
              <a:tblPr firstRow="1" bandRow="1">
                <a:tableStyleId>{5940675A-B579-460E-94D1-54222C63F5DA}</a:tableStyleId>
              </a:tblPr>
              <a:tblGrid>
                <a:gridCol w="614947">
                  <a:extLst>
                    <a:ext uri="{9D8B030D-6E8A-4147-A177-3AD203B41FA5}">
                      <a16:colId xmlns:a16="http://schemas.microsoft.com/office/drawing/2014/main" val="20000"/>
                    </a:ext>
                  </a:extLst>
                </a:gridCol>
                <a:gridCol w="8148053">
                  <a:extLst>
                    <a:ext uri="{9D8B030D-6E8A-4147-A177-3AD203B41FA5}">
                      <a16:colId xmlns:a16="http://schemas.microsoft.com/office/drawing/2014/main" val="20001"/>
                    </a:ext>
                  </a:extLst>
                </a:gridCol>
              </a:tblGrid>
              <a:tr h="509282">
                <a:tc>
                  <a:txBody>
                    <a:bodyPr/>
                    <a:lstStyle/>
                    <a:p>
                      <a:pPr algn="ctr">
                        <a:lnSpc>
                          <a:spcPct val="100000"/>
                        </a:lnSpc>
                      </a:pPr>
                      <a:r>
                        <a:rPr lang="en-US" sz="2000" b="1" dirty="0">
                          <a:latin typeface="+mn-lt"/>
                          <a:cs typeface="Times New Roman" pitchFamily="18" charset="0"/>
                        </a:rPr>
                        <a:t>Sl. </a:t>
                      </a:r>
                      <a:endParaRPr lang="en-IN" sz="2000" b="1" dirty="0">
                        <a:latin typeface="+mn-lt"/>
                        <a:cs typeface="Times New Roman" pitchFamily="18" charset="0"/>
                      </a:endParaRPr>
                    </a:p>
                  </a:txBody>
                  <a:tcPr marT="45736" marB="45736"/>
                </a:tc>
                <a:tc>
                  <a:txBody>
                    <a:bodyPr/>
                    <a:lstStyle/>
                    <a:p>
                      <a:pPr algn="ctr">
                        <a:lnSpc>
                          <a:spcPct val="100000"/>
                        </a:lnSpc>
                      </a:pPr>
                      <a:r>
                        <a:rPr lang="en-US" sz="2000" b="1" dirty="0">
                          <a:latin typeface="+mn-lt"/>
                          <a:cs typeface="Times New Roman" pitchFamily="18" charset="0"/>
                        </a:rPr>
                        <a:t>Present</a:t>
                      </a:r>
                      <a:r>
                        <a:rPr lang="en-US" sz="2000" b="1" baseline="0" dirty="0">
                          <a:latin typeface="+mn-lt"/>
                          <a:cs typeface="Times New Roman" pitchFamily="18" charset="0"/>
                        </a:rPr>
                        <a:t> Proposal</a:t>
                      </a:r>
                      <a:endParaRPr lang="en-IN" sz="2000" b="1" dirty="0">
                        <a:latin typeface="+mn-lt"/>
                        <a:cs typeface="Times New Roman" pitchFamily="18" charset="0"/>
                      </a:endParaRPr>
                    </a:p>
                  </a:txBody>
                  <a:tcPr marT="45736" marB="45736"/>
                </a:tc>
                <a:extLst>
                  <a:ext uri="{0D108BD9-81ED-4DB2-BD59-A6C34878D82A}">
                    <a16:rowId xmlns:a16="http://schemas.microsoft.com/office/drawing/2014/main" val="10000"/>
                  </a:ext>
                </a:extLst>
              </a:tr>
              <a:tr h="1243318">
                <a:tc>
                  <a:txBody>
                    <a:bodyPr/>
                    <a:lstStyle/>
                    <a:p>
                      <a:pPr algn="ctr">
                        <a:lnSpc>
                          <a:spcPct val="150000"/>
                        </a:lnSpc>
                      </a:pPr>
                      <a:r>
                        <a:rPr lang="en-US" sz="2000" b="0" dirty="0">
                          <a:solidFill>
                            <a:srgbClr val="0000FF"/>
                          </a:solidFill>
                          <a:latin typeface="+mn-lt"/>
                          <a:cs typeface="Times New Roman" pitchFamily="18" charset="0"/>
                        </a:rPr>
                        <a:t>1</a:t>
                      </a:r>
                      <a:endParaRPr lang="en-IN" sz="2000" b="0" dirty="0">
                        <a:solidFill>
                          <a:srgbClr val="0000FF"/>
                        </a:solidFill>
                        <a:latin typeface="+mn-lt"/>
                        <a:cs typeface="Times New Roman" pitchFamily="18" charset="0"/>
                      </a:endParaRPr>
                    </a:p>
                  </a:txBody>
                  <a:tcPr marT="45736" marB="45736"/>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0" dirty="0">
                          <a:solidFill>
                            <a:srgbClr val="0000FF"/>
                          </a:solidFill>
                          <a:latin typeface="+mn-lt"/>
                          <a:cs typeface="Times New Roman" pitchFamily="18" charset="0"/>
                        </a:rPr>
                        <a:t>Extension of Validity of EC obtained from MoEF&amp;CC vide letter no.</a:t>
                      </a:r>
                      <a:r>
                        <a:rPr lang="en-US" sz="2000" b="0" baseline="0" dirty="0">
                          <a:solidFill>
                            <a:srgbClr val="0000FF"/>
                          </a:solidFill>
                          <a:latin typeface="+mn-lt"/>
                          <a:cs typeface="Times New Roman" pitchFamily="18" charset="0"/>
                        </a:rPr>
                        <a:t> </a:t>
                      </a:r>
                      <a:r>
                        <a:rPr lang="en-US" sz="2000" b="0" dirty="0">
                          <a:solidFill>
                            <a:srgbClr val="0000FF"/>
                          </a:solidFill>
                          <a:latin typeface="+mn-lt"/>
                          <a:cs typeface="Times New Roman" pitchFamily="18" charset="0"/>
                        </a:rPr>
                        <a:t>J-13011/64/2007-IA.II(T) dated 05.12.2011,</a:t>
                      </a:r>
                      <a:r>
                        <a:rPr lang="en-US" sz="2000" b="0" baseline="0" dirty="0">
                          <a:solidFill>
                            <a:srgbClr val="0000FF"/>
                          </a:solidFill>
                          <a:latin typeface="+mn-lt"/>
                          <a:cs typeface="Times New Roman" pitchFamily="18" charset="0"/>
                        </a:rPr>
                        <a:t> </a:t>
                      </a:r>
                      <a:r>
                        <a:rPr lang="en-US" sz="2000" b="0" kern="1200" dirty="0">
                          <a:solidFill>
                            <a:srgbClr val="0000FF"/>
                          </a:solidFill>
                          <a:latin typeface="+mn-lt"/>
                          <a:ea typeface="+mn-ea"/>
                          <a:cs typeface="Times New Roman" pitchFamily="18" charset="0"/>
                        </a:rPr>
                        <a:t>for another  five years i.e. up to 04.12.2027</a:t>
                      </a:r>
                    </a:p>
                  </a:txBody>
                  <a:tcPr marT="45736" marB="45736"/>
                </a:tc>
                <a:extLst>
                  <a:ext uri="{0D108BD9-81ED-4DB2-BD59-A6C34878D82A}">
                    <a16:rowId xmlns:a16="http://schemas.microsoft.com/office/drawing/2014/main" val="10001"/>
                  </a:ext>
                </a:extLst>
              </a:tr>
            </a:tbl>
          </a:graphicData>
        </a:graphic>
      </p:graphicFrame>
      <p:sp>
        <p:nvSpPr>
          <p:cNvPr id="2" name="Rectangle 1"/>
          <p:cNvSpPr/>
          <p:nvPr/>
        </p:nvSpPr>
        <p:spPr>
          <a:xfrm>
            <a:off x="152400" y="3886200"/>
            <a:ext cx="8763000" cy="2154436"/>
          </a:xfrm>
          <a:prstGeom prst="rect">
            <a:avLst/>
          </a:prstGeom>
        </p:spPr>
        <p:txBody>
          <a:bodyPr wrap="square">
            <a:spAutoFit/>
          </a:bodyPr>
          <a:lstStyle/>
          <a:p>
            <a:pPr algn="just">
              <a:spcBef>
                <a:spcPct val="0"/>
              </a:spcBef>
            </a:pPr>
            <a:r>
              <a:rPr lang="en-US" altLang="en-US" sz="2000" dirty="0">
                <a:solidFill>
                  <a:srgbClr val="0000FF"/>
                </a:solidFill>
                <a:cs typeface="Times New Roman" pitchFamily="18" charset="0"/>
              </a:rPr>
              <a:t>The Environment Clearance was granted for Expansion of existing 3 x 350 MW Thermal power project by addition of 1 x 350 MW Coal based Thermal Power Plant by </a:t>
            </a:r>
            <a:r>
              <a:rPr lang="en-US" altLang="en-US" sz="2000" dirty="0" err="1">
                <a:solidFill>
                  <a:srgbClr val="0000FF"/>
                </a:solidFill>
                <a:cs typeface="Times New Roman" pitchFamily="18" charset="0"/>
              </a:rPr>
              <a:t>MoEF&amp;CC</a:t>
            </a:r>
            <a:r>
              <a:rPr lang="en-US" altLang="en-US" sz="2000" dirty="0">
                <a:solidFill>
                  <a:srgbClr val="0000FF"/>
                </a:solidFill>
                <a:cs typeface="Times New Roman" pitchFamily="18" charset="0"/>
              </a:rPr>
              <a:t> vide F. No. </a:t>
            </a:r>
            <a:r>
              <a:rPr lang="en-IN" altLang="en-US" sz="2000" dirty="0">
                <a:solidFill>
                  <a:srgbClr val="0000FF"/>
                </a:solidFill>
                <a:cs typeface="Times New Roman" pitchFamily="18" charset="0"/>
              </a:rPr>
              <a:t>J-13012/73/2011-IA.II (T) on dated 05.12.2011 and its revalidation dated 11.04.2019 and is valid up to 04.12.2022 considering general extension of 1 year vide MoEF&amp;CC Gazette Notification No. 201 dated 18</a:t>
            </a:r>
            <a:r>
              <a:rPr lang="en-IN" altLang="en-US" sz="2000" baseline="30000" dirty="0">
                <a:solidFill>
                  <a:srgbClr val="0000FF"/>
                </a:solidFill>
                <a:cs typeface="Times New Roman" pitchFamily="18" charset="0"/>
              </a:rPr>
              <a:t>th</a:t>
            </a:r>
            <a:r>
              <a:rPr lang="en-IN" altLang="en-US" sz="2000" dirty="0">
                <a:solidFill>
                  <a:srgbClr val="0000FF"/>
                </a:solidFill>
                <a:cs typeface="Times New Roman" pitchFamily="18" charset="0"/>
              </a:rPr>
              <a:t> January, 2021. </a:t>
            </a:r>
            <a:endParaRPr lang="en-US" altLang="en-US" sz="2000" dirty="0">
              <a:solidFill>
                <a:srgbClr val="0000FF"/>
              </a:solidFill>
              <a:cs typeface="Times New Roman" pitchFamily="18" charset="0"/>
            </a:endParaRPr>
          </a:p>
          <a:p>
            <a:pPr algn="just">
              <a:spcBef>
                <a:spcPct val="0"/>
              </a:spcBef>
            </a:pPr>
            <a:endParaRPr lang="en-US" altLang="en-US" sz="14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356369522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8</a:t>
            </a:fld>
            <a:endParaRPr lang="en-US" dirty="0">
              <a:solidFill>
                <a:prstClr val="black">
                  <a:tint val="75000"/>
                </a:prstClr>
              </a:solidFill>
            </a:endParaRPr>
          </a:p>
        </p:txBody>
      </p:sp>
      <p:sp>
        <p:nvSpPr>
          <p:cNvPr id="5" name="Rectangle 4"/>
          <p:cNvSpPr/>
          <p:nvPr/>
        </p:nvSpPr>
        <p:spPr>
          <a:xfrm>
            <a:off x="76200" y="686336"/>
            <a:ext cx="8915400" cy="6247864"/>
          </a:xfrm>
          <a:prstGeom prst="rect">
            <a:avLst/>
          </a:prstGeom>
        </p:spPr>
        <p:txBody>
          <a:bodyPr wrap="square">
            <a:spAutoFit/>
          </a:bodyPr>
          <a:lstStyle/>
          <a:p>
            <a:pPr algn="just">
              <a:spcBef>
                <a:spcPct val="0"/>
              </a:spcBef>
            </a:pPr>
            <a:r>
              <a:rPr lang="en-US" altLang="en-US" sz="2000" b="1" dirty="0">
                <a:solidFill>
                  <a:srgbClr val="0B27B5"/>
                </a:solidFill>
                <a:cs typeface="Times New Roman" pitchFamily="18" charset="0"/>
              </a:rPr>
              <a:t>Reason for Delay –</a:t>
            </a:r>
          </a:p>
          <a:p>
            <a:pPr marL="457200" indent="-457200" algn="just">
              <a:spcBef>
                <a:spcPct val="0"/>
              </a:spcBef>
              <a:buAutoNum type="alphaLcPeriod"/>
            </a:pPr>
            <a:r>
              <a:rPr lang="en-US" sz="2000" dirty="0">
                <a:solidFill>
                  <a:srgbClr val="0B27B5"/>
                </a:solidFill>
                <a:cs typeface="Times New Roman" pitchFamily="18" charset="0"/>
              </a:rPr>
              <a:t>No project work due to the Covid 19 pandemic from April 2020 to April 2022</a:t>
            </a:r>
          </a:p>
          <a:p>
            <a:pPr marL="457200" indent="-457200" algn="just">
              <a:spcBef>
                <a:spcPct val="0"/>
              </a:spcBef>
              <a:buAutoNum type="alphaLcPeriod"/>
            </a:pPr>
            <a:r>
              <a:rPr lang="en-US" sz="2000" dirty="0">
                <a:solidFill>
                  <a:srgbClr val="0B27B5"/>
                </a:solidFill>
                <a:cs typeface="Times New Roman" pitchFamily="18" charset="0"/>
              </a:rPr>
              <a:t>Non-availability of Power purchase agreement</a:t>
            </a:r>
            <a:endParaRPr lang="en-IN" sz="2000" dirty="0">
              <a:solidFill>
                <a:srgbClr val="0B27B5"/>
              </a:solidFill>
              <a:cs typeface="Times New Roman" pitchFamily="18" charset="0"/>
            </a:endParaRPr>
          </a:p>
          <a:p>
            <a:pPr marL="457200" indent="-457200" algn="just">
              <a:spcBef>
                <a:spcPct val="0"/>
              </a:spcBef>
              <a:buAutoNum type="alphaLcPeriod"/>
            </a:pPr>
            <a:r>
              <a:rPr lang="en-US" sz="2000" dirty="0">
                <a:solidFill>
                  <a:srgbClr val="0B27B5"/>
                </a:solidFill>
                <a:cs typeface="Times New Roman" pitchFamily="18" charset="0"/>
              </a:rPr>
              <a:t>The coal supply was hit because of Hon’ble Supreme Court’s decision on Coal Mining allocation, and ultimately which hit the Power Sector</a:t>
            </a:r>
            <a:endParaRPr lang="en-IN" sz="2000" dirty="0">
              <a:solidFill>
                <a:srgbClr val="0B27B5"/>
              </a:solidFill>
              <a:cs typeface="Times New Roman" pitchFamily="18" charset="0"/>
            </a:endParaRPr>
          </a:p>
          <a:p>
            <a:pPr marL="457200" indent="-457200" algn="just">
              <a:spcBef>
                <a:spcPct val="0"/>
              </a:spcBef>
              <a:buAutoNum type="alphaLcPeriod"/>
            </a:pPr>
            <a:r>
              <a:rPr lang="en-US" sz="2000" dirty="0">
                <a:solidFill>
                  <a:srgbClr val="0B27B5"/>
                </a:solidFill>
                <a:cs typeface="Times New Roman" pitchFamily="18" charset="0"/>
              </a:rPr>
              <a:t>The price of coal in international market was very high</a:t>
            </a:r>
            <a:endParaRPr lang="en-IN" sz="2000" dirty="0">
              <a:solidFill>
                <a:srgbClr val="0B27B5"/>
              </a:solidFill>
              <a:cs typeface="Times New Roman" pitchFamily="18" charset="0"/>
            </a:endParaRPr>
          </a:p>
          <a:p>
            <a:pPr marL="457200" indent="-457200" algn="just">
              <a:spcBef>
                <a:spcPct val="0"/>
              </a:spcBef>
              <a:buAutoNum type="alphaLcPeriod"/>
            </a:pPr>
            <a:r>
              <a:rPr lang="en-US" sz="2000" dirty="0">
                <a:solidFill>
                  <a:srgbClr val="0B27B5"/>
                </a:solidFill>
                <a:cs typeface="Times New Roman" pitchFamily="18" charset="0"/>
              </a:rPr>
              <a:t>Delay in offshore material supply</a:t>
            </a:r>
            <a:endParaRPr lang="en-IN" sz="2000" dirty="0">
              <a:solidFill>
                <a:srgbClr val="0B27B5"/>
              </a:solidFill>
              <a:cs typeface="Times New Roman" pitchFamily="18" charset="0"/>
            </a:endParaRPr>
          </a:p>
          <a:p>
            <a:pPr algn="just">
              <a:spcBef>
                <a:spcPct val="0"/>
              </a:spcBef>
            </a:pPr>
            <a:r>
              <a:rPr lang="en-US" altLang="en-US" sz="2000" b="1" dirty="0">
                <a:solidFill>
                  <a:srgbClr val="0B27B5"/>
                </a:solidFill>
                <a:cs typeface="Times New Roman" pitchFamily="18" charset="0"/>
              </a:rPr>
              <a:t>Necessity of Validity Extension –</a:t>
            </a:r>
          </a:p>
          <a:p>
            <a:pPr algn="just">
              <a:spcBef>
                <a:spcPct val="0"/>
              </a:spcBef>
            </a:pPr>
            <a:r>
              <a:rPr lang="en-US" sz="2000" dirty="0">
                <a:solidFill>
                  <a:srgbClr val="0B27B5"/>
                </a:solidFill>
                <a:cs typeface="Times New Roman" pitchFamily="18" charset="0"/>
              </a:rPr>
              <a:t>As GKEL has set up common infrastructure facilities like MGR, Direct Road, Switch Yard, Transmission line, Coal Handling Plant, Ash Handling Plant, Coal Yard &amp; Water System, STP, ETP in line with 4 x 350 MW (including 1 x 350MW) and we have already implemented more than 63% of the overall Project Works. 90% of Civil work including chimney construction is completed. Adequate land is also available for installation of FGD &amp; Future Ash pond of this project, so further validity extension of EC is required for getting the Power Purchase Agreement (PPA), Fuel supply Agreement (FSA) and their by getting the finance and achieving financial closure and completion of the Project activities. </a:t>
            </a:r>
          </a:p>
          <a:p>
            <a:pPr algn="just">
              <a:spcBef>
                <a:spcPct val="0"/>
              </a:spcBef>
            </a:pPr>
            <a:r>
              <a:rPr lang="en-US" sz="2000" b="1" dirty="0">
                <a:solidFill>
                  <a:srgbClr val="0B27B5"/>
                </a:solidFill>
                <a:cs typeface="Times New Roman" pitchFamily="18" charset="0"/>
              </a:rPr>
              <a:t>Completion of the project will definitely benefit to meet the ever-increasing power demand of the state and country, and also will be help in increase of the Socio-economic development of the locality.</a:t>
            </a:r>
            <a:endParaRPr lang="en-US" altLang="en-US" sz="2000" b="1" dirty="0">
              <a:solidFill>
                <a:srgbClr val="0B27B5"/>
              </a:solidFill>
              <a:cs typeface="Times New Roman" pitchFamily="18" charset="0"/>
            </a:endParaRPr>
          </a:p>
        </p:txBody>
      </p:sp>
      <p:sp>
        <p:nvSpPr>
          <p:cNvPr id="6" name="TextBox 11"/>
          <p:cNvSpPr txBox="1">
            <a:spLocks noChangeArrowheads="1"/>
          </p:cNvSpPr>
          <p:nvPr/>
        </p:nvSpPr>
        <p:spPr bwMode="auto">
          <a:xfrm>
            <a:off x="685800" y="228600"/>
            <a:ext cx="7848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REASON &amp; NECESSITY OF VALIDITY EXTENSION</a:t>
            </a:r>
          </a:p>
        </p:txBody>
      </p:sp>
    </p:spTree>
    <p:extLst>
      <p:ext uri="{BB962C8B-B14F-4D97-AF65-F5344CB8AC3E}">
        <p14:creationId xmlns:p14="http://schemas.microsoft.com/office/powerpoint/2010/main" val="2759555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7010400" cy="639763"/>
          </a:xfrm>
        </p:spPr>
        <p:txBody>
          <a:bodyPr>
            <a:noAutofit/>
          </a:bodyPr>
          <a:lstStyle/>
          <a:p>
            <a:pPr algn="ctr" eaLnBrk="1" hangingPunct="1">
              <a:tabLst>
                <a:tab pos="2054225" algn="l"/>
              </a:tabLst>
              <a:defRPr/>
            </a:pPr>
            <a:r>
              <a:rPr lang="en-US" sz="2000" dirty="0">
                <a:solidFill>
                  <a:schemeClr val="bg1"/>
                </a:solidFill>
                <a:latin typeface="Arial Black" panose="020B0A04020102020204" pitchFamily="34" charset="0"/>
                <a:ea typeface="+mn-ea"/>
                <a:cs typeface="+mn-cs"/>
              </a:rPr>
              <a:t>IMPLEMENTATION STATUS </a:t>
            </a:r>
            <a:br>
              <a:rPr lang="en-US" sz="2000" dirty="0">
                <a:solidFill>
                  <a:schemeClr val="bg1"/>
                </a:solidFill>
                <a:latin typeface="Arial Black" panose="020B0A04020102020204" pitchFamily="34" charset="0"/>
                <a:ea typeface="+mn-ea"/>
                <a:cs typeface="+mn-cs"/>
              </a:rPr>
            </a:br>
            <a:r>
              <a:rPr lang="en-US" sz="2000" b="0" dirty="0">
                <a:solidFill>
                  <a:schemeClr val="bg1"/>
                </a:solidFill>
                <a:latin typeface="Arial Black" panose="020B0A04020102020204" pitchFamily="34" charset="0"/>
                <a:ea typeface="+mn-ea"/>
                <a:cs typeface="+mn-cs"/>
              </a:rPr>
              <a:t>of the Expansion Proposal by adding 1 x 350 MW</a:t>
            </a:r>
          </a:p>
        </p:txBody>
      </p:sp>
      <p:graphicFrame>
        <p:nvGraphicFramePr>
          <p:cNvPr id="6" name="Table 5"/>
          <p:cNvGraphicFramePr>
            <a:graphicFrameLocks noGrp="1"/>
          </p:cNvGraphicFramePr>
          <p:nvPr>
            <p:extLst>
              <p:ext uri="{D42A27DB-BD31-4B8C-83A1-F6EECF244321}">
                <p14:modId xmlns:p14="http://schemas.microsoft.com/office/powerpoint/2010/main" val="4147548309"/>
              </p:ext>
            </p:extLst>
          </p:nvPr>
        </p:nvGraphicFramePr>
        <p:xfrm>
          <a:off x="76200" y="811833"/>
          <a:ext cx="8991600" cy="6095397"/>
        </p:xfrm>
        <a:graphic>
          <a:graphicData uri="http://schemas.openxmlformats.org/drawingml/2006/table">
            <a:tbl>
              <a:tblPr firstRow="1" bandRow="1">
                <a:tableStyleId>{5940675A-B579-460E-94D1-54222C63F5DA}</a:tableStyleId>
              </a:tblPr>
              <a:tblGrid>
                <a:gridCol w="429375">
                  <a:extLst>
                    <a:ext uri="{9D8B030D-6E8A-4147-A177-3AD203B41FA5}">
                      <a16:colId xmlns:a16="http://schemas.microsoft.com/office/drawing/2014/main" val="778547590"/>
                    </a:ext>
                  </a:extLst>
                </a:gridCol>
                <a:gridCol w="2904589">
                  <a:extLst>
                    <a:ext uri="{9D8B030D-6E8A-4147-A177-3AD203B41FA5}">
                      <a16:colId xmlns:a16="http://schemas.microsoft.com/office/drawing/2014/main" val="2942739037"/>
                    </a:ext>
                  </a:extLst>
                </a:gridCol>
                <a:gridCol w="4293741">
                  <a:extLst>
                    <a:ext uri="{9D8B030D-6E8A-4147-A177-3AD203B41FA5}">
                      <a16:colId xmlns:a16="http://schemas.microsoft.com/office/drawing/2014/main" val="2517881439"/>
                    </a:ext>
                  </a:extLst>
                </a:gridCol>
                <a:gridCol w="1363895">
                  <a:extLst>
                    <a:ext uri="{9D8B030D-6E8A-4147-A177-3AD203B41FA5}">
                      <a16:colId xmlns:a16="http://schemas.microsoft.com/office/drawing/2014/main" val="3555017736"/>
                    </a:ext>
                  </a:extLst>
                </a:gridCol>
              </a:tblGrid>
              <a:tr h="2070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Sl.</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Plant Facilities</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Status of Implementation</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Completion by</a:t>
                      </a:r>
                    </a:p>
                  </a:txBody>
                  <a:tcPr marL="0" marR="0" marT="0" marB="0" anchor="ctr"/>
                </a:tc>
                <a:extLst>
                  <a:ext uri="{0D108BD9-81ED-4DB2-BD59-A6C34878D82A}">
                    <a16:rowId xmlns:a16="http://schemas.microsoft.com/office/drawing/2014/main" val="3012040602"/>
                  </a:ext>
                </a:extLst>
              </a:tr>
              <a:tr h="359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1</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Boiler, Turbine, Generator  &amp; Accessories and TG Building</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Major Civil work completed, Coal Bunkers erected, rest to be done.</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30.06.2025</a:t>
                      </a:r>
                    </a:p>
                  </a:txBody>
                  <a:tcPr marL="0" marR="0" marT="0" marB="0" anchor="ctr"/>
                </a:tc>
                <a:extLst>
                  <a:ext uri="{0D108BD9-81ED-4DB2-BD59-A6C34878D82A}">
                    <a16:rowId xmlns:a16="http://schemas.microsoft.com/office/drawing/2014/main" val="411925845"/>
                  </a:ext>
                </a:extLst>
              </a:tr>
              <a:tr h="359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2.</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ESP &amp; FGD, Ash Conveying</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ESP Control Room Building completed, Rest of jobs to be done. Space available for FGD.</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30.11.2025</a:t>
                      </a:r>
                    </a:p>
                  </a:txBody>
                  <a:tcPr marL="0" marR="0" marT="0" marB="0" anchor="ctr"/>
                </a:tc>
                <a:extLst>
                  <a:ext uri="{0D108BD9-81ED-4DB2-BD59-A6C34878D82A}">
                    <a16:rowId xmlns:a16="http://schemas.microsoft.com/office/drawing/2014/main" val="1245088123"/>
                  </a:ext>
                </a:extLst>
              </a:tr>
              <a:tr h="2070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3</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kern="1200" dirty="0">
                          <a:solidFill>
                            <a:srgbClr val="0000FF"/>
                          </a:solidFill>
                          <a:latin typeface="+mn-lt"/>
                          <a:ea typeface="+mn-ea"/>
                          <a:cs typeface="Times New Roman" pitchFamily="18" charset="0"/>
                        </a:rPr>
                        <a:t>Chimney with Flue can</a:t>
                      </a:r>
                      <a:endParaRPr lang="en-US" sz="1600" kern="1200" dirty="0">
                        <a:solidFill>
                          <a:srgbClr val="0000FF"/>
                        </a:solidFill>
                        <a:latin typeface="+mn-lt"/>
                        <a:ea typeface="+mn-ea"/>
                        <a:cs typeface="Times New Roman" pitchFamily="18" charset="0"/>
                      </a:endParaRP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t>
                      </a:r>
                    </a:p>
                  </a:txBody>
                  <a:tcPr marL="0" marR="0" marT="0" marB="0" anchor="ctr"/>
                </a:tc>
                <a:extLst>
                  <a:ext uri="{0D108BD9-81ED-4DB2-BD59-A6C34878D82A}">
                    <a16:rowId xmlns:a16="http://schemas.microsoft.com/office/drawing/2014/main" val="3942141966"/>
                  </a:ext>
                </a:extLst>
              </a:tr>
              <a:tr h="2070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4</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Switch Yard</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 </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t>
                      </a:r>
                    </a:p>
                  </a:txBody>
                  <a:tcPr marL="0" marR="0" marT="0" marB="0" anchor="ctr"/>
                </a:tc>
                <a:extLst>
                  <a:ext uri="{0D108BD9-81ED-4DB2-BD59-A6C34878D82A}">
                    <a16:rowId xmlns:a16="http://schemas.microsoft.com/office/drawing/2014/main" val="185388475"/>
                  </a:ext>
                </a:extLst>
              </a:tr>
              <a:tr h="359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5</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Cooling Towers &amp; CW Pump house</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Civil &amp; building work of pump house completed, Cooling Tower work to be done.</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30.03.2025</a:t>
                      </a:r>
                    </a:p>
                  </a:txBody>
                  <a:tcPr marL="0" marR="0" marT="0" marB="0" anchor="ctr"/>
                </a:tc>
                <a:extLst>
                  <a:ext uri="{0D108BD9-81ED-4DB2-BD59-A6C34878D82A}">
                    <a16:rowId xmlns:a16="http://schemas.microsoft.com/office/drawing/2014/main" val="3969865277"/>
                  </a:ext>
                </a:extLst>
              </a:tr>
              <a:tr h="4623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6</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River Water Pump House, Pipelines, Reservoir &amp; Raw water Pump House</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 – Common facility</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2479006160"/>
                  </a:ext>
                </a:extLst>
              </a:tr>
              <a:tr h="3101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7</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Water treatment plant</a:t>
                      </a:r>
                      <a:r>
                        <a:rPr lang="en-US" sz="1600" kern="1200" baseline="0" dirty="0">
                          <a:solidFill>
                            <a:srgbClr val="0000FF"/>
                          </a:solidFill>
                          <a:latin typeface="+mn-lt"/>
                          <a:ea typeface="+mn-ea"/>
                          <a:cs typeface="Times New Roman" pitchFamily="18" charset="0"/>
                        </a:rPr>
                        <a:t> system</a:t>
                      </a:r>
                      <a:r>
                        <a:rPr lang="en-US" sz="1600" kern="1200" dirty="0">
                          <a:solidFill>
                            <a:srgbClr val="0000FF"/>
                          </a:solidFill>
                          <a:latin typeface="+mn-lt"/>
                          <a:ea typeface="+mn-ea"/>
                          <a:cs typeface="Times New Roman" pitchFamily="18" charset="0"/>
                        </a:rPr>
                        <a:t> &amp; ETP/STP/RO system</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Completed-Common facility</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1833140411"/>
                  </a:ext>
                </a:extLst>
              </a:tr>
              <a:tr h="5114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8</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Ash  Pond</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Present ash pond will be used, as ash utilization more that 100 % since last 5 yrs.</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3783254767"/>
                  </a:ext>
                </a:extLst>
              </a:tr>
              <a:tr h="4623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0000FF"/>
                          </a:solidFill>
                          <a:latin typeface="+mn-lt"/>
                          <a:ea typeface="+mn-ea"/>
                          <a:cs typeface="Times New Roman" pitchFamily="18" charset="0"/>
                        </a:rPr>
                        <a:t>7</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Coal Handling, Fuel Handling and Ash Handling Plant with silo.</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 -Common facility</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2848938746"/>
                  </a:ext>
                </a:extLst>
              </a:tr>
              <a:tr h="359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8</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Greenbelt</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358 Acres with 3,93,816 nos. of Saplings planted.</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B27B5"/>
                        </a:solidFill>
                        <a:latin typeface="+mn-lt"/>
                        <a:ea typeface="+mn-ea"/>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2175455840"/>
                  </a:ext>
                </a:extLst>
              </a:tr>
              <a:tr h="3101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9</a:t>
                      </a:r>
                    </a:p>
                  </a:txBody>
                  <a:tcPr marL="87930" marR="87930" marT="43965" marB="43965"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Road and infrastructure</a:t>
                      </a:r>
                    </a:p>
                  </a:txBody>
                  <a:tcPr marL="65948" marR="65948" marT="9159"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rgbClr val="0000FF"/>
                          </a:solidFill>
                          <a:latin typeface="+mn-lt"/>
                          <a:ea typeface="+mn-ea"/>
                          <a:cs typeface="Times New Roman" pitchFamily="18" charset="0"/>
                        </a:rPr>
                        <a:t>Completed</a:t>
                      </a:r>
                    </a:p>
                  </a:txBody>
                  <a:tcPr marL="87930" marR="87930" marT="43965" marB="4396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0B27B5"/>
                          </a:solidFill>
                          <a:latin typeface="+mn-lt"/>
                          <a:ea typeface="+mn-ea"/>
                          <a:cs typeface="Times New Roman" pitchFamily="18" charset="0"/>
                        </a:rPr>
                        <a:t>--</a:t>
                      </a:r>
                    </a:p>
                  </a:txBody>
                  <a:tcPr marL="0" marR="0" marT="0" marB="0" anchor="ctr"/>
                </a:tc>
                <a:extLst>
                  <a:ext uri="{0D108BD9-81ED-4DB2-BD59-A6C34878D82A}">
                    <a16:rowId xmlns:a16="http://schemas.microsoft.com/office/drawing/2014/main" val="634275201"/>
                  </a:ext>
                </a:extLst>
              </a:tr>
            </a:tbl>
          </a:graphicData>
        </a:graphic>
      </p:graphicFrame>
    </p:spTree>
    <p:extLst>
      <p:ext uri="{BB962C8B-B14F-4D97-AF65-F5344CB8AC3E}">
        <p14:creationId xmlns:p14="http://schemas.microsoft.com/office/powerpoint/2010/main" val="362255235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37FF9749-F2BE-4E08-A7FF-1DAA2EED1216}" type="slidenum">
              <a:rPr lang="en-US" altLang="en-US" sz="1400" smtClean="0"/>
              <a:pPr>
                <a:spcBef>
                  <a:spcPct val="0"/>
                </a:spcBef>
                <a:buFontTx/>
                <a:buNone/>
              </a:pPr>
              <a:t>10</a:t>
            </a:fld>
            <a:endParaRPr lang="en-US" altLang="en-US" sz="1400"/>
          </a:p>
        </p:txBody>
      </p:sp>
      <p:sp>
        <p:nvSpPr>
          <p:cNvPr id="13315" name="Rectangle 3"/>
          <p:cNvSpPr>
            <a:spLocks noChangeArrowheads="1"/>
          </p:cNvSpPr>
          <p:nvPr/>
        </p:nvSpPr>
        <p:spPr bwMode="auto">
          <a:xfrm>
            <a:off x="958161" y="30776"/>
            <a:ext cx="74238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VIEW OF PLANT FACILITY </a:t>
            </a:r>
          </a:p>
          <a:p>
            <a:pPr algn="ctr">
              <a:spcBef>
                <a:spcPct val="0"/>
              </a:spcBef>
              <a:buFontTx/>
              <a:buNone/>
            </a:pPr>
            <a:r>
              <a:rPr lang="en-US" altLang="en-US" sz="2000" b="1" dirty="0">
                <a:solidFill>
                  <a:schemeClr val="bg1"/>
                </a:solidFill>
                <a:latin typeface="Arial Black" panose="020B0A04020102020204" pitchFamily="34" charset="0"/>
              </a:rPr>
              <a:t>COMMON  FOR 3 x 350MW + 1 x 350 MW</a:t>
            </a:r>
            <a:endParaRPr lang="en-IN" altLang="en-US" sz="2000" b="1" dirty="0">
              <a:solidFill>
                <a:schemeClr val="bg1"/>
              </a:solidFill>
              <a:latin typeface="Arial Black" panose="020B0A04020102020204" pitchFamily="34" charset="0"/>
            </a:endParaRPr>
          </a:p>
        </p:txBody>
      </p:sp>
      <p:pic>
        <p:nvPicPr>
          <p:cNvPr id="2052" name="Picture 4" descr="D:\GKEL-Environment\Image\AAQ\IMAG1763.jpg"/>
          <p:cNvPicPr>
            <a:picLocks noChangeAspect="1" noChangeArrowheads="1"/>
          </p:cNvPicPr>
          <p:nvPr/>
        </p:nvPicPr>
        <p:blipFill>
          <a:blip r:embed="rId2" cstate="email">
            <a:lum contrast="20000"/>
            <a:extLst>
              <a:ext uri="{28A0092B-C50C-407E-A947-70E740481C1C}">
                <a14:useLocalDpi xmlns:a14="http://schemas.microsoft.com/office/drawing/2010/main" val="0"/>
              </a:ext>
            </a:extLst>
          </a:blip>
          <a:srcRect/>
          <a:stretch>
            <a:fillRect/>
          </a:stretch>
        </p:blipFill>
        <p:spPr bwMode="auto">
          <a:xfrm>
            <a:off x="6324600" y="4804559"/>
            <a:ext cx="2764673" cy="17486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email">
            <a:lum contrast="20000"/>
            <a:extLst>
              <a:ext uri="{28A0092B-C50C-407E-A947-70E740481C1C}">
                <a14:useLocalDpi xmlns:a14="http://schemas.microsoft.com/office/drawing/2010/main" val="0"/>
              </a:ext>
            </a:extLst>
          </a:blip>
          <a:stretch>
            <a:fillRect/>
          </a:stretch>
        </p:blipFill>
        <p:spPr>
          <a:xfrm>
            <a:off x="76200" y="769441"/>
            <a:ext cx="3124200" cy="1973759"/>
          </a:xfrm>
          <a:prstGeom prst="rect">
            <a:avLst/>
          </a:prstGeom>
          <a:noFill/>
          <a:ln w="9525">
            <a:solidFill>
              <a:srgbClr val="000000"/>
            </a:solidFill>
            <a:miter lim="800000"/>
            <a:headEnd/>
            <a:tailEnd/>
          </a:ln>
        </p:spPr>
      </p:pic>
      <p:pic>
        <p:nvPicPr>
          <p:cNvPr id="4" name="Picture 3"/>
          <p:cNvPicPr>
            <a:picLocks noChangeAspect="1"/>
          </p:cNvPicPr>
          <p:nvPr/>
        </p:nvPicPr>
        <p:blipFill>
          <a:blip r:embed="rId4" cstate="email">
            <a:lum contrast="20000"/>
            <a:extLst>
              <a:ext uri="{28A0092B-C50C-407E-A947-70E740481C1C}">
                <a14:useLocalDpi xmlns:a14="http://schemas.microsoft.com/office/drawing/2010/main" val="0"/>
              </a:ext>
            </a:extLst>
          </a:blip>
          <a:stretch>
            <a:fillRect/>
          </a:stretch>
        </p:blipFill>
        <p:spPr>
          <a:xfrm>
            <a:off x="3276600" y="762000"/>
            <a:ext cx="2971800" cy="1981200"/>
          </a:xfrm>
          <a:prstGeom prst="rect">
            <a:avLst/>
          </a:prstGeom>
          <a:noFill/>
          <a:ln w="9525">
            <a:solidFill>
              <a:srgbClr val="000000"/>
            </a:solidFill>
            <a:miter lim="800000"/>
            <a:headEnd/>
            <a:tailEnd/>
          </a:ln>
        </p:spPr>
      </p:pic>
      <p:pic>
        <p:nvPicPr>
          <p:cNvPr id="5" name="Picture 4"/>
          <p:cNvPicPr>
            <a:picLocks noChangeAspect="1"/>
          </p:cNvPicPr>
          <p:nvPr/>
        </p:nvPicPr>
        <p:blipFill>
          <a:blip r:embed="rId5" cstate="email">
            <a:lum contrast="20000"/>
            <a:extLst>
              <a:ext uri="{28A0092B-C50C-407E-A947-70E740481C1C}">
                <a14:useLocalDpi xmlns:a14="http://schemas.microsoft.com/office/drawing/2010/main" val="0"/>
              </a:ext>
            </a:extLst>
          </a:blip>
          <a:stretch>
            <a:fillRect/>
          </a:stretch>
        </p:blipFill>
        <p:spPr>
          <a:xfrm>
            <a:off x="6324600" y="762000"/>
            <a:ext cx="2764673" cy="1981200"/>
          </a:xfrm>
          <a:prstGeom prst="rect">
            <a:avLst/>
          </a:prstGeom>
          <a:noFill/>
          <a:ln w="9525">
            <a:solidFill>
              <a:srgbClr val="000000"/>
            </a:solidFill>
            <a:miter lim="800000"/>
            <a:headEnd/>
            <a:tailEnd/>
          </a:ln>
        </p:spPr>
      </p:pic>
      <p:pic>
        <p:nvPicPr>
          <p:cNvPr id="6" name="Picture 5"/>
          <p:cNvPicPr>
            <a:picLocks noChangeAspect="1"/>
          </p:cNvPicPr>
          <p:nvPr/>
        </p:nvPicPr>
        <p:blipFill>
          <a:blip r:embed="rId6" cstate="email">
            <a:lum contrast="20000"/>
            <a:extLst>
              <a:ext uri="{28A0092B-C50C-407E-A947-70E740481C1C}">
                <a14:useLocalDpi xmlns:a14="http://schemas.microsoft.com/office/drawing/2010/main" val="0"/>
              </a:ext>
            </a:extLst>
          </a:blip>
          <a:stretch>
            <a:fillRect/>
          </a:stretch>
        </p:blipFill>
        <p:spPr>
          <a:xfrm>
            <a:off x="90054" y="4814454"/>
            <a:ext cx="3096491" cy="1849582"/>
          </a:xfrm>
          <a:prstGeom prst="rect">
            <a:avLst/>
          </a:prstGeom>
          <a:noFill/>
          <a:ln w="9525">
            <a:solidFill>
              <a:srgbClr val="000000"/>
            </a:solidFill>
            <a:miter lim="800000"/>
            <a:headEnd/>
            <a:tailEnd/>
          </a:ln>
        </p:spPr>
      </p:pic>
      <p:pic>
        <p:nvPicPr>
          <p:cNvPr id="9" name="Picture 8"/>
          <p:cNvPicPr>
            <a:picLocks noChangeAspect="1"/>
          </p:cNvPicPr>
          <p:nvPr/>
        </p:nvPicPr>
        <p:blipFill>
          <a:blip r:embed="rId7" cstate="email">
            <a:lum contrast="20000"/>
            <a:extLst>
              <a:ext uri="{28A0092B-C50C-407E-A947-70E740481C1C}">
                <a14:useLocalDpi xmlns:a14="http://schemas.microsoft.com/office/drawing/2010/main" val="0"/>
              </a:ext>
            </a:extLst>
          </a:blip>
          <a:stretch>
            <a:fillRect/>
          </a:stretch>
        </p:blipFill>
        <p:spPr>
          <a:xfrm>
            <a:off x="6324600" y="2812473"/>
            <a:ext cx="2764673" cy="1911927"/>
          </a:xfrm>
          <a:prstGeom prst="rect">
            <a:avLst/>
          </a:prstGeom>
          <a:noFill/>
          <a:ln w="9525">
            <a:solidFill>
              <a:srgbClr val="000000"/>
            </a:solidFill>
            <a:miter lim="800000"/>
            <a:headEnd/>
            <a:tailEnd/>
          </a:ln>
        </p:spPr>
      </p:pic>
      <p:pic>
        <p:nvPicPr>
          <p:cNvPr id="10" name="Picture 9"/>
          <p:cNvPicPr>
            <a:picLocks noChangeAspect="1"/>
          </p:cNvPicPr>
          <p:nvPr/>
        </p:nvPicPr>
        <p:blipFill>
          <a:blip r:embed="rId8" cstate="email">
            <a:lum contrast="20000"/>
            <a:extLst>
              <a:ext uri="{28A0092B-C50C-407E-A947-70E740481C1C}">
                <a14:useLocalDpi xmlns:a14="http://schemas.microsoft.com/office/drawing/2010/main" val="0"/>
              </a:ext>
            </a:extLst>
          </a:blip>
          <a:stretch>
            <a:fillRect/>
          </a:stretch>
        </p:blipFill>
        <p:spPr>
          <a:xfrm>
            <a:off x="110835" y="2840182"/>
            <a:ext cx="3075709" cy="1884218"/>
          </a:xfrm>
          <a:prstGeom prst="rect">
            <a:avLst/>
          </a:prstGeom>
          <a:noFill/>
          <a:ln w="9525">
            <a:solidFill>
              <a:srgbClr val="000000"/>
            </a:solidFill>
            <a:miter lim="800000"/>
            <a:headEnd/>
            <a:tailEnd/>
          </a:ln>
        </p:spPr>
      </p:pic>
      <p:pic>
        <p:nvPicPr>
          <p:cNvPr id="2" name="Picture 1"/>
          <p:cNvPicPr>
            <a:picLocks noChangeAspect="1"/>
          </p:cNvPicPr>
          <p:nvPr/>
        </p:nvPicPr>
        <p:blipFill rotWithShape="1">
          <a:blip r:embed="rId9" cstate="email">
            <a:lum contrast="20000"/>
            <a:extLst>
              <a:ext uri="{28A0092B-C50C-407E-A947-70E740481C1C}">
                <a14:useLocalDpi xmlns:a14="http://schemas.microsoft.com/office/drawing/2010/main" val="0"/>
              </a:ext>
            </a:extLst>
          </a:blip>
          <a:srcRect/>
          <a:stretch/>
        </p:blipFill>
        <p:spPr>
          <a:xfrm>
            <a:off x="3233384" y="4804558"/>
            <a:ext cx="2971800" cy="1859477"/>
          </a:xfrm>
          <a:prstGeom prst="rect">
            <a:avLst/>
          </a:prstGeom>
          <a:noFill/>
          <a:ln w="9525">
            <a:solidFill>
              <a:srgbClr val="000000"/>
            </a:solidFill>
            <a:miter lim="800000"/>
            <a:headEnd/>
            <a:tailEnd/>
          </a:ln>
        </p:spPr>
      </p:pic>
      <p:pic>
        <p:nvPicPr>
          <p:cNvPr id="8" name="Picture 7"/>
          <p:cNvPicPr>
            <a:picLocks noChangeAspect="1"/>
          </p:cNvPicPr>
          <p:nvPr/>
        </p:nvPicPr>
        <p:blipFill>
          <a:blip r:embed="rId10" cstate="email">
            <a:lum contrast="20000"/>
            <a:extLst>
              <a:ext uri="{28A0092B-C50C-407E-A947-70E740481C1C}">
                <a14:useLocalDpi xmlns:a14="http://schemas.microsoft.com/office/drawing/2010/main" val="0"/>
              </a:ext>
            </a:extLst>
          </a:blip>
          <a:stretch>
            <a:fillRect/>
          </a:stretch>
        </p:blipFill>
        <p:spPr>
          <a:xfrm>
            <a:off x="3289706" y="2840182"/>
            <a:ext cx="2915478" cy="1884218"/>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40022104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1E83AD5-2D46-40F2-8E4A-A9D9618184C9}" type="slidenum">
              <a:rPr lang="en-US" altLang="en-US" smtClean="0"/>
              <a:pPr/>
              <a:t>11</a:t>
            </a:fld>
            <a:endParaRPr lang="en-US" altLang="en-US"/>
          </a:p>
        </p:txBody>
      </p:sp>
      <p:sp>
        <p:nvSpPr>
          <p:cNvPr id="16387" name="Rectangle 3"/>
          <p:cNvSpPr>
            <a:spLocks noChangeArrowheads="1"/>
          </p:cNvSpPr>
          <p:nvPr/>
        </p:nvSpPr>
        <p:spPr bwMode="auto">
          <a:xfrm>
            <a:off x="1219200" y="167788"/>
            <a:ext cx="6781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STATUS OF GREEN BELT &amp;  PLANTATION</a:t>
            </a:r>
            <a:endParaRPr lang="en-IN" altLang="en-US" sz="2000" b="1" dirty="0">
              <a:solidFill>
                <a:schemeClr val="bg1"/>
              </a:solidFill>
              <a:latin typeface="Arial Black" panose="020B0A04020102020204" pitchFamily="34" charset="0"/>
            </a:endParaRPr>
          </a:p>
        </p:txBody>
      </p:sp>
      <p:sp>
        <p:nvSpPr>
          <p:cNvPr id="4" name="Rectangle 15"/>
          <p:cNvSpPr>
            <a:spLocks noChangeArrowheads="1"/>
          </p:cNvSpPr>
          <p:nvPr/>
        </p:nvSpPr>
        <p:spPr bwMode="auto">
          <a:xfrm>
            <a:off x="0" y="6677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16"/>
          <p:cNvSpPr>
            <a:spLocks noChangeArrowheads="1"/>
          </p:cNvSpPr>
          <p:nvPr/>
        </p:nvSpPr>
        <p:spPr bwMode="auto">
          <a:xfrm>
            <a:off x="0" y="97821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2051" name="Picture 3" descr="20150819_113433"/>
          <p:cNvPicPr>
            <a:picLocks noChangeAspect="1" noChangeArrowheads="1"/>
          </p:cNvPicPr>
          <p:nvPr/>
        </p:nvPicPr>
        <p:blipFill>
          <a:blip r:embed="rId2" cstate="email">
            <a:lum contrast="20000"/>
            <a:extLst>
              <a:ext uri="{28A0092B-C50C-407E-A947-70E740481C1C}">
                <a14:useLocalDpi xmlns:a14="http://schemas.microsoft.com/office/drawing/2010/main" val="0"/>
              </a:ext>
            </a:extLst>
          </a:blip>
          <a:srcRect/>
          <a:stretch>
            <a:fillRect/>
          </a:stretch>
        </p:blipFill>
        <p:spPr bwMode="auto">
          <a:xfrm>
            <a:off x="6192971" y="2787462"/>
            <a:ext cx="2927346" cy="18996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0" name="Picture 2" descr="DSC09529"/>
          <p:cNvPicPr>
            <a:picLocks noChangeAspect="1" noChangeArrowheads="1"/>
          </p:cNvPicPr>
          <p:nvPr/>
        </p:nvPicPr>
        <p:blipFill>
          <a:blip r:embed="rId3" cstate="email">
            <a:lum contrast="20000"/>
            <a:extLst>
              <a:ext uri="{28A0092B-C50C-407E-A947-70E740481C1C}">
                <a14:useLocalDpi xmlns:a14="http://schemas.microsoft.com/office/drawing/2010/main" val="0"/>
              </a:ext>
            </a:extLst>
          </a:blip>
          <a:srcRect/>
          <a:stretch>
            <a:fillRect/>
          </a:stretch>
        </p:blipFill>
        <p:spPr bwMode="auto">
          <a:xfrm>
            <a:off x="14991" y="4757062"/>
            <a:ext cx="3003636" cy="1872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18"/>
          <p:cNvSpPr>
            <a:spLocks noChangeArrowheads="1"/>
          </p:cNvSpPr>
          <p:nvPr/>
        </p:nvSpPr>
        <p:spPr bwMode="auto">
          <a:xfrm>
            <a:off x="0" y="16344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19"/>
          <p:cNvSpPr>
            <a:spLocks noChangeArrowheads="1"/>
          </p:cNvSpPr>
          <p:nvPr/>
        </p:nvSpPr>
        <p:spPr bwMode="auto">
          <a:xfrm>
            <a:off x="0" y="194214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0"/>
          <p:cNvSpPr>
            <a:spLocks noChangeArrowheads="1"/>
          </p:cNvSpPr>
          <p:nvPr/>
        </p:nvSpPr>
        <p:spPr bwMode="auto">
          <a:xfrm>
            <a:off x="0" y="231171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1"/>
          <p:cNvSpPr>
            <a:spLocks noChangeArrowheads="1"/>
          </p:cNvSpPr>
          <p:nvPr/>
        </p:nvSpPr>
        <p:spPr bwMode="auto">
          <a:xfrm>
            <a:off x="0" y="26365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23"/>
          <p:cNvSpPr>
            <a:spLocks noChangeArrowheads="1"/>
          </p:cNvSpPr>
          <p:nvPr/>
        </p:nvSpPr>
        <p:spPr bwMode="auto">
          <a:xfrm>
            <a:off x="0" y="32670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Arial" pitchFamily="34" charset="0"/>
                <a:ea typeface="Times New Roman" pitchFamily="18" charset="0"/>
                <a:cs typeface="Arial" pitchFamily="34" charset="0"/>
              </a:rPr>
              <a:t> </a:t>
            </a:r>
            <a:endParaRPr kumimoji="0" lang="en-US" altLang="en-US" sz="9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24"/>
          <p:cNvSpPr>
            <a:spLocks noChangeArrowheads="1"/>
          </p:cNvSpPr>
          <p:nvPr/>
        </p:nvSpPr>
        <p:spPr bwMode="auto">
          <a:xfrm>
            <a:off x="0" y="35547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Content Placeholder 2"/>
          <p:cNvSpPr>
            <a:spLocks noGrp="1"/>
          </p:cNvSpPr>
          <p:nvPr>
            <p:ph idx="1"/>
          </p:nvPr>
        </p:nvSpPr>
        <p:spPr>
          <a:xfrm>
            <a:off x="14991" y="786019"/>
            <a:ext cx="9103542" cy="1957181"/>
          </a:xfrm>
        </p:spPr>
        <p:txBody>
          <a:bodyPr/>
          <a:lstStyle/>
          <a:p>
            <a:pPr marL="0" indent="0">
              <a:buNone/>
            </a:pPr>
            <a:r>
              <a:rPr lang="en-US" sz="1800" dirty="0">
                <a:solidFill>
                  <a:srgbClr val="0000FF"/>
                </a:solidFill>
                <a:latin typeface="+mn-lt"/>
                <a:cs typeface="Times New Roman" pitchFamily="18" charset="0"/>
              </a:rPr>
              <a:t>Plantation in around plant &amp; township	       -    393816 nos. of Saplings</a:t>
            </a:r>
          </a:p>
          <a:p>
            <a:pPr marL="0" indent="0">
              <a:buNone/>
            </a:pPr>
            <a:r>
              <a:rPr lang="en-US" sz="1800" dirty="0">
                <a:solidFill>
                  <a:srgbClr val="0000FF"/>
                </a:solidFill>
                <a:latin typeface="+mn-lt"/>
                <a:cs typeface="Times New Roman" pitchFamily="18" charset="0"/>
              </a:rPr>
              <a:t>		        Area Covered	       -    358 Acres</a:t>
            </a:r>
          </a:p>
          <a:p>
            <a:pPr marL="0" indent="0">
              <a:buNone/>
            </a:pPr>
            <a:r>
              <a:rPr lang="en-US" sz="1800" dirty="0">
                <a:solidFill>
                  <a:srgbClr val="0000FF"/>
                </a:solidFill>
                <a:latin typeface="+mn-lt"/>
                <a:cs typeface="Times New Roman" pitchFamily="18" charset="0"/>
              </a:rPr>
              <a:t>		        Survival rate 	       -    &gt; 90%</a:t>
            </a:r>
          </a:p>
          <a:p>
            <a:pPr marL="0" indent="0">
              <a:buNone/>
            </a:pPr>
            <a:r>
              <a:rPr lang="en-US" sz="1800" dirty="0">
                <a:solidFill>
                  <a:srgbClr val="0000FF"/>
                </a:solidFill>
                <a:latin typeface="+mn-lt"/>
                <a:cs typeface="Times New Roman" pitchFamily="18" charset="0"/>
              </a:rPr>
              <a:t>Saplings distribution to near by community  -    13417 nos. </a:t>
            </a:r>
          </a:p>
          <a:p>
            <a:pPr marL="0" indent="0">
              <a:buNone/>
            </a:pPr>
            <a:r>
              <a:rPr lang="en-US" sz="1800" dirty="0">
                <a:solidFill>
                  <a:srgbClr val="0000FF"/>
                </a:solidFill>
                <a:latin typeface="+mn-lt"/>
                <a:cs typeface="Times New Roman" pitchFamily="18" charset="0"/>
              </a:rPr>
              <a:t>Outside plantation in village &amp; Dhenkanal    -    22050 Sapling  </a:t>
            </a:r>
          </a:p>
          <a:p>
            <a:pPr marL="0" indent="0">
              <a:buNone/>
            </a:pPr>
            <a:r>
              <a:rPr lang="en-US" sz="1800" dirty="0">
                <a:solidFill>
                  <a:srgbClr val="0000FF"/>
                </a:solidFill>
                <a:latin typeface="+mn-lt"/>
                <a:cs typeface="Times New Roman" pitchFamily="18" charset="0"/>
              </a:rPr>
              <a:t>Medicinal Plants near Sogar of Dhenkanal    -    4800 Sapling at 3 Ha.</a:t>
            </a:r>
          </a:p>
        </p:txBody>
      </p:sp>
      <p:pic>
        <p:nvPicPr>
          <p:cNvPr id="2" name="Picture 1"/>
          <p:cNvPicPr>
            <a:picLocks noChangeAspect="1"/>
          </p:cNvPicPr>
          <p:nvPr/>
        </p:nvPicPr>
        <p:blipFill>
          <a:blip r:embed="rId4" cstate="email">
            <a:lum contrast="20000"/>
            <a:extLst>
              <a:ext uri="{28A0092B-C50C-407E-A947-70E740481C1C}">
                <a14:useLocalDpi xmlns:a14="http://schemas.microsoft.com/office/drawing/2010/main" val="0"/>
              </a:ext>
            </a:extLst>
          </a:blip>
          <a:stretch>
            <a:fillRect/>
          </a:stretch>
        </p:blipFill>
        <p:spPr>
          <a:xfrm>
            <a:off x="3108304" y="4757062"/>
            <a:ext cx="2987696" cy="1872338"/>
          </a:xfrm>
          <a:prstGeom prst="rect">
            <a:avLst/>
          </a:prstGeom>
          <a:noFill/>
          <a:ln w="9525">
            <a:solidFill>
              <a:srgbClr val="000000"/>
            </a:solidFill>
            <a:miter lim="800000"/>
            <a:headEnd/>
            <a:tailEnd/>
          </a:ln>
        </p:spPr>
      </p:pic>
      <p:pic>
        <p:nvPicPr>
          <p:cNvPr id="6" name="Picture 5"/>
          <p:cNvPicPr>
            <a:picLocks noChangeAspect="1"/>
          </p:cNvPicPr>
          <p:nvPr/>
        </p:nvPicPr>
        <p:blipFill>
          <a:blip r:embed="rId5" cstate="email">
            <a:lum contrast="20000"/>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6192971" y="4743207"/>
            <a:ext cx="2925562" cy="1886193"/>
          </a:xfrm>
          <a:prstGeom prst="rect">
            <a:avLst/>
          </a:prstGeom>
          <a:noFill/>
          <a:ln w="9525">
            <a:solidFill>
              <a:srgbClr val="000000"/>
            </a:solidFill>
            <a:miter lim="800000"/>
            <a:headEnd/>
            <a:tailEnd/>
          </a:ln>
        </p:spPr>
      </p:pic>
      <p:pic>
        <p:nvPicPr>
          <p:cNvPr id="3074" name="Picture 2" descr="DSC00802"/>
          <p:cNvPicPr>
            <a:picLocks noChangeAspect="1" noChangeArrowheads="1"/>
          </p:cNvPicPr>
          <p:nvPr/>
        </p:nvPicPr>
        <p:blipFill>
          <a:blip r:embed="rId7" cstate="email">
            <a:lum contrast="20000"/>
            <a:extLst>
              <a:ext uri="{28A0092B-C50C-407E-A947-70E740481C1C}">
                <a14:useLocalDpi xmlns:a14="http://schemas.microsoft.com/office/drawing/2010/main" val="0"/>
              </a:ext>
            </a:extLst>
          </a:blip>
          <a:srcRect/>
          <a:stretch>
            <a:fillRect/>
          </a:stretch>
        </p:blipFill>
        <p:spPr bwMode="auto">
          <a:xfrm>
            <a:off x="0" y="2810646"/>
            <a:ext cx="3011335" cy="18764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DSC02640"/>
          <p:cNvPicPr>
            <a:picLocks noChangeAspect="1" noChangeArrowheads="1"/>
          </p:cNvPicPr>
          <p:nvPr/>
        </p:nvPicPr>
        <p:blipFill>
          <a:blip r:embed="rId8" cstate="email">
            <a:lum contrast="20000"/>
            <a:extLst>
              <a:ext uri="{28A0092B-C50C-407E-A947-70E740481C1C}">
                <a14:useLocalDpi xmlns:a14="http://schemas.microsoft.com/office/drawing/2010/main" val="0"/>
              </a:ext>
            </a:extLst>
          </a:blip>
          <a:srcRect/>
          <a:stretch>
            <a:fillRect/>
          </a:stretch>
        </p:blipFill>
        <p:spPr bwMode="auto">
          <a:xfrm>
            <a:off x="3108305" y="2801257"/>
            <a:ext cx="2987696" cy="18858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98622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1E83AD5-2D46-40F2-8E4A-A9D9618184C9}" type="slidenum">
              <a:rPr lang="en-US" altLang="en-US" smtClean="0"/>
              <a:pPr/>
              <a:t>12</a:t>
            </a:fld>
            <a:endParaRPr lang="en-US" altLang="en-US"/>
          </a:p>
        </p:txBody>
      </p:sp>
      <p:sp>
        <p:nvSpPr>
          <p:cNvPr id="16387" name="Rectangle 3"/>
          <p:cNvSpPr>
            <a:spLocks noChangeArrowheads="1"/>
          </p:cNvSpPr>
          <p:nvPr/>
        </p:nvSpPr>
        <p:spPr bwMode="auto">
          <a:xfrm>
            <a:off x="1219200" y="167788"/>
            <a:ext cx="6781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STATUS OF GREEN BELT &amp;  PLANTATION</a:t>
            </a:r>
            <a:endParaRPr lang="en-IN" altLang="en-US" sz="2000" b="1" dirty="0">
              <a:solidFill>
                <a:schemeClr val="bg1"/>
              </a:solidFill>
              <a:latin typeface="Arial Black" panose="020B0A04020102020204" pitchFamily="34" charset="0"/>
            </a:endParaRPr>
          </a:p>
        </p:txBody>
      </p:sp>
      <p:sp>
        <p:nvSpPr>
          <p:cNvPr id="4" name="Rectangle 15"/>
          <p:cNvSpPr>
            <a:spLocks noChangeArrowheads="1"/>
          </p:cNvSpPr>
          <p:nvPr/>
        </p:nvSpPr>
        <p:spPr bwMode="auto">
          <a:xfrm>
            <a:off x="0" y="6677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16"/>
          <p:cNvSpPr>
            <a:spLocks noChangeArrowheads="1"/>
          </p:cNvSpPr>
          <p:nvPr/>
        </p:nvSpPr>
        <p:spPr bwMode="auto">
          <a:xfrm>
            <a:off x="0" y="97821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18"/>
          <p:cNvSpPr>
            <a:spLocks noChangeArrowheads="1"/>
          </p:cNvSpPr>
          <p:nvPr/>
        </p:nvSpPr>
        <p:spPr bwMode="auto">
          <a:xfrm>
            <a:off x="0" y="16344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19"/>
          <p:cNvSpPr>
            <a:spLocks noChangeArrowheads="1"/>
          </p:cNvSpPr>
          <p:nvPr/>
        </p:nvSpPr>
        <p:spPr bwMode="auto">
          <a:xfrm>
            <a:off x="0" y="194214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0"/>
          <p:cNvSpPr>
            <a:spLocks noChangeArrowheads="1"/>
          </p:cNvSpPr>
          <p:nvPr/>
        </p:nvSpPr>
        <p:spPr bwMode="auto">
          <a:xfrm>
            <a:off x="0" y="231171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1"/>
          <p:cNvSpPr>
            <a:spLocks noChangeArrowheads="1"/>
          </p:cNvSpPr>
          <p:nvPr/>
        </p:nvSpPr>
        <p:spPr bwMode="auto">
          <a:xfrm>
            <a:off x="0" y="26365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23"/>
          <p:cNvSpPr>
            <a:spLocks noChangeArrowheads="1"/>
          </p:cNvSpPr>
          <p:nvPr/>
        </p:nvSpPr>
        <p:spPr bwMode="auto">
          <a:xfrm>
            <a:off x="0" y="32670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Arial" pitchFamily="34" charset="0"/>
                <a:ea typeface="Times New Roman" pitchFamily="18" charset="0"/>
                <a:cs typeface="Arial" pitchFamily="34" charset="0"/>
              </a:rPr>
              <a:t> </a:t>
            </a:r>
            <a:endParaRPr kumimoji="0" lang="en-US" altLang="en-US" sz="9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24"/>
          <p:cNvSpPr>
            <a:spLocks noChangeArrowheads="1"/>
          </p:cNvSpPr>
          <p:nvPr/>
        </p:nvSpPr>
        <p:spPr bwMode="auto">
          <a:xfrm>
            <a:off x="0" y="35547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8" name="Picture 2" descr="20180726_101011"/>
          <p:cNvPicPr>
            <a:picLocks noChangeAspect="1" noChangeArrowheads="1"/>
          </p:cNvPicPr>
          <p:nvPr/>
        </p:nvPicPr>
        <p:blipFill>
          <a:blip r:embed="rId2" cstate="print">
            <a:lum contrast="20000"/>
            <a:extLst>
              <a:ext uri="{28A0092B-C50C-407E-A947-70E740481C1C}">
                <a14:useLocalDpi xmlns:a14="http://schemas.microsoft.com/office/drawing/2010/main" val="0"/>
              </a:ext>
            </a:extLst>
          </a:blip>
          <a:srcRect t="-1041"/>
          <a:stretch>
            <a:fillRect/>
          </a:stretch>
        </p:blipFill>
        <p:spPr bwMode="auto">
          <a:xfrm>
            <a:off x="76200" y="866549"/>
            <a:ext cx="2971800" cy="270531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100" name="Picture 4" descr="20180726_09512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2200" y="861785"/>
            <a:ext cx="2891971" cy="27037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6"/>
          <p:cNvSpPr>
            <a:spLocks noChangeArrowheads="1"/>
          </p:cNvSpPr>
          <p:nvPr/>
        </p:nvSpPr>
        <p:spPr bwMode="auto">
          <a:xfrm>
            <a:off x="5113337" y="36884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103" name="Picture 7" descr="IMAG406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72200" y="3665737"/>
            <a:ext cx="2891971" cy="2849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3657374"/>
            <a:ext cx="2971800" cy="2857738"/>
          </a:xfrm>
          <a:prstGeom prst="rect">
            <a:avLst/>
          </a:prstGeom>
          <a:ln w="3175">
            <a:solidFill>
              <a:schemeClr val="tx1"/>
            </a:solidFill>
          </a:ln>
        </p:spPr>
      </p:pic>
      <p:pic>
        <p:nvPicPr>
          <p:cNvPr id="17" name="Picture 16" descr="D:\GKEL-Environment\Award &amp; Recongnition\OSPCB PC EXCELLENCE_APPRECIATION AWARD\OSPCB PC EXC.AWARD – 2018\GKELEA- 2018-Soft copy\Plantation Photo -26.07.2018\Sony Camera\DSC05924.JPG"/>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a:stretch/>
        </p:blipFill>
        <p:spPr bwMode="auto">
          <a:xfrm>
            <a:off x="3124200" y="866550"/>
            <a:ext cx="2971800" cy="2698976"/>
          </a:xfrm>
          <a:prstGeom prst="rect">
            <a:avLst/>
          </a:prstGeom>
          <a:ln w="9525">
            <a:solidFill>
              <a:schemeClr val="tx1"/>
            </a:solidFill>
          </a:ln>
          <a:extLst>
            <a:ext uri="{53640926-AAD7-44D8-BBD7-CCE9431645EC}">
              <a14:shadowObscured xmlns:a14="http://schemas.microsoft.com/office/drawing/2010/main"/>
            </a:ext>
          </a:extLst>
        </p:spPr>
      </p:pic>
      <p:pic>
        <p:nvPicPr>
          <p:cNvPr id="19" name="Picture 2" descr="DSC00824"/>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3124199" y="3657375"/>
            <a:ext cx="2971801" cy="28577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201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781800" y="6386195"/>
            <a:ext cx="2133600" cy="365125"/>
          </a:xfrm>
        </p:spPr>
        <p:txBody>
          <a:bodyPr/>
          <a:lstStyle/>
          <a:p>
            <a:pPr>
              <a:defRPr/>
            </a:pPr>
            <a:fld id="{D9931DAE-4446-4D23-9FB4-678715BB77A2}" type="slidenum">
              <a:rPr lang="en-US" smtClean="0">
                <a:solidFill>
                  <a:prstClr val="black">
                    <a:tint val="75000"/>
                  </a:prstClr>
                </a:solidFill>
              </a:rPr>
              <a:pPr>
                <a:defRPr/>
              </a:pPr>
              <a:t>13</a:t>
            </a:fld>
            <a:endParaRPr lang="en-US" dirty="0">
              <a:solidFill>
                <a:prstClr val="black">
                  <a:tint val="75000"/>
                </a:prstClr>
              </a:solidFill>
            </a:endParaRPr>
          </a:p>
        </p:txBody>
      </p:sp>
      <p:sp>
        <p:nvSpPr>
          <p:cNvPr id="5" name="Rectangle 3"/>
          <p:cNvSpPr>
            <a:spLocks noChangeArrowheads="1"/>
          </p:cNvSpPr>
          <p:nvPr/>
        </p:nvSpPr>
        <p:spPr bwMode="auto">
          <a:xfrm>
            <a:off x="1974785" y="167788"/>
            <a:ext cx="52116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VIEW OF NURSERY &amp;  PLANTATION</a:t>
            </a:r>
            <a:endParaRPr lang="en-IN" altLang="en-US" sz="2000" b="1" dirty="0">
              <a:solidFill>
                <a:schemeClr val="bg1"/>
              </a:solidFill>
              <a:latin typeface="Arial Black" panose="020B0A04020102020204" pitchFamily="34" charset="0"/>
            </a:endParaRPr>
          </a:p>
        </p:txBody>
      </p:sp>
      <p:pic>
        <p:nvPicPr>
          <p:cNvPr id="9" name="Picture 6" descr="DSC00496.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72200" y="2986931"/>
            <a:ext cx="2819400" cy="180985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200" y="2986931"/>
            <a:ext cx="2819400" cy="1809859"/>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680" y="4884894"/>
            <a:ext cx="2819400" cy="1768080"/>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72200" y="1155548"/>
            <a:ext cx="2819400" cy="1736352"/>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078480" y="2986931"/>
            <a:ext cx="2941320" cy="1809859"/>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078480" y="4900174"/>
            <a:ext cx="2941320" cy="1805426"/>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a:stretch/>
        </p:blipFill>
        <p:spPr bwMode="auto">
          <a:xfrm>
            <a:off x="76200" y="1143000"/>
            <a:ext cx="2849880" cy="1748900"/>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078480" y="1173589"/>
            <a:ext cx="2941320" cy="1718311"/>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nvGraphicFramePr>
        <p:xfrm>
          <a:off x="60960" y="797263"/>
          <a:ext cx="8930640" cy="335576"/>
        </p:xfrm>
        <a:graphic>
          <a:graphicData uri="http://schemas.openxmlformats.org/drawingml/2006/table">
            <a:tbl>
              <a:tblPr firstRow="1" firstCol="1" lastRow="1" lastCol="1" bandRow="1" bandCol="1">
                <a:tableStyleId>{2D5ABB26-0587-4C30-8999-92F81FD0307C}</a:tableStyleId>
              </a:tblPr>
              <a:tblGrid>
                <a:gridCol w="2886510">
                  <a:extLst>
                    <a:ext uri="{9D8B030D-6E8A-4147-A177-3AD203B41FA5}">
                      <a16:colId xmlns:a16="http://schemas.microsoft.com/office/drawing/2014/main" val="20000"/>
                    </a:ext>
                  </a:extLst>
                </a:gridCol>
                <a:gridCol w="3180943">
                  <a:extLst>
                    <a:ext uri="{9D8B030D-6E8A-4147-A177-3AD203B41FA5}">
                      <a16:colId xmlns:a16="http://schemas.microsoft.com/office/drawing/2014/main" val="20001"/>
                    </a:ext>
                  </a:extLst>
                </a:gridCol>
                <a:gridCol w="2863187">
                  <a:extLst>
                    <a:ext uri="{9D8B030D-6E8A-4147-A177-3AD203B41FA5}">
                      <a16:colId xmlns:a16="http://schemas.microsoft.com/office/drawing/2014/main" val="20002"/>
                    </a:ext>
                  </a:extLst>
                </a:gridCol>
              </a:tblGrid>
              <a:tr h="335576">
                <a:tc>
                  <a:txBody>
                    <a:bodyPr/>
                    <a:lstStyle/>
                    <a:p>
                      <a:pPr marL="0" marR="0" algn="ctr">
                        <a:lnSpc>
                          <a:spcPct val="107000"/>
                        </a:lnSpc>
                        <a:spcBef>
                          <a:spcPts val="0"/>
                        </a:spcBef>
                        <a:spcAft>
                          <a:spcPts val="0"/>
                        </a:spcAft>
                      </a:pPr>
                      <a:r>
                        <a:rPr lang="en-US" sz="1800" b="0" kern="1200" dirty="0">
                          <a:solidFill>
                            <a:srgbClr val="0000FF"/>
                          </a:solidFill>
                          <a:latin typeface="Times New Roman" pitchFamily="18" charset="0"/>
                          <a:ea typeface="+mn-ea"/>
                          <a:cs typeface="Times New Roman" pitchFamily="18" charset="0"/>
                        </a:rPr>
                        <a:t>In-house Nursery</a:t>
                      </a:r>
                    </a:p>
                  </a:txBody>
                  <a:tcPr marL="68580" marR="68580" marT="0" marB="0"/>
                </a:tc>
                <a:tc>
                  <a:txBody>
                    <a:bodyPr/>
                    <a:lstStyle/>
                    <a:p>
                      <a:pPr marL="0" marR="0" algn="ctr">
                        <a:lnSpc>
                          <a:spcPct val="107000"/>
                        </a:lnSpc>
                        <a:spcBef>
                          <a:spcPts val="0"/>
                        </a:spcBef>
                        <a:spcAft>
                          <a:spcPts val="0"/>
                        </a:spcAft>
                      </a:pPr>
                      <a:r>
                        <a:rPr lang="en-US" sz="1800" b="0" kern="1200" dirty="0">
                          <a:solidFill>
                            <a:srgbClr val="0000FF"/>
                          </a:solidFill>
                          <a:latin typeface="Times New Roman" pitchFamily="18" charset="0"/>
                          <a:ea typeface="+mn-ea"/>
                          <a:cs typeface="Times New Roman" pitchFamily="18" charset="0"/>
                        </a:rPr>
                        <a:t>Sapling Distribution</a:t>
                      </a:r>
                    </a:p>
                  </a:txBody>
                  <a:tcPr marL="68580" marR="68580" marT="0" marB="0"/>
                </a:tc>
                <a:tc>
                  <a:txBody>
                    <a:bodyPr/>
                    <a:lstStyle/>
                    <a:p>
                      <a:pPr algn="ctr"/>
                      <a:r>
                        <a:rPr lang="en-US" sz="1800" b="0" kern="1200" dirty="0">
                          <a:solidFill>
                            <a:srgbClr val="0000FF"/>
                          </a:solidFill>
                          <a:latin typeface="Times New Roman" pitchFamily="18" charset="0"/>
                          <a:ea typeface="+mn-ea"/>
                          <a:cs typeface="Times New Roman" pitchFamily="18" charset="0"/>
                        </a:rPr>
                        <a:t>Outside Plantation</a:t>
                      </a:r>
                    </a:p>
                  </a:txBody>
                  <a:tcPr marL="68580" marR="68580" marT="0" marB="0"/>
                </a:tc>
                <a:extLst>
                  <a:ext uri="{0D108BD9-81ED-4DB2-BD59-A6C34878D82A}">
                    <a16:rowId xmlns:a16="http://schemas.microsoft.com/office/drawing/2014/main" val="10000"/>
                  </a:ext>
                </a:extLst>
              </a:tr>
            </a:tbl>
          </a:graphicData>
        </a:graphic>
      </p:graphicFrame>
      <p:pic>
        <p:nvPicPr>
          <p:cNvPr id="19" name="Picture 4" descr="DSC00092.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172201" y="4891821"/>
            <a:ext cx="2819400" cy="17676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0227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781800" y="6386195"/>
            <a:ext cx="2133600" cy="365125"/>
          </a:xfrm>
        </p:spPr>
        <p:txBody>
          <a:bodyPr/>
          <a:lstStyle/>
          <a:p>
            <a:pPr>
              <a:defRPr/>
            </a:pPr>
            <a:fld id="{D9931DAE-4446-4D23-9FB4-678715BB77A2}" type="slidenum">
              <a:rPr lang="en-US" smtClean="0">
                <a:solidFill>
                  <a:prstClr val="black">
                    <a:tint val="75000"/>
                  </a:prstClr>
                </a:solidFill>
              </a:rPr>
              <a:pPr>
                <a:defRPr/>
              </a:pPr>
              <a:t>14</a:t>
            </a:fld>
            <a:endParaRPr lang="en-US" dirty="0">
              <a:solidFill>
                <a:prstClr val="black">
                  <a:tint val="75000"/>
                </a:prstClr>
              </a:solidFill>
            </a:endParaRPr>
          </a:p>
        </p:txBody>
      </p:sp>
      <p:sp>
        <p:nvSpPr>
          <p:cNvPr id="5" name="Rectangle 3"/>
          <p:cNvSpPr>
            <a:spLocks noChangeArrowheads="1"/>
          </p:cNvSpPr>
          <p:nvPr/>
        </p:nvSpPr>
        <p:spPr bwMode="auto">
          <a:xfrm>
            <a:off x="1630435" y="167788"/>
            <a:ext cx="59003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FLY ASH UTILISATION –EXISTING UNITS</a:t>
            </a:r>
            <a:endParaRPr lang="en-IN" altLang="en-US" sz="2000" b="1" dirty="0">
              <a:solidFill>
                <a:schemeClr val="bg1"/>
              </a:solidFill>
              <a:latin typeface="Arial Black" panose="020B0A04020102020204" pitchFamily="34" charset="0"/>
            </a:endParaRPr>
          </a:p>
        </p:txBody>
      </p:sp>
      <p:sp>
        <p:nvSpPr>
          <p:cNvPr id="7" name="Rectangle 6"/>
          <p:cNvSpPr/>
          <p:nvPr/>
        </p:nvSpPr>
        <p:spPr>
          <a:xfrm>
            <a:off x="393700" y="975211"/>
            <a:ext cx="8534400" cy="369332"/>
          </a:xfrm>
          <a:prstGeom prst="rect">
            <a:avLst/>
          </a:prstGeom>
          <a:noFill/>
        </p:spPr>
        <p:txBody>
          <a:bodyPr wrap="square">
            <a:spAutoFit/>
          </a:bodyPr>
          <a:lstStyle/>
          <a:p>
            <a:pPr algn="just">
              <a:spcBef>
                <a:spcPct val="0"/>
              </a:spcBef>
            </a:pPr>
            <a:r>
              <a:rPr lang="en-US" altLang="en-US" dirty="0">
                <a:solidFill>
                  <a:srgbClr val="002060"/>
                </a:solidFill>
              </a:rPr>
              <a:t>GKEL have utilised fly ash more than 100 % in last five years (till September 2022)</a:t>
            </a:r>
          </a:p>
        </p:txBody>
      </p:sp>
      <p:graphicFrame>
        <p:nvGraphicFramePr>
          <p:cNvPr id="10" name="Table 9"/>
          <p:cNvGraphicFramePr>
            <a:graphicFrameLocks noGrp="1"/>
          </p:cNvGraphicFramePr>
          <p:nvPr>
            <p:extLst>
              <p:ext uri="{D42A27DB-BD31-4B8C-83A1-F6EECF244321}">
                <p14:modId xmlns:p14="http://schemas.microsoft.com/office/powerpoint/2010/main" val="582374106"/>
              </p:ext>
            </p:extLst>
          </p:nvPr>
        </p:nvGraphicFramePr>
        <p:xfrm>
          <a:off x="304800" y="1524000"/>
          <a:ext cx="8610600" cy="4496779"/>
        </p:xfrm>
        <a:graphic>
          <a:graphicData uri="http://schemas.openxmlformats.org/drawingml/2006/table">
            <a:tbl>
              <a:tblPr firstRow="1" firstCol="1" bandRow="1">
                <a:tableStyleId>{5940675A-B579-460E-94D1-54222C63F5DA}</a:tableStyleId>
              </a:tblPr>
              <a:tblGrid>
                <a:gridCol w="633718">
                  <a:extLst>
                    <a:ext uri="{9D8B030D-6E8A-4147-A177-3AD203B41FA5}">
                      <a16:colId xmlns:a16="http://schemas.microsoft.com/office/drawing/2014/main" val="127022610"/>
                    </a:ext>
                  </a:extLst>
                </a:gridCol>
                <a:gridCol w="1458577">
                  <a:extLst>
                    <a:ext uri="{9D8B030D-6E8A-4147-A177-3AD203B41FA5}">
                      <a16:colId xmlns:a16="http://schemas.microsoft.com/office/drawing/2014/main" val="3371432331"/>
                    </a:ext>
                  </a:extLst>
                </a:gridCol>
                <a:gridCol w="1699528">
                  <a:extLst>
                    <a:ext uri="{9D8B030D-6E8A-4147-A177-3AD203B41FA5}">
                      <a16:colId xmlns:a16="http://schemas.microsoft.com/office/drawing/2014/main" val="2980070933"/>
                    </a:ext>
                  </a:extLst>
                </a:gridCol>
                <a:gridCol w="1500930">
                  <a:extLst>
                    <a:ext uri="{9D8B030D-6E8A-4147-A177-3AD203B41FA5}">
                      <a16:colId xmlns:a16="http://schemas.microsoft.com/office/drawing/2014/main" val="2896853063"/>
                    </a:ext>
                  </a:extLst>
                </a:gridCol>
                <a:gridCol w="1841744">
                  <a:extLst>
                    <a:ext uri="{9D8B030D-6E8A-4147-A177-3AD203B41FA5}">
                      <a16:colId xmlns:a16="http://schemas.microsoft.com/office/drawing/2014/main" val="1217753952"/>
                    </a:ext>
                  </a:extLst>
                </a:gridCol>
                <a:gridCol w="1476103">
                  <a:extLst>
                    <a:ext uri="{9D8B030D-6E8A-4147-A177-3AD203B41FA5}">
                      <a16:colId xmlns:a16="http://schemas.microsoft.com/office/drawing/2014/main" val="1427095762"/>
                    </a:ext>
                  </a:extLst>
                </a:gridCol>
              </a:tblGrid>
              <a:tr h="685800">
                <a:tc>
                  <a:txBody>
                    <a:bodyPr/>
                    <a:lstStyle/>
                    <a:p>
                      <a:pPr marL="0" marR="0">
                        <a:spcBef>
                          <a:spcPts val="0"/>
                        </a:spcBef>
                        <a:spcAft>
                          <a:spcPts val="0"/>
                        </a:spcAft>
                      </a:pPr>
                      <a:r>
                        <a:rPr lang="en-US" dirty="0">
                          <a:solidFill>
                            <a:srgbClr val="002060"/>
                          </a:solidFill>
                        </a:rPr>
                        <a:t>Sl. No</a:t>
                      </a:r>
                    </a:p>
                  </a:txBody>
                  <a:tcPr marL="68580" marR="68580" marT="0" marB="0"/>
                </a:tc>
                <a:tc>
                  <a:txBody>
                    <a:bodyPr/>
                    <a:lstStyle/>
                    <a:p>
                      <a:pPr marL="0" marR="0">
                        <a:spcBef>
                          <a:spcPts val="0"/>
                        </a:spcBef>
                        <a:spcAft>
                          <a:spcPts val="0"/>
                        </a:spcAft>
                      </a:pPr>
                      <a:r>
                        <a:rPr lang="en-US" dirty="0">
                          <a:solidFill>
                            <a:srgbClr val="002060"/>
                          </a:solidFill>
                        </a:rPr>
                        <a:t>Year</a:t>
                      </a:r>
                    </a:p>
                  </a:txBody>
                  <a:tcPr marL="68580" marR="68580" marT="0" marB="0"/>
                </a:tc>
                <a:tc>
                  <a:txBody>
                    <a:bodyPr/>
                    <a:lstStyle/>
                    <a:p>
                      <a:pPr marL="0" marR="0" algn="ctr">
                        <a:spcBef>
                          <a:spcPts val="0"/>
                        </a:spcBef>
                        <a:spcAft>
                          <a:spcPts val="0"/>
                        </a:spcAft>
                      </a:pPr>
                      <a:r>
                        <a:rPr lang="en-US" dirty="0">
                          <a:solidFill>
                            <a:srgbClr val="002060"/>
                          </a:solidFill>
                        </a:rPr>
                        <a:t>Coal Consumption (MT)</a:t>
                      </a:r>
                    </a:p>
                  </a:txBody>
                  <a:tcPr marL="68580" marR="68580" marT="0" marB="0"/>
                </a:tc>
                <a:tc>
                  <a:txBody>
                    <a:bodyPr/>
                    <a:lstStyle/>
                    <a:p>
                      <a:pPr marL="0" marR="0" algn="ctr">
                        <a:spcBef>
                          <a:spcPts val="0"/>
                        </a:spcBef>
                        <a:spcAft>
                          <a:spcPts val="0"/>
                        </a:spcAft>
                      </a:pPr>
                      <a:r>
                        <a:rPr lang="en-US" dirty="0">
                          <a:solidFill>
                            <a:srgbClr val="002060"/>
                          </a:solidFill>
                        </a:rPr>
                        <a:t>Total Ash Generated</a:t>
                      </a:r>
                    </a:p>
                    <a:p>
                      <a:pPr marL="0" marR="0" algn="ctr">
                        <a:spcBef>
                          <a:spcPts val="0"/>
                        </a:spcBef>
                        <a:spcAft>
                          <a:spcPts val="0"/>
                        </a:spcAft>
                      </a:pPr>
                      <a:r>
                        <a:rPr lang="en-US" dirty="0">
                          <a:solidFill>
                            <a:srgbClr val="002060"/>
                          </a:solidFill>
                        </a:rPr>
                        <a:t>(MT)</a:t>
                      </a:r>
                    </a:p>
                  </a:txBody>
                  <a:tcPr marL="68580" marR="68580" marT="0" marB="0"/>
                </a:tc>
                <a:tc>
                  <a:txBody>
                    <a:bodyPr/>
                    <a:lstStyle/>
                    <a:p>
                      <a:pPr marL="0" marR="0" algn="ctr">
                        <a:spcBef>
                          <a:spcPts val="0"/>
                        </a:spcBef>
                        <a:spcAft>
                          <a:spcPts val="0"/>
                        </a:spcAft>
                      </a:pPr>
                      <a:r>
                        <a:rPr lang="en-US" dirty="0">
                          <a:solidFill>
                            <a:srgbClr val="002060"/>
                          </a:solidFill>
                        </a:rPr>
                        <a:t>Total Ash Utilized </a:t>
                      </a:r>
                    </a:p>
                    <a:p>
                      <a:pPr marL="0" marR="0" algn="ctr">
                        <a:spcBef>
                          <a:spcPts val="0"/>
                        </a:spcBef>
                        <a:spcAft>
                          <a:spcPts val="0"/>
                        </a:spcAft>
                      </a:pPr>
                      <a:r>
                        <a:rPr lang="en-US" dirty="0">
                          <a:solidFill>
                            <a:srgbClr val="002060"/>
                          </a:solidFill>
                        </a:rPr>
                        <a:t>(MT)</a:t>
                      </a:r>
                    </a:p>
                  </a:txBody>
                  <a:tcPr marL="68580" marR="68580" marT="0" marB="0"/>
                </a:tc>
                <a:tc>
                  <a:txBody>
                    <a:bodyPr/>
                    <a:lstStyle/>
                    <a:p>
                      <a:pPr marL="0" marR="0" algn="ctr">
                        <a:spcBef>
                          <a:spcPts val="0"/>
                        </a:spcBef>
                        <a:spcAft>
                          <a:spcPts val="0"/>
                        </a:spcAft>
                      </a:pPr>
                      <a:r>
                        <a:rPr lang="en-US" dirty="0">
                          <a:solidFill>
                            <a:srgbClr val="002060"/>
                          </a:solidFill>
                        </a:rPr>
                        <a:t>% of ash utilization</a:t>
                      </a:r>
                    </a:p>
                  </a:txBody>
                  <a:tcPr marL="68580" marR="68580" marT="0" marB="0"/>
                </a:tc>
                <a:extLst>
                  <a:ext uri="{0D108BD9-81ED-4DB2-BD59-A6C34878D82A}">
                    <a16:rowId xmlns:a16="http://schemas.microsoft.com/office/drawing/2014/main" val="1189472024"/>
                  </a:ext>
                </a:extLst>
              </a:tr>
              <a:tr h="501337">
                <a:tc>
                  <a:txBody>
                    <a:bodyPr/>
                    <a:lstStyle/>
                    <a:p>
                      <a:pPr marL="0" marR="0">
                        <a:spcBef>
                          <a:spcPts val="0"/>
                        </a:spcBef>
                        <a:spcAft>
                          <a:spcPts val="0"/>
                        </a:spcAft>
                      </a:pPr>
                      <a:r>
                        <a:rPr lang="en-US" dirty="0">
                          <a:solidFill>
                            <a:srgbClr val="002060"/>
                          </a:solidFill>
                        </a:rPr>
                        <a:t>1</a:t>
                      </a:r>
                    </a:p>
                  </a:txBody>
                  <a:tcPr marL="68580" marR="68580" marT="0" marB="0" anchor="ctr"/>
                </a:tc>
                <a:tc>
                  <a:txBody>
                    <a:bodyPr/>
                    <a:lstStyle/>
                    <a:p>
                      <a:pPr marL="0" marR="0">
                        <a:spcBef>
                          <a:spcPts val="0"/>
                        </a:spcBef>
                        <a:spcAft>
                          <a:spcPts val="0"/>
                        </a:spcAft>
                      </a:pPr>
                      <a:r>
                        <a:rPr lang="en-US" dirty="0">
                          <a:solidFill>
                            <a:srgbClr val="002060"/>
                          </a:solidFill>
                        </a:rPr>
                        <a:t>2018-19</a:t>
                      </a:r>
                    </a:p>
                  </a:txBody>
                  <a:tcPr marL="68580" marR="68580" marT="0" marB="0" anchor="ctr"/>
                </a:tc>
                <a:tc>
                  <a:txBody>
                    <a:bodyPr/>
                    <a:lstStyle/>
                    <a:p>
                      <a:pPr marL="0" marR="0" algn="ctr">
                        <a:spcBef>
                          <a:spcPts val="0"/>
                        </a:spcBef>
                        <a:spcAft>
                          <a:spcPts val="0"/>
                        </a:spcAft>
                      </a:pPr>
                      <a:r>
                        <a:rPr lang="en-US" dirty="0">
                          <a:solidFill>
                            <a:srgbClr val="002060"/>
                          </a:solidFill>
                        </a:rPr>
                        <a:t>4801570.51</a:t>
                      </a:r>
                    </a:p>
                  </a:txBody>
                  <a:tcPr marL="68580" marR="68580" marT="0" marB="0" anchor="ctr"/>
                </a:tc>
                <a:tc>
                  <a:txBody>
                    <a:bodyPr/>
                    <a:lstStyle/>
                    <a:p>
                      <a:pPr marL="0" marR="0" algn="ctr">
                        <a:spcBef>
                          <a:spcPts val="0"/>
                        </a:spcBef>
                        <a:spcAft>
                          <a:spcPts val="0"/>
                        </a:spcAft>
                      </a:pPr>
                      <a:r>
                        <a:rPr lang="en-US" dirty="0">
                          <a:solidFill>
                            <a:srgbClr val="002060"/>
                          </a:solidFill>
                        </a:rPr>
                        <a:t>1786716.48</a:t>
                      </a:r>
                    </a:p>
                  </a:txBody>
                  <a:tcPr marL="68580" marR="68580" marT="0" marB="0" anchor="ctr"/>
                </a:tc>
                <a:tc>
                  <a:txBody>
                    <a:bodyPr/>
                    <a:lstStyle/>
                    <a:p>
                      <a:pPr marL="0" marR="0" algn="ctr">
                        <a:spcBef>
                          <a:spcPts val="0"/>
                        </a:spcBef>
                        <a:spcAft>
                          <a:spcPts val="0"/>
                        </a:spcAft>
                      </a:pPr>
                      <a:r>
                        <a:rPr lang="en-US" dirty="0">
                          <a:solidFill>
                            <a:srgbClr val="002060"/>
                          </a:solidFill>
                        </a:rPr>
                        <a:t>1788724.90</a:t>
                      </a:r>
                    </a:p>
                  </a:txBody>
                  <a:tcPr marL="68580" marR="68580" marT="0" marB="0" anchor="ctr"/>
                </a:tc>
                <a:tc>
                  <a:txBody>
                    <a:bodyPr/>
                    <a:lstStyle/>
                    <a:p>
                      <a:pPr marL="0" marR="0" algn="ctr">
                        <a:spcBef>
                          <a:spcPts val="0"/>
                        </a:spcBef>
                        <a:spcAft>
                          <a:spcPts val="0"/>
                        </a:spcAft>
                      </a:pPr>
                      <a:r>
                        <a:rPr lang="en-US" dirty="0">
                          <a:solidFill>
                            <a:srgbClr val="002060"/>
                          </a:solidFill>
                        </a:rPr>
                        <a:t>100.11</a:t>
                      </a:r>
                    </a:p>
                  </a:txBody>
                  <a:tcPr marL="68580" marR="68580" marT="0" marB="0" anchor="ctr"/>
                </a:tc>
                <a:extLst>
                  <a:ext uri="{0D108BD9-81ED-4DB2-BD59-A6C34878D82A}">
                    <a16:rowId xmlns:a16="http://schemas.microsoft.com/office/drawing/2014/main" val="1140754755"/>
                  </a:ext>
                </a:extLst>
              </a:tr>
              <a:tr h="565463">
                <a:tc>
                  <a:txBody>
                    <a:bodyPr/>
                    <a:lstStyle/>
                    <a:p>
                      <a:pPr marL="0" marR="0">
                        <a:spcBef>
                          <a:spcPts val="0"/>
                        </a:spcBef>
                        <a:spcAft>
                          <a:spcPts val="0"/>
                        </a:spcAft>
                      </a:pPr>
                      <a:r>
                        <a:rPr lang="en-US" dirty="0">
                          <a:solidFill>
                            <a:srgbClr val="002060"/>
                          </a:solidFill>
                        </a:rPr>
                        <a:t>2</a:t>
                      </a:r>
                    </a:p>
                  </a:txBody>
                  <a:tcPr marL="68580" marR="68580" marT="0" marB="0" anchor="ctr"/>
                </a:tc>
                <a:tc>
                  <a:txBody>
                    <a:bodyPr/>
                    <a:lstStyle/>
                    <a:p>
                      <a:pPr marL="0" marR="0">
                        <a:spcBef>
                          <a:spcPts val="0"/>
                        </a:spcBef>
                        <a:spcAft>
                          <a:spcPts val="0"/>
                        </a:spcAft>
                      </a:pPr>
                      <a:r>
                        <a:rPr lang="en-US" dirty="0">
                          <a:solidFill>
                            <a:srgbClr val="002060"/>
                          </a:solidFill>
                        </a:rPr>
                        <a:t>2019-20</a:t>
                      </a:r>
                    </a:p>
                  </a:txBody>
                  <a:tcPr marL="68580" marR="68580" marT="0" marB="0" anchor="ctr"/>
                </a:tc>
                <a:tc>
                  <a:txBody>
                    <a:bodyPr/>
                    <a:lstStyle/>
                    <a:p>
                      <a:pPr marL="0" marR="0" algn="ctr">
                        <a:spcBef>
                          <a:spcPts val="0"/>
                        </a:spcBef>
                        <a:spcAft>
                          <a:spcPts val="0"/>
                        </a:spcAft>
                      </a:pPr>
                      <a:r>
                        <a:rPr lang="en-US" dirty="0">
                          <a:solidFill>
                            <a:srgbClr val="002060"/>
                          </a:solidFill>
                        </a:rPr>
                        <a:t>4338089.50</a:t>
                      </a:r>
                    </a:p>
                  </a:txBody>
                  <a:tcPr marL="68580" marR="68580" marT="0" marB="0" anchor="ctr"/>
                </a:tc>
                <a:tc>
                  <a:txBody>
                    <a:bodyPr/>
                    <a:lstStyle/>
                    <a:p>
                      <a:pPr marL="0" marR="0" algn="ctr">
                        <a:spcBef>
                          <a:spcPts val="0"/>
                        </a:spcBef>
                        <a:spcAft>
                          <a:spcPts val="0"/>
                        </a:spcAft>
                      </a:pPr>
                      <a:r>
                        <a:rPr lang="en-US" dirty="0">
                          <a:solidFill>
                            <a:srgbClr val="002060"/>
                          </a:solidFill>
                        </a:rPr>
                        <a:t>1704859.21</a:t>
                      </a:r>
                    </a:p>
                  </a:txBody>
                  <a:tcPr marL="68580" marR="68580" marT="0" marB="0" anchor="ctr"/>
                </a:tc>
                <a:tc>
                  <a:txBody>
                    <a:bodyPr/>
                    <a:lstStyle/>
                    <a:p>
                      <a:pPr marL="0" marR="0" algn="ctr">
                        <a:spcBef>
                          <a:spcPts val="0"/>
                        </a:spcBef>
                        <a:spcAft>
                          <a:spcPts val="0"/>
                        </a:spcAft>
                      </a:pPr>
                      <a:r>
                        <a:rPr lang="en-US" dirty="0">
                          <a:solidFill>
                            <a:srgbClr val="002060"/>
                          </a:solidFill>
                        </a:rPr>
                        <a:t>1820567.69</a:t>
                      </a:r>
                    </a:p>
                  </a:txBody>
                  <a:tcPr marL="68580" marR="68580" marT="0" marB="0" anchor="ctr"/>
                </a:tc>
                <a:tc>
                  <a:txBody>
                    <a:bodyPr/>
                    <a:lstStyle/>
                    <a:p>
                      <a:pPr marL="0" marR="0" algn="ctr">
                        <a:spcBef>
                          <a:spcPts val="0"/>
                        </a:spcBef>
                        <a:spcAft>
                          <a:spcPts val="0"/>
                        </a:spcAft>
                      </a:pPr>
                      <a:r>
                        <a:rPr lang="en-US" dirty="0">
                          <a:solidFill>
                            <a:srgbClr val="002060"/>
                          </a:solidFill>
                        </a:rPr>
                        <a:t>106.79</a:t>
                      </a:r>
                    </a:p>
                  </a:txBody>
                  <a:tcPr marL="68580" marR="68580" marT="0" marB="0" anchor="ctr"/>
                </a:tc>
                <a:extLst>
                  <a:ext uri="{0D108BD9-81ED-4DB2-BD59-A6C34878D82A}">
                    <a16:rowId xmlns:a16="http://schemas.microsoft.com/office/drawing/2014/main" val="470779782"/>
                  </a:ext>
                </a:extLst>
              </a:tr>
              <a:tr h="565463">
                <a:tc>
                  <a:txBody>
                    <a:bodyPr/>
                    <a:lstStyle/>
                    <a:p>
                      <a:pPr marL="0" marR="0">
                        <a:spcBef>
                          <a:spcPts val="0"/>
                        </a:spcBef>
                        <a:spcAft>
                          <a:spcPts val="0"/>
                        </a:spcAft>
                      </a:pPr>
                      <a:r>
                        <a:rPr lang="en-US" dirty="0">
                          <a:solidFill>
                            <a:srgbClr val="002060"/>
                          </a:solidFill>
                        </a:rPr>
                        <a:t>3</a:t>
                      </a:r>
                    </a:p>
                  </a:txBody>
                  <a:tcPr marL="68580" marR="68580" marT="0" marB="0" anchor="ctr"/>
                </a:tc>
                <a:tc>
                  <a:txBody>
                    <a:bodyPr/>
                    <a:lstStyle/>
                    <a:p>
                      <a:pPr marL="0" marR="0">
                        <a:spcBef>
                          <a:spcPts val="0"/>
                        </a:spcBef>
                        <a:spcAft>
                          <a:spcPts val="0"/>
                        </a:spcAft>
                      </a:pPr>
                      <a:r>
                        <a:rPr lang="en-US" dirty="0">
                          <a:solidFill>
                            <a:srgbClr val="002060"/>
                          </a:solidFill>
                        </a:rPr>
                        <a:t>2020-21</a:t>
                      </a:r>
                    </a:p>
                  </a:txBody>
                  <a:tcPr marL="68580" marR="68580" marT="0" marB="0" anchor="ctr"/>
                </a:tc>
                <a:tc>
                  <a:txBody>
                    <a:bodyPr/>
                    <a:lstStyle/>
                    <a:p>
                      <a:pPr marL="0" marR="0" algn="ctr">
                        <a:spcBef>
                          <a:spcPts val="0"/>
                        </a:spcBef>
                        <a:spcAft>
                          <a:spcPts val="0"/>
                        </a:spcAft>
                      </a:pPr>
                      <a:r>
                        <a:rPr lang="en-US" dirty="0">
                          <a:solidFill>
                            <a:srgbClr val="002060"/>
                          </a:solidFill>
                        </a:rPr>
                        <a:t>5166811.11</a:t>
                      </a:r>
                    </a:p>
                  </a:txBody>
                  <a:tcPr marL="68580" marR="68580" marT="0" marB="0" anchor="ctr"/>
                </a:tc>
                <a:tc>
                  <a:txBody>
                    <a:bodyPr/>
                    <a:lstStyle/>
                    <a:p>
                      <a:pPr marL="0" marR="0" algn="ctr">
                        <a:spcBef>
                          <a:spcPts val="0"/>
                        </a:spcBef>
                        <a:spcAft>
                          <a:spcPts val="0"/>
                        </a:spcAft>
                      </a:pPr>
                      <a:r>
                        <a:rPr lang="en-US" dirty="0">
                          <a:solidFill>
                            <a:srgbClr val="002060"/>
                          </a:solidFill>
                        </a:rPr>
                        <a:t>2060592.32</a:t>
                      </a:r>
                    </a:p>
                  </a:txBody>
                  <a:tcPr marL="68580" marR="68580" marT="0" marB="0" anchor="ctr"/>
                </a:tc>
                <a:tc>
                  <a:txBody>
                    <a:bodyPr/>
                    <a:lstStyle/>
                    <a:p>
                      <a:pPr marL="0" marR="0" algn="ctr">
                        <a:spcBef>
                          <a:spcPts val="0"/>
                        </a:spcBef>
                        <a:spcAft>
                          <a:spcPts val="0"/>
                        </a:spcAft>
                      </a:pPr>
                      <a:r>
                        <a:rPr lang="en-US" dirty="0">
                          <a:solidFill>
                            <a:srgbClr val="002060"/>
                          </a:solidFill>
                        </a:rPr>
                        <a:t>2382150.99</a:t>
                      </a:r>
                    </a:p>
                  </a:txBody>
                  <a:tcPr marL="68580" marR="68580" marT="0" marB="0" anchor="ctr"/>
                </a:tc>
                <a:tc>
                  <a:txBody>
                    <a:bodyPr/>
                    <a:lstStyle/>
                    <a:p>
                      <a:pPr marL="0" marR="0" algn="ctr">
                        <a:spcBef>
                          <a:spcPts val="0"/>
                        </a:spcBef>
                        <a:spcAft>
                          <a:spcPts val="0"/>
                        </a:spcAft>
                      </a:pPr>
                      <a:r>
                        <a:rPr lang="en-US" dirty="0">
                          <a:solidFill>
                            <a:srgbClr val="002060"/>
                          </a:solidFill>
                        </a:rPr>
                        <a:t>115.61</a:t>
                      </a:r>
                    </a:p>
                  </a:txBody>
                  <a:tcPr marL="68580" marR="68580" marT="0" marB="0" anchor="ctr"/>
                </a:tc>
                <a:extLst>
                  <a:ext uri="{0D108BD9-81ED-4DB2-BD59-A6C34878D82A}">
                    <a16:rowId xmlns:a16="http://schemas.microsoft.com/office/drawing/2014/main" val="3402513162"/>
                  </a:ext>
                </a:extLst>
              </a:tr>
              <a:tr h="565463">
                <a:tc>
                  <a:txBody>
                    <a:bodyPr/>
                    <a:lstStyle/>
                    <a:p>
                      <a:pPr marL="0" marR="0">
                        <a:spcBef>
                          <a:spcPts val="0"/>
                        </a:spcBef>
                        <a:spcAft>
                          <a:spcPts val="0"/>
                        </a:spcAft>
                      </a:pPr>
                      <a:r>
                        <a:rPr lang="en-US" dirty="0">
                          <a:solidFill>
                            <a:srgbClr val="002060"/>
                          </a:solidFill>
                        </a:rPr>
                        <a:t>4</a:t>
                      </a:r>
                    </a:p>
                  </a:txBody>
                  <a:tcPr marL="68580" marR="68580" marT="0" marB="0" anchor="ctr"/>
                </a:tc>
                <a:tc>
                  <a:txBody>
                    <a:bodyPr/>
                    <a:lstStyle/>
                    <a:p>
                      <a:pPr marL="0" marR="0">
                        <a:spcBef>
                          <a:spcPts val="0"/>
                        </a:spcBef>
                        <a:spcAft>
                          <a:spcPts val="0"/>
                        </a:spcAft>
                      </a:pPr>
                      <a:r>
                        <a:rPr lang="en-US" dirty="0">
                          <a:solidFill>
                            <a:srgbClr val="002060"/>
                          </a:solidFill>
                        </a:rPr>
                        <a:t>2021-22</a:t>
                      </a:r>
                    </a:p>
                  </a:txBody>
                  <a:tcPr marL="68580" marR="68580" marT="0" marB="0" anchor="ctr"/>
                </a:tc>
                <a:tc>
                  <a:txBody>
                    <a:bodyPr/>
                    <a:lstStyle/>
                    <a:p>
                      <a:pPr marL="0" marR="0" algn="ctr">
                        <a:spcBef>
                          <a:spcPts val="0"/>
                        </a:spcBef>
                        <a:spcAft>
                          <a:spcPts val="0"/>
                        </a:spcAft>
                      </a:pPr>
                      <a:r>
                        <a:rPr lang="en-US" dirty="0">
                          <a:solidFill>
                            <a:srgbClr val="002060"/>
                          </a:solidFill>
                        </a:rPr>
                        <a:t>5457810.00</a:t>
                      </a:r>
                    </a:p>
                  </a:txBody>
                  <a:tcPr marL="68580" marR="68580" marT="0" marB="0" anchor="ctr"/>
                </a:tc>
                <a:tc>
                  <a:txBody>
                    <a:bodyPr/>
                    <a:lstStyle/>
                    <a:p>
                      <a:pPr marL="0" marR="0" algn="ctr">
                        <a:spcBef>
                          <a:spcPts val="0"/>
                        </a:spcBef>
                        <a:spcAft>
                          <a:spcPts val="0"/>
                        </a:spcAft>
                      </a:pPr>
                      <a:r>
                        <a:rPr lang="en-US" dirty="0">
                          <a:solidFill>
                            <a:srgbClr val="002060"/>
                          </a:solidFill>
                        </a:rPr>
                        <a:t>2324000.33</a:t>
                      </a:r>
                    </a:p>
                  </a:txBody>
                  <a:tcPr marL="68580" marR="68580" marT="0" marB="0" anchor="ctr"/>
                </a:tc>
                <a:tc>
                  <a:txBody>
                    <a:bodyPr/>
                    <a:lstStyle/>
                    <a:p>
                      <a:pPr marL="0" marR="0" algn="ctr">
                        <a:spcBef>
                          <a:spcPts val="0"/>
                        </a:spcBef>
                        <a:spcAft>
                          <a:spcPts val="0"/>
                        </a:spcAft>
                      </a:pPr>
                      <a:r>
                        <a:rPr lang="en-US" dirty="0">
                          <a:solidFill>
                            <a:srgbClr val="002060"/>
                          </a:solidFill>
                        </a:rPr>
                        <a:t>3101815.83</a:t>
                      </a:r>
                    </a:p>
                  </a:txBody>
                  <a:tcPr marL="68580" marR="68580" marT="0" marB="0" anchor="ctr"/>
                </a:tc>
                <a:tc>
                  <a:txBody>
                    <a:bodyPr/>
                    <a:lstStyle/>
                    <a:p>
                      <a:pPr marL="0" marR="0" algn="ctr">
                        <a:spcBef>
                          <a:spcPts val="0"/>
                        </a:spcBef>
                        <a:spcAft>
                          <a:spcPts val="0"/>
                        </a:spcAft>
                      </a:pPr>
                      <a:r>
                        <a:rPr lang="en-US" dirty="0">
                          <a:solidFill>
                            <a:srgbClr val="002060"/>
                          </a:solidFill>
                        </a:rPr>
                        <a:t>133.47</a:t>
                      </a:r>
                    </a:p>
                  </a:txBody>
                  <a:tcPr marL="68580" marR="68580" marT="0" marB="0" anchor="ctr"/>
                </a:tc>
                <a:extLst>
                  <a:ext uri="{0D108BD9-81ED-4DB2-BD59-A6C34878D82A}">
                    <a16:rowId xmlns:a16="http://schemas.microsoft.com/office/drawing/2014/main" val="1236793757"/>
                  </a:ext>
                </a:extLst>
              </a:tr>
              <a:tr h="752613">
                <a:tc>
                  <a:txBody>
                    <a:bodyPr/>
                    <a:lstStyle/>
                    <a:p>
                      <a:pPr marL="0" marR="0">
                        <a:spcBef>
                          <a:spcPts val="0"/>
                        </a:spcBef>
                        <a:spcAft>
                          <a:spcPts val="0"/>
                        </a:spcAft>
                      </a:pPr>
                      <a:r>
                        <a:rPr lang="en-US" dirty="0">
                          <a:solidFill>
                            <a:srgbClr val="002060"/>
                          </a:solidFill>
                        </a:rPr>
                        <a:t>5</a:t>
                      </a:r>
                    </a:p>
                  </a:txBody>
                  <a:tcPr marL="68580" marR="68580" marT="0" marB="0" anchor="ctr"/>
                </a:tc>
                <a:tc>
                  <a:txBody>
                    <a:bodyPr/>
                    <a:lstStyle/>
                    <a:p>
                      <a:pPr marL="0" marR="0">
                        <a:spcBef>
                          <a:spcPts val="0"/>
                        </a:spcBef>
                        <a:spcAft>
                          <a:spcPts val="0"/>
                        </a:spcAft>
                      </a:pPr>
                      <a:r>
                        <a:rPr lang="en-US" dirty="0">
                          <a:solidFill>
                            <a:srgbClr val="002060"/>
                          </a:solidFill>
                        </a:rPr>
                        <a:t>2022-23 (YTD-Sep’22)</a:t>
                      </a:r>
                    </a:p>
                  </a:txBody>
                  <a:tcPr marL="68580" marR="68580" marT="0" marB="0" anchor="ctr"/>
                </a:tc>
                <a:tc>
                  <a:txBody>
                    <a:bodyPr/>
                    <a:lstStyle/>
                    <a:p>
                      <a:pPr marL="0" marR="0" algn="ctr">
                        <a:spcBef>
                          <a:spcPts val="0"/>
                        </a:spcBef>
                        <a:spcAft>
                          <a:spcPts val="0"/>
                        </a:spcAft>
                      </a:pPr>
                      <a:r>
                        <a:rPr lang="en-US" dirty="0">
                          <a:solidFill>
                            <a:srgbClr val="002060"/>
                          </a:solidFill>
                        </a:rPr>
                        <a:t>2460288.00</a:t>
                      </a:r>
                    </a:p>
                  </a:txBody>
                  <a:tcPr marL="68580" marR="68580" marT="0" marB="0" anchor="ctr"/>
                </a:tc>
                <a:tc>
                  <a:txBody>
                    <a:bodyPr/>
                    <a:lstStyle/>
                    <a:p>
                      <a:pPr marL="0" marR="0" algn="ctr">
                        <a:spcBef>
                          <a:spcPts val="0"/>
                        </a:spcBef>
                        <a:spcAft>
                          <a:spcPts val="0"/>
                        </a:spcAft>
                      </a:pPr>
                      <a:r>
                        <a:rPr lang="en-US" dirty="0">
                          <a:solidFill>
                            <a:srgbClr val="002060"/>
                          </a:solidFill>
                        </a:rPr>
                        <a:t>1086586.97</a:t>
                      </a:r>
                    </a:p>
                  </a:txBody>
                  <a:tcPr marL="68580" marR="68580" marT="0" marB="0" anchor="ctr"/>
                </a:tc>
                <a:tc>
                  <a:txBody>
                    <a:bodyPr/>
                    <a:lstStyle/>
                    <a:p>
                      <a:pPr marL="0" marR="0" algn="ctr">
                        <a:spcBef>
                          <a:spcPts val="0"/>
                        </a:spcBef>
                        <a:spcAft>
                          <a:spcPts val="0"/>
                        </a:spcAft>
                      </a:pPr>
                      <a:r>
                        <a:rPr lang="en-US" dirty="0">
                          <a:solidFill>
                            <a:srgbClr val="002060"/>
                          </a:solidFill>
                        </a:rPr>
                        <a:t>1259123.24</a:t>
                      </a:r>
                    </a:p>
                  </a:txBody>
                  <a:tcPr marL="68580" marR="68580" marT="0" marB="0" anchor="ctr"/>
                </a:tc>
                <a:tc>
                  <a:txBody>
                    <a:bodyPr/>
                    <a:lstStyle/>
                    <a:p>
                      <a:pPr marL="0" marR="0" algn="ctr">
                        <a:spcBef>
                          <a:spcPts val="0"/>
                        </a:spcBef>
                        <a:spcAft>
                          <a:spcPts val="0"/>
                        </a:spcAft>
                      </a:pPr>
                      <a:r>
                        <a:rPr lang="en-US" dirty="0">
                          <a:solidFill>
                            <a:srgbClr val="002060"/>
                          </a:solidFill>
                        </a:rPr>
                        <a:t>115.88</a:t>
                      </a:r>
                    </a:p>
                  </a:txBody>
                  <a:tcPr marL="68580" marR="68580" marT="0" marB="0" anchor="ctr"/>
                </a:tc>
                <a:extLst>
                  <a:ext uri="{0D108BD9-81ED-4DB2-BD59-A6C34878D82A}">
                    <a16:rowId xmlns:a16="http://schemas.microsoft.com/office/drawing/2014/main" val="3208762673"/>
                  </a:ext>
                </a:extLst>
              </a:tr>
              <a:tr h="723480">
                <a:tc gridSpan="2">
                  <a:txBody>
                    <a:bodyPr/>
                    <a:lstStyle/>
                    <a:p>
                      <a:pPr marL="0" marR="0">
                        <a:spcBef>
                          <a:spcPts val="0"/>
                        </a:spcBef>
                        <a:spcAft>
                          <a:spcPts val="0"/>
                        </a:spcAft>
                      </a:pPr>
                      <a:r>
                        <a:rPr lang="en-US" dirty="0">
                          <a:solidFill>
                            <a:srgbClr val="002060"/>
                          </a:solidFill>
                        </a:rPr>
                        <a:t>Total (last 5 Years)</a:t>
                      </a:r>
                    </a:p>
                  </a:txBody>
                  <a:tcPr marL="68580" marR="68580" marT="0" marB="0" anchor="ctr"/>
                </a:tc>
                <a:tc hMerge="1">
                  <a:txBody>
                    <a:bodyPr/>
                    <a:lstStyle/>
                    <a:p>
                      <a:endParaRPr lang="en-US"/>
                    </a:p>
                  </a:txBody>
                  <a:tcPr/>
                </a:tc>
                <a:tc>
                  <a:txBody>
                    <a:bodyPr/>
                    <a:lstStyle/>
                    <a:p>
                      <a:pPr marL="0" marR="0" algn="ctr">
                        <a:spcBef>
                          <a:spcPts val="0"/>
                        </a:spcBef>
                        <a:spcAft>
                          <a:spcPts val="0"/>
                        </a:spcAft>
                      </a:pPr>
                      <a:r>
                        <a:rPr lang="en-US" dirty="0">
                          <a:solidFill>
                            <a:srgbClr val="002060"/>
                          </a:solidFill>
                        </a:rPr>
                        <a:t>22224569.12</a:t>
                      </a:r>
                    </a:p>
                  </a:txBody>
                  <a:tcPr marL="68580" marR="68580" marT="0" marB="0" anchor="ctr"/>
                </a:tc>
                <a:tc>
                  <a:txBody>
                    <a:bodyPr/>
                    <a:lstStyle/>
                    <a:p>
                      <a:pPr marL="0" marR="0" algn="ctr">
                        <a:spcBef>
                          <a:spcPts val="0"/>
                        </a:spcBef>
                        <a:spcAft>
                          <a:spcPts val="0"/>
                        </a:spcAft>
                      </a:pPr>
                      <a:r>
                        <a:rPr lang="en-US" dirty="0">
                          <a:solidFill>
                            <a:srgbClr val="002060"/>
                          </a:solidFill>
                        </a:rPr>
                        <a:t>8962755.31</a:t>
                      </a:r>
                    </a:p>
                  </a:txBody>
                  <a:tcPr marL="68580" marR="68580" marT="0" marB="0" anchor="ctr"/>
                </a:tc>
                <a:tc>
                  <a:txBody>
                    <a:bodyPr/>
                    <a:lstStyle/>
                    <a:p>
                      <a:pPr marL="0" marR="0" algn="ctr">
                        <a:spcBef>
                          <a:spcPts val="0"/>
                        </a:spcBef>
                        <a:spcAft>
                          <a:spcPts val="0"/>
                        </a:spcAft>
                      </a:pPr>
                      <a:r>
                        <a:rPr lang="en-US" dirty="0">
                          <a:solidFill>
                            <a:srgbClr val="002060"/>
                          </a:solidFill>
                        </a:rPr>
                        <a:t>10352382.65</a:t>
                      </a:r>
                    </a:p>
                  </a:txBody>
                  <a:tcPr marL="68580" marR="68580" marT="0" marB="0" anchor="ctr"/>
                </a:tc>
                <a:tc>
                  <a:txBody>
                    <a:bodyPr/>
                    <a:lstStyle/>
                    <a:p>
                      <a:pPr marL="0" marR="0" algn="ctr">
                        <a:spcBef>
                          <a:spcPts val="0"/>
                        </a:spcBef>
                        <a:spcAft>
                          <a:spcPts val="0"/>
                        </a:spcAft>
                      </a:pPr>
                      <a:r>
                        <a:rPr lang="en-US" dirty="0">
                          <a:solidFill>
                            <a:srgbClr val="002060"/>
                          </a:solidFill>
                        </a:rPr>
                        <a:t>115.50</a:t>
                      </a:r>
                    </a:p>
                  </a:txBody>
                  <a:tcPr marL="68580" marR="68580" marT="0" marB="0" anchor="ctr"/>
                </a:tc>
                <a:extLst>
                  <a:ext uri="{0D108BD9-81ED-4DB2-BD59-A6C34878D82A}">
                    <a16:rowId xmlns:a16="http://schemas.microsoft.com/office/drawing/2014/main" val="3350858316"/>
                  </a:ext>
                </a:extLst>
              </a:tr>
            </a:tbl>
          </a:graphicData>
        </a:graphic>
      </p:graphicFrame>
    </p:spTree>
    <p:extLst>
      <p:ext uri="{BB962C8B-B14F-4D97-AF65-F5344CB8AC3E}">
        <p14:creationId xmlns:p14="http://schemas.microsoft.com/office/powerpoint/2010/main" val="375114095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781800" y="6386195"/>
            <a:ext cx="2133600" cy="365125"/>
          </a:xfrm>
        </p:spPr>
        <p:txBody>
          <a:bodyPr/>
          <a:lstStyle/>
          <a:p>
            <a:pPr>
              <a:defRPr/>
            </a:pPr>
            <a:fld id="{D9931DAE-4446-4D23-9FB4-678715BB77A2}" type="slidenum">
              <a:rPr lang="en-US" smtClean="0">
                <a:solidFill>
                  <a:prstClr val="black">
                    <a:tint val="75000"/>
                  </a:prstClr>
                </a:solidFill>
              </a:rPr>
              <a:pPr>
                <a:defRPr/>
              </a:pPr>
              <a:t>15</a:t>
            </a:fld>
            <a:endParaRPr lang="en-US" dirty="0">
              <a:solidFill>
                <a:prstClr val="black">
                  <a:tint val="75000"/>
                </a:prstClr>
              </a:solidFill>
            </a:endParaRPr>
          </a:p>
        </p:txBody>
      </p:sp>
      <p:sp>
        <p:nvSpPr>
          <p:cNvPr id="5" name="Rectangle 3"/>
          <p:cNvSpPr>
            <a:spLocks noChangeArrowheads="1"/>
          </p:cNvSpPr>
          <p:nvPr/>
        </p:nvSpPr>
        <p:spPr bwMode="auto">
          <a:xfrm>
            <a:off x="1790638" y="167788"/>
            <a:ext cx="5579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b="1" dirty="0">
                <a:solidFill>
                  <a:schemeClr val="bg1"/>
                </a:solidFill>
                <a:latin typeface="Arial Black" panose="020B0A04020102020204" pitchFamily="34" charset="0"/>
              </a:rPr>
              <a:t>FLY ASH UTILISATION – ACTION PLAN</a:t>
            </a:r>
            <a:endParaRPr lang="en-IN" altLang="en-US" sz="2000" b="1" dirty="0">
              <a:solidFill>
                <a:schemeClr val="bg1"/>
              </a:solidFill>
              <a:latin typeface="Arial Black" panose="020B0A040201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49066616"/>
              </p:ext>
            </p:extLst>
          </p:nvPr>
        </p:nvGraphicFramePr>
        <p:xfrm>
          <a:off x="76199" y="762000"/>
          <a:ext cx="8915401" cy="5820201"/>
        </p:xfrm>
        <a:graphic>
          <a:graphicData uri="http://schemas.openxmlformats.org/drawingml/2006/table">
            <a:tbl>
              <a:tblPr>
                <a:tableStyleId>{5C22544A-7EE6-4342-B048-85BDC9FD1C3A}</a:tableStyleId>
              </a:tblPr>
              <a:tblGrid>
                <a:gridCol w="2171857">
                  <a:extLst>
                    <a:ext uri="{9D8B030D-6E8A-4147-A177-3AD203B41FA5}">
                      <a16:colId xmlns:a16="http://schemas.microsoft.com/office/drawing/2014/main" val="3678616742"/>
                    </a:ext>
                  </a:extLst>
                </a:gridCol>
                <a:gridCol w="697474">
                  <a:extLst>
                    <a:ext uri="{9D8B030D-6E8A-4147-A177-3AD203B41FA5}">
                      <a16:colId xmlns:a16="http://schemas.microsoft.com/office/drawing/2014/main" val="77123429"/>
                    </a:ext>
                  </a:extLst>
                </a:gridCol>
                <a:gridCol w="542479">
                  <a:extLst>
                    <a:ext uri="{9D8B030D-6E8A-4147-A177-3AD203B41FA5}">
                      <a16:colId xmlns:a16="http://schemas.microsoft.com/office/drawing/2014/main" val="3802408794"/>
                    </a:ext>
                  </a:extLst>
                </a:gridCol>
                <a:gridCol w="697474">
                  <a:extLst>
                    <a:ext uri="{9D8B030D-6E8A-4147-A177-3AD203B41FA5}">
                      <a16:colId xmlns:a16="http://schemas.microsoft.com/office/drawing/2014/main" val="3904354123"/>
                    </a:ext>
                  </a:extLst>
                </a:gridCol>
                <a:gridCol w="619976">
                  <a:extLst>
                    <a:ext uri="{9D8B030D-6E8A-4147-A177-3AD203B41FA5}">
                      <a16:colId xmlns:a16="http://schemas.microsoft.com/office/drawing/2014/main" val="3405211258"/>
                    </a:ext>
                  </a:extLst>
                </a:gridCol>
                <a:gridCol w="542479">
                  <a:extLst>
                    <a:ext uri="{9D8B030D-6E8A-4147-A177-3AD203B41FA5}">
                      <a16:colId xmlns:a16="http://schemas.microsoft.com/office/drawing/2014/main" val="3635424341"/>
                    </a:ext>
                  </a:extLst>
                </a:gridCol>
                <a:gridCol w="3643662">
                  <a:extLst>
                    <a:ext uri="{9D8B030D-6E8A-4147-A177-3AD203B41FA5}">
                      <a16:colId xmlns:a16="http://schemas.microsoft.com/office/drawing/2014/main" val="1814417946"/>
                    </a:ext>
                  </a:extLst>
                </a:gridCol>
              </a:tblGrid>
              <a:tr h="297005">
                <a:tc gridSpan="7">
                  <a:txBody>
                    <a:bodyPr/>
                    <a:lstStyle/>
                    <a:p>
                      <a:pPr algn="ctr" rtl="0" fontAlgn="t"/>
                      <a:r>
                        <a:rPr lang="en-US" sz="1600" b="1" dirty="0">
                          <a:solidFill>
                            <a:srgbClr val="002060"/>
                          </a:solidFill>
                        </a:rPr>
                        <a:t>Combine Action Plan for Generation &amp; Utilisation of Fly Ash (including Pond Ash) (Quantity in MT)</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rtl="0" fontAlgn="t"/>
                      <a:endParaRPr lang="en-US" sz="1400" kern="1200" dirty="0">
                        <a:solidFill>
                          <a:srgbClr val="0000FF"/>
                        </a:solidFill>
                        <a:latin typeface="Times New Roman" pitchFamily="18" charset="0"/>
                        <a:ea typeface="+mn-ea"/>
                        <a:cs typeface="Times New Roman" pitchFamily="18" charset="0"/>
                      </a:endParaRPr>
                    </a:p>
                  </a:txBody>
                  <a:tcPr marL="6228" marR="6228" marT="6228"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5544222"/>
                  </a:ext>
                </a:extLst>
              </a:tr>
              <a:tr h="304800">
                <a:tc>
                  <a:txBody>
                    <a:bodyPr/>
                    <a:lstStyle/>
                    <a:p>
                      <a:pPr algn="r" rtl="0" fontAlgn="t"/>
                      <a:r>
                        <a:rPr lang="en-US" sz="1400" b="1" dirty="0">
                          <a:solidFill>
                            <a:srgbClr val="002060"/>
                          </a:solidFill>
                        </a:rPr>
                        <a:t>Planning  Year</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400" b="1" dirty="0">
                          <a:solidFill>
                            <a:srgbClr val="002060"/>
                          </a:solidFill>
                        </a:rPr>
                        <a:t>2024-25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b="1" dirty="0">
                          <a:solidFill>
                            <a:srgbClr val="002060"/>
                          </a:solidFill>
                        </a:rPr>
                        <a:t>25-26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b="1" dirty="0">
                          <a:solidFill>
                            <a:srgbClr val="002060"/>
                          </a:solidFill>
                        </a:rPr>
                        <a:t>26-27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b="1" dirty="0">
                          <a:solidFill>
                            <a:srgbClr val="002060"/>
                          </a:solidFill>
                        </a:rPr>
                        <a:t>27-28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b="1" dirty="0">
                          <a:solidFill>
                            <a:srgbClr val="002060"/>
                          </a:solidFill>
                        </a:rPr>
                        <a:t>28-29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b="1" dirty="0">
                          <a:solidFill>
                            <a:srgbClr val="002060"/>
                          </a:solidFill>
                        </a:rPr>
                        <a:t>Remark</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0057938"/>
                  </a:ext>
                </a:extLst>
              </a:tr>
              <a:tr h="326458">
                <a:tc>
                  <a:txBody>
                    <a:bodyPr/>
                    <a:lstStyle/>
                    <a:p>
                      <a:pPr algn="l" rtl="0" fontAlgn="t"/>
                      <a:r>
                        <a:rPr lang="en-US" sz="1400" dirty="0">
                          <a:solidFill>
                            <a:srgbClr val="002060"/>
                          </a:solidFill>
                        </a:rPr>
                        <a:t>Current  Generation </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t"/>
                      <a:endParaRPr lang="en-US" sz="1400" dirty="0">
                        <a:solidFill>
                          <a:srgbClr val="002060"/>
                        </a:solidFill>
                      </a:endParaRP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7354475"/>
                  </a:ext>
                </a:extLst>
              </a:tr>
              <a:tr h="269309">
                <a:tc>
                  <a:txBody>
                    <a:bodyPr/>
                    <a:lstStyle/>
                    <a:p>
                      <a:pPr algn="l" rtl="0" fontAlgn="t"/>
                      <a:r>
                        <a:rPr lang="en-US" sz="1400" dirty="0">
                          <a:solidFill>
                            <a:srgbClr val="002060"/>
                          </a:solidFill>
                        </a:rPr>
                        <a:t>Unutilized pond ash</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a:solidFill>
                            <a:srgbClr val="002060"/>
                          </a:solidFil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a:solidFill>
                            <a:srgbClr val="002060"/>
                          </a:solidFil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r>
                        <a:rPr lang="en-US" sz="1400" dirty="0">
                          <a:solidFill>
                            <a:srgbClr val="002060"/>
                          </a:solidFill>
                        </a:rPr>
                        <a:t> </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0710049"/>
                  </a:ext>
                </a:extLst>
              </a:tr>
              <a:tr h="321352">
                <a:tc>
                  <a:txBody>
                    <a:bodyPr/>
                    <a:lstStyle/>
                    <a:p>
                      <a:pPr marL="0" indent="0" algn="l" rtl="0" fontAlgn="t"/>
                      <a:r>
                        <a:rPr lang="en-US" sz="1400" dirty="0">
                          <a:solidFill>
                            <a:srgbClr val="002060"/>
                          </a:solidFill>
                        </a:rPr>
                        <a:t>Unit-4th to be commission</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a:solidFill>
                            <a:srgbClr val="002060"/>
                          </a:solidFil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 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6.17 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6.17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rtl="0" fontAlgn="t"/>
                      <a:r>
                        <a:rPr lang="en-US" sz="1400" dirty="0">
                          <a:solidFill>
                            <a:srgbClr val="002060"/>
                          </a:solidFill>
                        </a:rPr>
                        <a:t>Daily 2000-2100MT of Ash is being sent to brick making unit situated in the district of Angul, Dhenkanal, Cuttack, Bhubaneswar outside plant</a:t>
                      </a:r>
                    </a:p>
                    <a:p>
                      <a:pPr marL="114300" indent="-114300" algn="l" rtl="0" fontAlgn="t">
                        <a:buFontTx/>
                        <a:buChar char="-"/>
                      </a:pPr>
                      <a:r>
                        <a:rPr lang="en-US" sz="1400" dirty="0">
                          <a:solidFill>
                            <a:srgbClr val="002060"/>
                          </a:solidFill>
                        </a:rPr>
                        <a:t>One brick making unit is in operation. Average daily consumption is 20.00 MT</a:t>
                      </a:r>
                    </a:p>
                    <a:p>
                      <a:pPr marL="114300" indent="-114300" algn="l" rtl="0" fontAlgn="t">
                        <a:buFontTx/>
                        <a:buChar char="-"/>
                      </a:pPr>
                      <a:r>
                        <a:rPr lang="en-US" sz="1400" dirty="0">
                          <a:solidFill>
                            <a:srgbClr val="002060"/>
                          </a:solidFill>
                        </a:rPr>
                        <a:t>AAC Block manufacturing unit will be installed by March 2025</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9137369"/>
                  </a:ext>
                </a:extLst>
              </a:tr>
              <a:tr h="378845">
                <a:tc>
                  <a:txBody>
                    <a:bodyPr/>
                    <a:lstStyle/>
                    <a:p>
                      <a:pPr algn="l" rtl="0" fontAlgn="t"/>
                      <a:r>
                        <a:rPr lang="en-US" sz="1400" dirty="0">
                          <a:solidFill>
                            <a:srgbClr val="002060"/>
                          </a:solidFill>
                        </a:rPr>
                        <a:t>Total to be utilised in LMT</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dirty="0">
                          <a:solidFill>
                            <a:srgbClr val="002060"/>
                          </a:solidFill>
                        </a:rPr>
                        <a:t>18.35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dirty="0">
                          <a:solidFill>
                            <a:srgbClr val="002060"/>
                          </a:solidFill>
                        </a:rPr>
                        <a:t>21.35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dirty="0">
                          <a:solidFill>
                            <a:srgbClr val="002060"/>
                          </a:solidFill>
                        </a:rPr>
                        <a:t>24.52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rtl="0" fontAlgn="t"/>
                      <a:r>
                        <a:rPr lang="en-US" sz="1400" dirty="0">
                          <a:solidFill>
                            <a:srgbClr val="002060"/>
                          </a:solidFill>
                        </a:rPr>
                        <a:t>24.52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algn="l" rtl="0" fontAlgn="t"/>
                      <a:endParaRPr lang="en-US" sz="1100" kern="1200" dirty="0">
                        <a:solidFill>
                          <a:srgbClr val="0000FF"/>
                        </a:solidFill>
                        <a:latin typeface="Times New Roman" pitchFamily="18" charset="0"/>
                        <a:ea typeface="+mn-ea"/>
                        <a:cs typeface="Times New Roman" pitchFamily="18" charset="0"/>
                      </a:endParaRPr>
                    </a:p>
                  </a:txBody>
                  <a:tcPr marL="6228" marR="6228" marT="6228" marB="0"/>
                </a:tc>
                <a:extLst>
                  <a:ext uri="{0D108BD9-81ED-4DB2-BD59-A6C34878D82A}">
                    <a16:rowId xmlns:a16="http://schemas.microsoft.com/office/drawing/2014/main" val="3568097275"/>
                  </a:ext>
                </a:extLst>
              </a:tr>
              <a:tr h="997831">
                <a:tc>
                  <a:txBody>
                    <a:bodyPr/>
                    <a:lstStyle/>
                    <a:p>
                      <a:pPr algn="l" rtl="0" fontAlgn="t"/>
                      <a:r>
                        <a:rPr lang="en-US" sz="1400" dirty="0">
                          <a:solidFill>
                            <a:srgbClr val="002060"/>
                          </a:solidFill>
                        </a:rPr>
                        <a:t>To Brick Manufacturer</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dirty="0">
                          <a:solidFill>
                            <a:srgbClr val="002060"/>
                          </a:solidFill>
                        </a:rPr>
                        <a:t>8.40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8.40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9.60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9.60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9.60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l" rtl="0" fontAlgn="t"/>
                      <a:endParaRPr lang="en-US" sz="1200" kern="1200" dirty="0">
                        <a:solidFill>
                          <a:srgbClr val="0000FF"/>
                        </a:solidFill>
                        <a:latin typeface="Times New Roman" pitchFamily="18" charset="0"/>
                        <a:ea typeface="+mn-ea"/>
                        <a:cs typeface="Times New Roman" pitchFamily="18" charset="0"/>
                      </a:endParaRPr>
                    </a:p>
                  </a:txBody>
                  <a:tcPr marL="6228" marR="6228" marT="6228" marB="0"/>
                </a:tc>
                <a:extLst>
                  <a:ext uri="{0D108BD9-81ED-4DB2-BD59-A6C34878D82A}">
                    <a16:rowId xmlns:a16="http://schemas.microsoft.com/office/drawing/2014/main" val="2015763580"/>
                  </a:ext>
                </a:extLst>
              </a:tr>
              <a:tr h="472422">
                <a:tc>
                  <a:txBody>
                    <a:bodyPr/>
                    <a:lstStyle/>
                    <a:p>
                      <a:pPr algn="l" rtl="0" fontAlgn="t"/>
                      <a:r>
                        <a:rPr lang="en-US" sz="1400" dirty="0">
                          <a:solidFill>
                            <a:srgbClr val="002060"/>
                          </a:solidFill>
                        </a:rPr>
                        <a:t>For Road making (NHAI)</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dirty="0">
                          <a:solidFill>
                            <a:srgbClr val="002060"/>
                          </a:solidFill>
                        </a:rPr>
                        <a:t>6.00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2.00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4300" indent="-114300" algn="l" defTabSz="914400" rtl="0" eaLnBrk="1" fontAlgn="t" latinLnBrk="0" hangingPunct="1">
                        <a:buFontTx/>
                        <a:buChar char="-"/>
                      </a:pPr>
                      <a:r>
                        <a:rPr lang="en-US" sz="1400" dirty="0">
                          <a:solidFill>
                            <a:srgbClr val="002060"/>
                          </a:solidFill>
                        </a:rPr>
                        <a:t>NH-16, 23</a:t>
                      </a:r>
                      <a:r>
                        <a:rPr lang="en-US" sz="1400" baseline="0" dirty="0">
                          <a:solidFill>
                            <a:srgbClr val="002060"/>
                          </a:solidFill>
                        </a:rPr>
                        <a:t> &amp;</a:t>
                      </a:r>
                      <a:r>
                        <a:rPr lang="en-US" sz="1400" dirty="0">
                          <a:solidFill>
                            <a:srgbClr val="002060"/>
                          </a:solidFill>
                        </a:rPr>
                        <a:t> 200 connecting Talcher to Chandikhole</a:t>
                      </a:r>
                    </a:p>
                    <a:p>
                      <a:pPr marL="114300" indent="-114300" algn="l" defTabSz="914400" rtl="0" eaLnBrk="1" fontAlgn="t" latinLnBrk="0" hangingPunct="1">
                        <a:buFontTx/>
                        <a:buChar char="-"/>
                      </a:pPr>
                      <a:r>
                        <a:rPr lang="en-US" sz="1400" dirty="0">
                          <a:solidFill>
                            <a:srgbClr val="002060"/>
                          </a:solidFill>
                        </a:rPr>
                        <a:t>NH-55 connecting Manguli to Sambalpur</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5610979"/>
                  </a:ext>
                </a:extLst>
              </a:tr>
              <a:tr h="825476">
                <a:tc>
                  <a:txBody>
                    <a:bodyPr/>
                    <a:lstStyle/>
                    <a:p>
                      <a:pPr algn="l" rtl="0" fontAlgn="t"/>
                      <a:r>
                        <a:rPr lang="en-US" sz="1400" dirty="0">
                          <a:solidFill>
                            <a:srgbClr val="002060"/>
                          </a:solidFill>
                        </a:rPr>
                        <a:t>Filling abandoned Laterite quarries/Land reclamation</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400" dirty="0">
                          <a:solidFill>
                            <a:srgbClr val="002060"/>
                          </a:solidFill>
                        </a:rPr>
                        <a:t>0.35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2.75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3.95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6.52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t"/>
                      <a:r>
                        <a:rPr lang="en-US" sz="1400" dirty="0">
                          <a:solidFill>
                            <a:srgbClr val="002060"/>
                          </a:solidFill>
                        </a:rPr>
                        <a:t>6.92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4300" indent="-114300" algn="l" defTabSz="914400" rtl="0" eaLnBrk="1" fontAlgn="t" latinLnBrk="0" hangingPunct="1">
                        <a:buFontTx/>
                        <a:buChar char="-"/>
                      </a:pPr>
                      <a:r>
                        <a:rPr lang="en-US" sz="1400" dirty="0">
                          <a:solidFill>
                            <a:srgbClr val="002060"/>
                          </a:solidFill>
                        </a:rPr>
                        <a:t>CTE &amp; CTO obtained for three location in Dhenkanal District with a potential of 3.00 LMT.</a:t>
                      </a:r>
                    </a:p>
                    <a:p>
                      <a:pPr marL="114300" indent="-114300" algn="l" defTabSz="914400" rtl="0" eaLnBrk="1" fontAlgn="t" latinLnBrk="0" hangingPunct="1">
                        <a:buFontTx/>
                        <a:buChar char="-"/>
                      </a:pPr>
                      <a:r>
                        <a:rPr lang="en-US" sz="1400" dirty="0">
                          <a:solidFill>
                            <a:srgbClr val="002060"/>
                          </a:solidFill>
                        </a:rPr>
                        <a:t>Process for identification and obtaining approval from MCL for filling abandoned coal mines of MCL.</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775840"/>
                  </a:ext>
                </a:extLst>
              </a:tr>
              <a:tr h="510461">
                <a:tc>
                  <a:txBody>
                    <a:bodyPr/>
                    <a:lstStyle/>
                    <a:p>
                      <a:pPr algn="l" rtl="0" fontAlgn="t"/>
                      <a:r>
                        <a:rPr lang="en-US" sz="1400" dirty="0">
                          <a:solidFill>
                            <a:srgbClr val="002060"/>
                          </a:solidFill>
                        </a:rPr>
                        <a:t>Ash Dyke raising &amp; Developing new Ash pond</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4300" indent="-114300" algn="l" defTabSz="914400" rtl="0" eaLnBrk="1" fontAlgn="t" latinLnBrk="0" hangingPunct="1">
                        <a:buFontTx/>
                        <a:buChar char="-"/>
                      </a:pPr>
                      <a:endParaRPr lang="en-US" sz="1400" dirty="0">
                        <a:solidFill>
                          <a:srgbClr val="002060"/>
                        </a:solidFill>
                      </a:endParaRP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2426964"/>
                  </a:ext>
                </a:extLst>
              </a:tr>
              <a:tr h="343040">
                <a:tc>
                  <a:txBody>
                    <a:bodyPr/>
                    <a:lstStyle/>
                    <a:p>
                      <a:pPr algn="l" rtl="0" fontAlgn="t"/>
                      <a:r>
                        <a:rPr lang="en-US" sz="1400">
                          <a:solidFill>
                            <a:srgbClr val="002060"/>
                          </a:solidFill>
                        </a:rPr>
                        <a:t>For Cement</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3.60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4.20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4.80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5.40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t" latinLnBrk="0" hangingPunct="1"/>
                      <a:r>
                        <a:rPr lang="en-US" sz="1400" dirty="0">
                          <a:solidFill>
                            <a:srgbClr val="002060"/>
                          </a:solidFill>
                        </a:rPr>
                        <a:t>6.00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4300" indent="-114300" algn="l" defTabSz="914400" rtl="0" eaLnBrk="1" fontAlgn="t" latinLnBrk="0" hangingPunct="1">
                        <a:buFontTx/>
                        <a:buChar char="-"/>
                      </a:pPr>
                      <a:r>
                        <a:rPr lang="en-US" sz="1400" dirty="0">
                          <a:solidFill>
                            <a:srgbClr val="002060"/>
                          </a:solidFill>
                        </a:rPr>
                        <a:t>Supply to cement plants</a:t>
                      </a:r>
                      <a:r>
                        <a:rPr lang="en-US" sz="1400" baseline="0" dirty="0">
                          <a:solidFill>
                            <a:srgbClr val="002060"/>
                          </a:solidFill>
                        </a:rPr>
                        <a:t> within radius of 150KM.</a:t>
                      </a:r>
                      <a:r>
                        <a:rPr lang="en-US" sz="1400" dirty="0">
                          <a:solidFill>
                            <a:srgbClr val="002060"/>
                          </a:solidFill>
                        </a:rPr>
                        <a:t> </a:t>
                      </a:r>
                      <a:br>
                        <a:rPr lang="en-US" sz="1400" dirty="0">
                          <a:solidFill>
                            <a:srgbClr val="002060"/>
                          </a:solidFill>
                        </a:rPr>
                      </a:br>
                      <a:r>
                        <a:rPr lang="en-US" sz="1400" dirty="0">
                          <a:solidFill>
                            <a:srgbClr val="002060"/>
                          </a:solidFill>
                        </a:rPr>
                        <a:t>Installation of cement grinding unit</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277918"/>
                  </a:ext>
                </a:extLst>
              </a:tr>
              <a:tr h="261856">
                <a:tc>
                  <a:txBody>
                    <a:bodyPr/>
                    <a:lstStyle/>
                    <a:p>
                      <a:pPr algn="l" rtl="0" fontAlgn="t"/>
                      <a:r>
                        <a:rPr lang="en-US" sz="1400" dirty="0">
                          <a:solidFill>
                            <a:srgbClr val="002060"/>
                          </a:solidFill>
                        </a:rPr>
                        <a:t>Total to be utilised</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t" latinLnBrk="0" hangingPunct="1"/>
                      <a:r>
                        <a:rPr lang="en-US" sz="1400" dirty="0">
                          <a:solidFill>
                            <a:srgbClr val="002060"/>
                          </a:solidFill>
                        </a:rPr>
                        <a:t>18.35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t" latinLnBrk="0" hangingPunct="1"/>
                      <a:r>
                        <a:rPr lang="en-US" sz="1400" dirty="0">
                          <a:solidFill>
                            <a:srgbClr val="002060"/>
                          </a:solidFill>
                        </a:rPr>
                        <a:t>18.35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t" latinLnBrk="0" hangingPunct="1"/>
                      <a:r>
                        <a:rPr lang="en-US" sz="1400" dirty="0">
                          <a:solidFill>
                            <a:srgbClr val="002060"/>
                          </a:solidFill>
                        </a:rPr>
                        <a:t>21.35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t" latinLnBrk="0" hangingPunct="1"/>
                      <a:r>
                        <a:rPr lang="en-US" sz="1400" dirty="0">
                          <a:solidFill>
                            <a:srgbClr val="002060"/>
                          </a:solidFill>
                        </a:rPr>
                        <a:t>24.52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t" latinLnBrk="0" hangingPunct="1"/>
                      <a:r>
                        <a:rPr lang="en-US" sz="1400" dirty="0">
                          <a:solidFill>
                            <a:srgbClr val="002060"/>
                          </a:solidFill>
                        </a:rPr>
                        <a:t>24.52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rtl="0" fontAlgn="t"/>
                      <a:r>
                        <a:rPr lang="en-US" sz="1400" dirty="0">
                          <a:solidFill>
                            <a:srgbClr val="002060"/>
                          </a:solidFill>
                        </a:rPr>
                        <a:t> </a:t>
                      </a:r>
                    </a:p>
                  </a:txBody>
                  <a:tcPr marL="6228" marR="6228" marT="62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736934"/>
                  </a:ext>
                </a:extLst>
              </a:tr>
            </a:tbl>
          </a:graphicData>
        </a:graphic>
      </p:graphicFrame>
    </p:spTree>
    <p:extLst>
      <p:ext uri="{BB962C8B-B14F-4D97-AF65-F5344CB8AC3E}">
        <p14:creationId xmlns:p14="http://schemas.microsoft.com/office/powerpoint/2010/main" val="404375848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16</a:t>
            </a:fld>
            <a:endParaRPr lang="en-US" dirty="0">
              <a:solidFill>
                <a:prstClr val="black">
                  <a:tint val="75000"/>
                </a:prstClr>
              </a:solidFill>
            </a:endParaRPr>
          </a:p>
        </p:txBody>
      </p:sp>
      <p:sp>
        <p:nvSpPr>
          <p:cNvPr id="5" name="Rectangle 4"/>
          <p:cNvSpPr/>
          <p:nvPr/>
        </p:nvSpPr>
        <p:spPr>
          <a:xfrm>
            <a:off x="914400" y="209490"/>
            <a:ext cx="7391400" cy="400110"/>
          </a:xfrm>
          <a:prstGeom prst="rect">
            <a:avLst/>
          </a:prstGeom>
        </p:spPr>
        <p:txBody>
          <a:bodyPr wrap="square">
            <a:spAutoFit/>
          </a:bodyPr>
          <a:lstStyle/>
          <a:p>
            <a:pPr algn="ctr">
              <a:spcBef>
                <a:spcPct val="0"/>
              </a:spcBef>
            </a:pPr>
            <a:r>
              <a:rPr lang="en-US" sz="2000" b="1" dirty="0">
                <a:solidFill>
                  <a:schemeClr val="bg1"/>
                </a:solidFill>
                <a:latin typeface="Arial Black" panose="020B0A04020102020204" pitchFamily="34" charset="0"/>
              </a:rPr>
              <a:t>MODE OF COAL TRANSPORTATION </a:t>
            </a:r>
          </a:p>
        </p:txBody>
      </p:sp>
      <p:sp>
        <p:nvSpPr>
          <p:cNvPr id="7" name="Rectangle 1"/>
          <p:cNvSpPr>
            <a:spLocks noChangeArrowheads="1"/>
          </p:cNvSpPr>
          <p:nvPr/>
        </p:nvSpPr>
        <p:spPr bwMode="auto">
          <a:xfrm>
            <a:off x="76199" y="684312"/>
            <a:ext cx="8991601" cy="224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184" tIns="44591" rIns="89184" bIns="44591" anchor="ctr">
            <a:spAutoFit/>
          </a:bodyPr>
          <a:lstStyle/>
          <a:p>
            <a:pPr algn="just" defTabSz="888201"/>
            <a:r>
              <a:rPr lang="en-US" sz="2000" b="1" u="sng" dirty="0">
                <a:solidFill>
                  <a:srgbClr val="0000FF"/>
                </a:solidFill>
                <a:cs typeface="Arial" panose="020B0604020202020204" pitchFamily="34" charset="0"/>
              </a:rPr>
              <a:t>Domestic Coal </a:t>
            </a:r>
            <a:r>
              <a:rPr lang="en-US" sz="2000" dirty="0">
                <a:solidFill>
                  <a:srgbClr val="0000FF"/>
                </a:solidFill>
                <a:cs typeface="Arial" panose="020B0604020202020204" pitchFamily="34" charset="0"/>
              </a:rPr>
              <a:t>- Coal is being transported from Mahanadi Coal Fields – Talcher area to plant site by Rail for the existing units and also to be transported for Unit - 4 in same way.</a:t>
            </a:r>
          </a:p>
          <a:p>
            <a:pPr algn="just" defTabSz="888201"/>
            <a:r>
              <a:rPr lang="en-US" sz="2000" b="1" u="sng" dirty="0">
                <a:solidFill>
                  <a:srgbClr val="0000FF"/>
                </a:solidFill>
                <a:cs typeface="Arial" panose="020B0604020202020204" pitchFamily="34" charset="0"/>
              </a:rPr>
              <a:t>Imported Coal </a:t>
            </a:r>
            <a:r>
              <a:rPr lang="en-US" sz="2000" dirty="0">
                <a:solidFill>
                  <a:srgbClr val="0000FF"/>
                </a:solidFill>
                <a:cs typeface="Arial" panose="020B0604020202020204" pitchFamily="34" charset="0"/>
              </a:rPr>
              <a:t>-  Coal will be sourced from Indonesia through Port and then by rail to project site and unloaded through existing track hopper / wagon tippler. The coal will be imported through bulk carriers/vessels through at Paradeep port  (180 km) or Dhamra port (250 km). </a:t>
            </a:r>
          </a:p>
        </p:txBody>
      </p:sp>
      <p:pic>
        <p:nvPicPr>
          <p:cNvPr id="8" name="Picture 7"/>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3200400" y="4785675"/>
            <a:ext cx="2819400" cy="1919925"/>
          </a:xfrm>
          <a:prstGeom prst="rect">
            <a:avLst/>
          </a:prstGeom>
          <a:ln w="3175">
            <a:solidFill>
              <a:schemeClr val="tx1"/>
            </a:solidFill>
          </a:ln>
        </p:spPr>
      </p:pic>
      <p:pic>
        <p:nvPicPr>
          <p:cNvPr id="9" name="Pictur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72200" y="4785675"/>
            <a:ext cx="2841860" cy="1919925"/>
          </a:xfrm>
          <a:prstGeom prst="rect">
            <a:avLst/>
          </a:prstGeom>
          <a:ln w="3175">
            <a:solidFill>
              <a:schemeClr val="tx1"/>
            </a:solidFill>
          </a:ln>
        </p:spPr>
      </p:pic>
      <p:pic>
        <p:nvPicPr>
          <p:cNvPr id="10" name="Picture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200400" y="2928800"/>
            <a:ext cx="2819400" cy="1795599"/>
          </a:xfrm>
          <a:prstGeom prst="rect">
            <a:avLst/>
          </a:prstGeom>
          <a:ln w="3175">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172200" y="2919730"/>
            <a:ext cx="2841860" cy="1804670"/>
          </a:xfrm>
          <a:prstGeom prst="rect">
            <a:avLst/>
          </a:prstGeom>
          <a:ln w="3175">
            <a:solidFill>
              <a:schemeClr val="tx1"/>
            </a:solidFill>
          </a:ln>
        </p:spPr>
      </p:pic>
      <p:pic>
        <p:nvPicPr>
          <p:cNvPr id="13" name="Picture 4" descr="http://www.illawarracoke.com.au/image%20temp%20folder/contactside.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7850" y="2919730"/>
            <a:ext cx="2940150" cy="1804669"/>
          </a:xfrm>
          <a:prstGeom prst="rect">
            <a:avLst/>
          </a:prstGeom>
          <a:ln w="3175">
            <a:solidFill>
              <a:schemeClr val="tx1"/>
            </a:solidFill>
          </a:ln>
          <a:extLst>
            <a:ext uri="{909E8E84-426E-40DD-AFC4-6F175D3DCCD1}">
              <a14:hiddenFill xmlns:a14="http://schemas.microsoft.com/office/drawing/2010/main">
                <a:solidFill>
                  <a:srgbClr val="FFFFFF"/>
                </a:solidFill>
              </a14:hiddenFill>
            </a:ext>
          </a:extLst>
        </p:spPr>
      </p:pic>
      <p:pic>
        <p:nvPicPr>
          <p:cNvPr id="14" name="Picture 6" descr="http://www.demagcranes-ag.de/images/home/presse/bildarchiv/hafentech/xl/bild11g.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7850" y="4785674"/>
            <a:ext cx="2948957" cy="1919925"/>
          </a:xfrm>
          <a:prstGeom prst="rect">
            <a:avLst/>
          </a:prstGeom>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2358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17</a:t>
            </a:fld>
            <a:endParaRPr lang="en-US" dirty="0">
              <a:solidFill>
                <a:prstClr val="black">
                  <a:tint val="75000"/>
                </a:prstClr>
              </a:solidFill>
            </a:endParaRPr>
          </a:p>
        </p:txBody>
      </p:sp>
      <p:sp>
        <p:nvSpPr>
          <p:cNvPr id="5" name="Rectangle 3"/>
          <p:cNvSpPr>
            <a:spLocks noChangeArrowheads="1"/>
          </p:cNvSpPr>
          <p:nvPr/>
        </p:nvSpPr>
        <p:spPr bwMode="auto">
          <a:xfrm>
            <a:off x="2988099" y="152400"/>
            <a:ext cx="27171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200" b="1" dirty="0">
                <a:solidFill>
                  <a:schemeClr val="bg1"/>
                </a:solidFill>
                <a:latin typeface="Arial Black" panose="020B0A04020102020204" pitchFamily="34" charset="0"/>
              </a:rPr>
              <a:t>CSR ACTIVITIES</a:t>
            </a:r>
            <a:endParaRPr lang="en-IN" altLang="en-US" sz="2200" b="1" dirty="0">
              <a:solidFill>
                <a:schemeClr val="bg1"/>
              </a:solidFill>
              <a:latin typeface="Arial Black" panose="020B0A04020102020204" pitchFamily="34" charset="0"/>
            </a:endParaRPr>
          </a:p>
        </p:txBody>
      </p:sp>
      <p:sp>
        <p:nvSpPr>
          <p:cNvPr id="6" name="Rectangle 5"/>
          <p:cNvSpPr/>
          <p:nvPr/>
        </p:nvSpPr>
        <p:spPr>
          <a:xfrm>
            <a:off x="76200" y="762000"/>
            <a:ext cx="8991600" cy="6035498"/>
          </a:xfrm>
          <a:prstGeom prst="rect">
            <a:avLst/>
          </a:prstGeom>
        </p:spPr>
        <p:txBody>
          <a:bodyPr wrap="square">
            <a:spAutoFit/>
          </a:bodyPr>
          <a:lstStyle/>
          <a:p>
            <a:pPr algn="just">
              <a:lnSpc>
                <a:spcPct val="120000"/>
              </a:lnSpc>
            </a:pPr>
            <a:r>
              <a:rPr lang="en-US" sz="1600" dirty="0">
                <a:solidFill>
                  <a:srgbClr val="0000FF"/>
                </a:solidFill>
                <a:cs typeface="Times New Roman" pitchFamily="18" charset="0"/>
              </a:rPr>
              <a:t>GMR Kamalanga Energy Ltd. performs its corporate social responsibility in collaboration with GMR Varalakshmi Foundation (GMRVF), the CSR arm of GMR Group, in Kamalanga &amp; Mangalpur G.P. of Odapada block in Dhenkanal district of Odisha. GKEL as part of GMR Group’s policy, is committed towards inclusive growth and has undertaken CSR activities since 2007. </a:t>
            </a:r>
            <a:endParaRPr lang="en-IN" sz="1600" dirty="0">
              <a:solidFill>
                <a:srgbClr val="0000FF"/>
              </a:solidFill>
              <a:cs typeface="Times New Roman" pitchFamily="18" charset="0"/>
            </a:endParaRPr>
          </a:p>
          <a:p>
            <a:pPr algn="just">
              <a:lnSpc>
                <a:spcPct val="120000"/>
              </a:lnSpc>
            </a:pPr>
            <a:r>
              <a:rPr lang="en-US" sz="1600" dirty="0">
                <a:solidFill>
                  <a:srgbClr val="0000FF"/>
                </a:solidFill>
                <a:cs typeface="Times New Roman" pitchFamily="18" charset="0"/>
              </a:rPr>
              <a:t>CSR Unit undertakes projects mainly on Education, Health, Hygiene &amp; Sanitation, Empowerment &amp; Livelihoods and Community Development. </a:t>
            </a:r>
          </a:p>
          <a:p>
            <a:pPr marL="285750" indent="-285750" algn="just">
              <a:lnSpc>
                <a:spcPct val="120000"/>
              </a:lnSpc>
              <a:spcBef>
                <a:spcPct val="0"/>
              </a:spcBef>
              <a:buFont typeface="Wingdings" panose="05000000000000000000" pitchFamily="2" charset="2"/>
              <a:buChar char="Ø"/>
            </a:pPr>
            <a:r>
              <a:rPr lang="en-US" sz="1600" dirty="0">
                <a:solidFill>
                  <a:srgbClr val="0000FF"/>
                </a:solidFill>
                <a:cs typeface="Times New Roman" pitchFamily="18" charset="0"/>
              </a:rPr>
              <a:t>Company has established DAV Public School – Given fee concession to children of PAP </a:t>
            </a:r>
          </a:p>
          <a:p>
            <a:pPr marL="285750" indent="-285750" algn="just">
              <a:lnSpc>
                <a:spcPct val="120000"/>
              </a:lnSpc>
              <a:spcBef>
                <a:spcPct val="0"/>
              </a:spcBef>
              <a:buFont typeface="Wingdings" panose="05000000000000000000" pitchFamily="2" charset="2"/>
              <a:buChar char="Ø"/>
            </a:pPr>
            <a:r>
              <a:rPr lang="en-US" sz="1600" dirty="0">
                <a:solidFill>
                  <a:srgbClr val="0000FF"/>
                </a:solidFill>
                <a:cs typeface="Times New Roman" pitchFamily="18" charset="0"/>
              </a:rPr>
              <a:t>A 15 bedded Hospital for the communities.</a:t>
            </a:r>
          </a:p>
          <a:p>
            <a:pPr marL="285750" indent="-285750" algn="just">
              <a:lnSpc>
                <a:spcPct val="120000"/>
              </a:lnSpc>
              <a:spcBef>
                <a:spcPct val="0"/>
              </a:spcBef>
              <a:buFont typeface="Wingdings" panose="05000000000000000000" pitchFamily="2" charset="2"/>
              <a:buChar char="Ø"/>
            </a:pPr>
            <a:r>
              <a:rPr lang="en-US" sz="1600" dirty="0">
                <a:solidFill>
                  <a:srgbClr val="0000FF"/>
                </a:solidFill>
                <a:cs typeface="Times New Roman" pitchFamily="18" charset="0"/>
              </a:rPr>
              <a:t>Pipe water supply started to 7 villages in collaboration with RWSS dept. of Govt. of Odisha</a:t>
            </a:r>
          </a:p>
          <a:p>
            <a:pPr marL="285750" indent="-285750">
              <a:lnSpc>
                <a:spcPct val="120000"/>
              </a:lnSpc>
              <a:buFont typeface="Wingdings" panose="05000000000000000000" pitchFamily="2" charset="2"/>
              <a:buChar char="Ø"/>
            </a:pPr>
            <a:r>
              <a:rPr lang="en-US" sz="1600" dirty="0">
                <a:solidFill>
                  <a:srgbClr val="0000FF"/>
                </a:solidFill>
                <a:cs typeface="Times New Roman" pitchFamily="18" charset="0"/>
              </a:rPr>
              <a:t>A Special Livelihood Restoration Program (LRP) started in 2016-17 with an objective of livelihood improvement of about 1500 families in 6 years. We provide support for farming, livestock rearing, skill training and enterprise development for increase income &amp; provide alternative livelihood option.</a:t>
            </a:r>
            <a:endParaRPr lang="en-US" altLang="en-US" sz="1600" dirty="0">
              <a:solidFill>
                <a:srgbClr val="0000FF"/>
              </a:solidFill>
              <a:cs typeface="Times New Roman" pitchFamily="18" charset="0"/>
            </a:endParaRPr>
          </a:p>
          <a:p>
            <a:pPr marL="342900" lvl="0" indent="-342900" algn="just">
              <a:spcAft>
                <a:spcPts val="600"/>
              </a:spcAft>
              <a:buFont typeface="Symbol" panose="05050102010706020507" pitchFamily="18" charset="2"/>
              <a:buChar char=""/>
              <a:tabLst>
                <a:tab pos="2819400" algn="l"/>
              </a:tabLst>
            </a:pPr>
            <a:r>
              <a:rPr lang="en-US" sz="1600" dirty="0">
                <a:solidFill>
                  <a:srgbClr val="0000FF"/>
                </a:solidFill>
                <a:cs typeface="Times New Roman" pitchFamily="18" charset="0"/>
              </a:rPr>
              <a:t>Concession in school fees to the children from land loser families at GMR DAV Public School.</a:t>
            </a:r>
            <a:endParaRPr lang="en-IN" sz="1600" dirty="0">
              <a:solidFill>
                <a:srgbClr val="0000FF"/>
              </a:solidFill>
              <a:cs typeface="Times New Roman" pitchFamily="18" charset="0"/>
            </a:endParaRPr>
          </a:p>
          <a:p>
            <a:pPr marL="342900" lvl="0" indent="-342900" algn="just">
              <a:spcAft>
                <a:spcPts val="600"/>
              </a:spcAft>
              <a:buFont typeface="Symbol" panose="05050102010706020507" pitchFamily="18" charset="2"/>
              <a:buChar char=""/>
              <a:tabLst>
                <a:tab pos="2819400" algn="l"/>
              </a:tabLst>
            </a:pPr>
            <a:r>
              <a:rPr lang="en-US" sz="1600" dirty="0">
                <a:solidFill>
                  <a:srgbClr val="0000FF"/>
                </a:solidFill>
                <a:cs typeface="Times New Roman" pitchFamily="18" charset="0"/>
              </a:rPr>
              <a:t>Construction of Village roads, renovation of temples, ponds in the Panchayats.</a:t>
            </a:r>
          </a:p>
          <a:p>
            <a:pPr marL="342900" indent="-342900" algn="just">
              <a:spcAft>
                <a:spcPts val="600"/>
              </a:spcAft>
              <a:buFont typeface="Symbol" panose="05050102010706020507" pitchFamily="18" charset="2"/>
              <a:buChar char=""/>
              <a:tabLst>
                <a:tab pos="2819400" algn="l"/>
              </a:tabLst>
            </a:pPr>
            <a:r>
              <a:rPr lang="en-US" sz="1600" dirty="0">
                <a:solidFill>
                  <a:srgbClr val="0000FF"/>
                </a:solidFill>
                <a:cs typeface="Times New Roman" pitchFamily="18" charset="0"/>
              </a:rPr>
              <a:t>Implementation of Social Volunteering Programs (an group initiative) for the benefit of community people by GKEL employees every year.</a:t>
            </a:r>
          </a:p>
          <a:p>
            <a:pPr marL="342900" indent="-342900" algn="just">
              <a:lnSpc>
                <a:spcPct val="120000"/>
              </a:lnSpc>
              <a:spcAft>
                <a:spcPts val="600"/>
              </a:spcAft>
              <a:buFont typeface="Symbol" panose="05050102010706020507" pitchFamily="18" charset="2"/>
              <a:buChar char=""/>
              <a:tabLst>
                <a:tab pos="2819400" algn="l"/>
              </a:tabLst>
            </a:pPr>
            <a:r>
              <a:rPr lang="en-US" sz="1600" dirty="0">
                <a:solidFill>
                  <a:srgbClr val="0000FF"/>
                </a:solidFill>
                <a:cs typeface="Times New Roman" pitchFamily="18" charset="0"/>
              </a:rPr>
              <a:t>DAAN UTSAV week is being observed every year with identified activities. After the Covid pandemic in FY 2021-22 &amp; 2022-23 various  supports provided to more than 1400 needy people with an expenditure of around Rs 32.00 lakhs contributed by Employees, Agencies and other stake holders of GKEL.</a:t>
            </a:r>
            <a:endParaRPr lang="en-IN" sz="1600" dirty="0">
              <a:solidFill>
                <a:srgbClr val="0000FF"/>
              </a:solidFill>
              <a:cs typeface="Times New Roman" pitchFamily="18" charset="0"/>
            </a:endParaRPr>
          </a:p>
        </p:txBody>
      </p:sp>
    </p:spTree>
    <p:extLst>
      <p:ext uri="{BB962C8B-B14F-4D97-AF65-F5344CB8AC3E}">
        <p14:creationId xmlns:p14="http://schemas.microsoft.com/office/powerpoint/2010/main" val="312612555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5A8E5A29-9517-467D-AE97-B17739175AC9}" type="slidenum">
              <a:rPr lang="en-US" altLang="en-US" sz="1400" smtClean="0"/>
              <a:pPr>
                <a:spcBef>
                  <a:spcPct val="0"/>
                </a:spcBef>
                <a:buFontTx/>
                <a:buNone/>
              </a:pPr>
              <a:t>18</a:t>
            </a:fld>
            <a:endParaRPr lang="en-US" altLang="en-US" sz="1400"/>
          </a:p>
        </p:txBody>
      </p:sp>
      <p:sp>
        <p:nvSpPr>
          <p:cNvPr id="17411" name="Rectangle 3"/>
          <p:cNvSpPr>
            <a:spLocks noChangeArrowheads="1"/>
          </p:cNvSpPr>
          <p:nvPr/>
        </p:nvSpPr>
        <p:spPr bwMode="auto">
          <a:xfrm>
            <a:off x="2988099" y="152400"/>
            <a:ext cx="27171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200" b="1" dirty="0">
                <a:solidFill>
                  <a:schemeClr val="bg1"/>
                </a:solidFill>
                <a:latin typeface="Arial Black" panose="020B0A04020102020204" pitchFamily="34" charset="0"/>
              </a:rPr>
              <a:t>CSR ACTIVITIES</a:t>
            </a:r>
            <a:endParaRPr lang="en-IN" altLang="en-US" sz="2200" b="1" dirty="0">
              <a:solidFill>
                <a:schemeClr val="bg1"/>
              </a:solidFill>
              <a:latin typeface="Arial Black" panose="020B0A04020102020204" pitchFamily="34" charset="0"/>
            </a:endParaRPr>
          </a:p>
        </p:txBody>
      </p:sp>
      <p:sp>
        <p:nvSpPr>
          <p:cNvPr id="7" name="Rectangle 6"/>
          <p:cNvSpPr/>
          <p:nvPr/>
        </p:nvSpPr>
        <p:spPr>
          <a:xfrm>
            <a:off x="152400" y="762000"/>
            <a:ext cx="8839200" cy="4228850"/>
          </a:xfrm>
          <a:prstGeom prst="rect">
            <a:avLst/>
          </a:prstGeom>
        </p:spPr>
        <p:txBody>
          <a:bodyPr wrap="square">
            <a:spAutoFit/>
          </a:bodyPr>
          <a:lstStyle/>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Engaging 15 Extra teachers(Vidya volunteers) in Govt. schools</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Supporting 16 Anganwadi centres </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Providing scholarship to 14 students every month</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Running Computer education for girls.</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Test papers provided to 300 students of class 9th and 10th in FY 22-23</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Telemedicine program for specialised diseases covering about 100 patients every month.</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Average 800 patients treated through Mobile medical Unit every month</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1179 persons took booster dose of vaccine against COVID in FY 22-23</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45 persons received 4.3 lakhs as reimbursement of health treatment expenses.</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55 pregnant and lactating mothers receive nutritious food in 5 village centres.</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48 old and poor persons receive monthly dry food ration</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45 girls are engaged in 2 tailoring centres for stitching various garments, fancy bags etc.</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92 fish farmers received fish yearlings and other inputs in FY 22-23</a:t>
            </a:r>
          </a:p>
          <a:p>
            <a:pPr marL="285750" indent="-285750" algn="just">
              <a:lnSpc>
                <a:spcPct val="120000"/>
              </a:lnSpc>
              <a:spcBef>
                <a:spcPct val="0"/>
              </a:spcBef>
              <a:buFont typeface="Wingdings" panose="05000000000000000000" pitchFamily="2" charset="2"/>
              <a:buChar char="Ø"/>
            </a:pPr>
            <a:r>
              <a:rPr lang="en-IN" sz="1600" dirty="0">
                <a:solidFill>
                  <a:srgbClr val="0000FF"/>
                </a:solidFill>
                <a:cs typeface="Times New Roman" pitchFamily="18" charset="0"/>
              </a:rPr>
              <a:t>25 farmers started doing Kuber variety of paddy and 4 has taken up sugar free paddy</a:t>
            </a:r>
          </a:p>
        </p:txBody>
      </p:sp>
      <p:sp>
        <p:nvSpPr>
          <p:cNvPr id="8" name="Rectangle 7"/>
          <p:cNvSpPr/>
          <p:nvPr/>
        </p:nvSpPr>
        <p:spPr>
          <a:xfrm>
            <a:off x="199751" y="4953000"/>
            <a:ext cx="8293854" cy="338554"/>
          </a:xfrm>
          <a:prstGeom prst="rect">
            <a:avLst/>
          </a:prstGeom>
        </p:spPr>
        <p:txBody>
          <a:bodyPr wrap="square">
            <a:spAutoFit/>
          </a:bodyPr>
          <a:lstStyle/>
          <a:p>
            <a:r>
              <a:rPr lang="en-US" sz="1600" dirty="0">
                <a:solidFill>
                  <a:srgbClr val="0000FF"/>
                </a:solidFill>
                <a:cs typeface="Times New Roman" pitchFamily="18" charset="0"/>
              </a:rPr>
              <a:t>Expenses in CSR activities in last five years and this financial year (till September) is given below </a:t>
            </a:r>
            <a:endParaRPr lang="en-IN" sz="1600" dirty="0"/>
          </a:p>
        </p:txBody>
      </p:sp>
      <p:graphicFrame>
        <p:nvGraphicFramePr>
          <p:cNvPr id="9" name="Table 8"/>
          <p:cNvGraphicFramePr>
            <a:graphicFrameLocks noGrp="1"/>
          </p:cNvGraphicFramePr>
          <p:nvPr>
            <p:extLst>
              <p:ext uri="{D42A27DB-BD31-4B8C-83A1-F6EECF244321}">
                <p14:modId xmlns:p14="http://schemas.microsoft.com/office/powerpoint/2010/main" val="3226955027"/>
              </p:ext>
            </p:extLst>
          </p:nvPr>
        </p:nvGraphicFramePr>
        <p:xfrm>
          <a:off x="199751" y="5410201"/>
          <a:ext cx="8715648" cy="1219201"/>
        </p:xfrm>
        <a:graphic>
          <a:graphicData uri="http://schemas.openxmlformats.org/drawingml/2006/table">
            <a:tbl>
              <a:tblPr firstRow="1" firstCol="1" bandRow="1">
                <a:tableStyleId>{5940675A-B579-460E-94D1-54222C63F5DA}</a:tableStyleId>
              </a:tblPr>
              <a:tblGrid>
                <a:gridCol w="1348726">
                  <a:extLst>
                    <a:ext uri="{9D8B030D-6E8A-4147-A177-3AD203B41FA5}">
                      <a16:colId xmlns:a16="http://schemas.microsoft.com/office/drawing/2014/main" val="3262210904"/>
                    </a:ext>
                  </a:extLst>
                </a:gridCol>
                <a:gridCol w="2642483">
                  <a:extLst>
                    <a:ext uri="{9D8B030D-6E8A-4147-A177-3AD203B41FA5}">
                      <a16:colId xmlns:a16="http://schemas.microsoft.com/office/drawing/2014/main" val="2240184244"/>
                    </a:ext>
                  </a:extLst>
                </a:gridCol>
                <a:gridCol w="2322182">
                  <a:extLst>
                    <a:ext uri="{9D8B030D-6E8A-4147-A177-3AD203B41FA5}">
                      <a16:colId xmlns:a16="http://schemas.microsoft.com/office/drawing/2014/main" val="3004126808"/>
                    </a:ext>
                  </a:extLst>
                </a:gridCol>
                <a:gridCol w="2402257">
                  <a:extLst>
                    <a:ext uri="{9D8B030D-6E8A-4147-A177-3AD203B41FA5}">
                      <a16:colId xmlns:a16="http://schemas.microsoft.com/office/drawing/2014/main" val="3422943540"/>
                    </a:ext>
                  </a:extLst>
                </a:gridCol>
              </a:tblGrid>
              <a:tr h="318292">
                <a:tc>
                  <a:txBody>
                    <a:bodyPr/>
                    <a:lstStyle/>
                    <a:p>
                      <a:pPr marL="0" marR="0">
                        <a:spcBef>
                          <a:spcPts val="0"/>
                        </a:spcBef>
                        <a:spcAft>
                          <a:spcPts val="0"/>
                        </a:spcAft>
                      </a:pPr>
                      <a:r>
                        <a:rPr lang="en-IN" b="1" dirty="0">
                          <a:solidFill>
                            <a:srgbClr val="0B27B5"/>
                          </a:solidFill>
                        </a:rPr>
                        <a:t>Year</a:t>
                      </a:r>
                      <a:endParaRPr lang="en-US" b="1" dirty="0">
                        <a:solidFill>
                          <a:srgbClr val="0B27B5"/>
                        </a:solidFill>
                      </a:endParaRPr>
                    </a:p>
                  </a:txBody>
                  <a:tcPr marL="68580" marR="68580" marT="0" marB="0">
                    <a:solidFill>
                      <a:schemeClr val="bg1"/>
                    </a:solidFill>
                  </a:tcPr>
                </a:tc>
                <a:tc>
                  <a:txBody>
                    <a:bodyPr/>
                    <a:lstStyle/>
                    <a:p>
                      <a:pPr marL="0" marR="0">
                        <a:spcBef>
                          <a:spcPts val="0"/>
                        </a:spcBef>
                        <a:spcAft>
                          <a:spcPts val="0"/>
                        </a:spcAft>
                      </a:pPr>
                      <a:r>
                        <a:rPr lang="en-IN" b="1" dirty="0">
                          <a:solidFill>
                            <a:srgbClr val="0B27B5"/>
                          </a:solidFill>
                        </a:rPr>
                        <a:t>Expenses (Rs. In lakhs)</a:t>
                      </a:r>
                      <a:endParaRPr lang="en-US" b="1" dirty="0">
                        <a:solidFill>
                          <a:srgbClr val="0B27B5"/>
                        </a:solidFill>
                      </a:endParaRPr>
                    </a:p>
                  </a:txBody>
                  <a:tcPr marL="68580" marR="68580" marT="0" marB="0">
                    <a:solidFill>
                      <a:schemeClr val="bg1"/>
                    </a:solidFill>
                  </a:tcPr>
                </a:tc>
                <a:tc>
                  <a:txBody>
                    <a:bodyPr/>
                    <a:lstStyle/>
                    <a:p>
                      <a:pPr marL="0" marR="0">
                        <a:spcBef>
                          <a:spcPts val="0"/>
                        </a:spcBef>
                        <a:spcAft>
                          <a:spcPts val="0"/>
                        </a:spcAft>
                      </a:pPr>
                      <a:r>
                        <a:rPr lang="en-IN" b="1" dirty="0">
                          <a:solidFill>
                            <a:srgbClr val="0B27B5"/>
                          </a:solidFill>
                        </a:rPr>
                        <a:t>Year</a:t>
                      </a:r>
                      <a:endParaRPr lang="en-US" b="1" dirty="0">
                        <a:solidFill>
                          <a:srgbClr val="0B27B5"/>
                        </a:solidFill>
                      </a:endParaRPr>
                    </a:p>
                  </a:txBody>
                  <a:tcPr marL="68580" marR="68580" marT="0" marB="0">
                    <a:solidFill>
                      <a:schemeClr val="bg1"/>
                    </a:solidFill>
                  </a:tcPr>
                </a:tc>
                <a:tc>
                  <a:txBody>
                    <a:bodyPr/>
                    <a:lstStyle/>
                    <a:p>
                      <a:pPr marL="0" marR="0">
                        <a:spcBef>
                          <a:spcPts val="0"/>
                        </a:spcBef>
                        <a:spcAft>
                          <a:spcPts val="0"/>
                        </a:spcAft>
                      </a:pPr>
                      <a:r>
                        <a:rPr lang="en-IN" b="1" dirty="0">
                          <a:solidFill>
                            <a:srgbClr val="0B27B5"/>
                          </a:solidFill>
                        </a:rPr>
                        <a:t>Expenses (Rs. In lakhs)</a:t>
                      </a:r>
                      <a:endParaRPr lang="en-US" b="1" dirty="0">
                        <a:solidFill>
                          <a:srgbClr val="0B27B5"/>
                        </a:solidFill>
                      </a:endParaRPr>
                    </a:p>
                  </a:txBody>
                  <a:tcPr marL="68580" marR="68580" marT="0" marB="0">
                    <a:solidFill>
                      <a:schemeClr val="bg1"/>
                    </a:solidFill>
                  </a:tcPr>
                </a:tc>
                <a:extLst>
                  <a:ext uri="{0D108BD9-81ED-4DB2-BD59-A6C34878D82A}">
                    <a16:rowId xmlns:a16="http://schemas.microsoft.com/office/drawing/2014/main" val="4122478318"/>
                  </a:ext>
                </a:extLst>
              </a:tr>
              <a:tr h="300303">
                <a:tc>
                  <a:txBody>
                    <a:bodyPr/>
                    <a:lstStyle/>
                    <a:p>
                      <a:pPr marL="0" marR="0">
                        <a:spcBef>
                          <a:spcPts val="0"/>
                        </a:spcBef>
                        <a:spcAft>
                          <a:spcPts val="0"/>
                        </a:spcAft>
                      </a:pPr>
                      <a:r>
                        <a:rPr lang="en-US" dirty="0">
                          <a:solidFill>
                            <a:srgbClr val="0B27B5"/>
                          </a:solidFill>
                        </a:rPr>
                        <a:t>FY 2019</a:t>
                      </a:r>
                    </a:p>
                  </a:txBody>
                  <a:tcPr marL="68580" marR="68580" marT="0" marB="0">
                    <a:solidFill>
                      <a:schemeClr val="bg1"/>
                    </a:solidFill>
                  </a:tcPr>
                </a:tc>
                <a:tc>
                  <a:txBody>
                    <a:bodyPr/>
                    <a:lstStyle/>
                    <a:p>
                      <a:pPr marL="0" marR="0">
                        <a:spcBef>
                          <a:spcPts val="0"/>
                        </a:spcBef>
                        <a:spcAft>
                          <a:spcPts val="0"/>
                        </a:spcAft>
                      </a:pPr>
                      <a:r>
                        <a:rPr lang="en-US" sz="1600" dirty="0">
                          <a:solidFill>
                            <a:srgbClr val="0B27B5"/>
                          </a:solidFill>
                        </a:rPr>
                        <a:t>379.09</a:t>
                      </a:r>
                    </a:p>
                  </a:txBody>
                  <a:tcPr marL="68580" marR="68580" marT="0" marB="0">
                    <a:solidFill>
                      <a:schemeClr val="bg1"/>
                    </a:solidFill>
                  </a:tcPr>
                </a:tc>
                <a:tc>
                  <a:txBody>
                    <a:bodyPr/>
                    <a:lstStyle/>
                    <a:p>
                      <a:pPr marL="0" marR="0">
                        <a:spcBef>
                          <a:spcPts val="0"/>
                        </a:spcBef>
                        <a:spcAft>
                          <a:spcPts val="0"/>
                        </a:spcAft>
                      </a:pPr>
                      <a:r>
                        <a:rPr lang="en-US" sz="1600" dirty="0">
                          <a:solidFill>
                            <a:srgbClr val="0B27B5"/>
                          </a:solidFill>
                        </a:rPr>
                        <a:t>FY 2022</a:t>
                      </a:r>
                    </a:p>
                  </a:txBody>
                  <a:tcPr marL="68580" marR="68580" marT="0" marB="0">
                    <a:solidFill>
                      <a:schemeClr val="bg1"/>
                    </a:solidFill>
                  </a:tcPr>
                </a:tc>
                <a:tc>
                  <a:txBody>
                    <a:bodyPr/>
                    <a:lstStyle/>
                    <a:p>
                      <a:pPr marL="0" marR="0" algn="l" defTabSz="914400" rtl="0" eaLnBrk="1" latinLnBrk="0" hangingPunct="1">
                        <a:spcBef>
                          <a:spcPts val="0"/>
                        </a:spcBef>
                        <a:spcAft>
                          <a:spcPts val="0"/>
                        </a:spcAft>
                      </a:pPr>
                      <a:r>
                        <a:rPr lang="en-US" sz="1600" dirty="0">
                          <a:solidFill>
                            <a:srgbClr val="0B27B5"/>
                          </a:solidFill>
                        </a:rPr>
                        <a:t>202.60</a:t>
                      </a:r>
                    </a:p>
                  </a:txBody>
                  <a:tcPr marL="68580" marR="68580" marT="0" marB="0">
                    <a:solidFill>
                      <a:schemeClr val="bg1"/>
                    </a:solidFill>
                  </a:tcPr>
                </a:tc>
                <a:extLst>
                  <a:ext uri="{0D108BD9-81ED-4DB2-BD59-A6C34878D82A}">
                    <a16:rowId xmlns:a16="http://schemas.microsoft.com/office/drawing/2014/main" val="3878527075"/>
                  </a:ext>
                </a:extLst>
              </a:tr>
              <a:tr h="300303">
                <a:tc>
                  <a:txBody>
                    <a:bodyPr/>
                    <a:lstStyle/>
                    <a:p>
                      <a:pPr marL="0" marR="0">
                        <a:spcBef>
                          <a:spcPts val="0"/>
                        </a:spcBef>
                        <a:spcAft>
                          <a:spcPts val="0"/>
                        </a:spcAft>
                      </a:pPr>
                      <a:r>
                        <a:rPr lang="en-US" dirty="0">
                          <a:solidFill>
                            <a:srgbClr val="0B27B5"/>
                          </a:solidFill>
                        </a:rPr>
                        <a:t>FY 2020</a:t>
                      </a:r>
                    </a:p>
                  </a:txBody>
                  <a:tcPr marL="68580" marR="68580" marT="0" marB="0">
                    <a:solidFill>
                      <a:schemeClr val="bg1"/>
                    </a:solidFill>
                  </a:tcPr>
                </a:tc>
                <a:tc>
                  <a:txBody>
                    <a:bodyPr/>
                    <a:lstStyle/>
                    <a:p>
                      <a:pPr marL="0" marR="0">
                        <a:spcBef>
                          <a:spcPts val="0"/>
                        </a:spcBef>
                        <a:spcAft>
                          <a:spcPts val="0"/>
                        </a:spcAft>
                      </a:pPr>
                      <a:r>
                        <a:rPr lang="en-US" sz="1600" dirty="0">
                          <a:solidFill>
                            <a:srgbClr val="0B27B5"/>
                          </a:solidFill>
                        </a:rPr>
                        <a:t>279.79</a:t>
                      </a:r>
                    </a:p>
                  </a:txBody>
                  <a:tcPr marL="68580" marR="68580" marT="0" marB="0">
                    <a:solidFill>
                      <a:schemeClr val="bg1"/>
                    </a:solidFill>
                  </a:tcPr>
                </a:tc>
                <a:tc>
                  <a:txBody>
                    <a:bodyPr/>
                    <a:lstStyle/>
                    <a:p>
                      <a:pPr marL="0" marR="0">
                        <a:spcBef>
                          <a:spcPts val="0"/>
                        </a:spcBef>
                        <a:spcAft>
                          <a:spcPts val="0"/>
                        </a:spcAft>
                      </a:pPr>
                      <a:r>
                        <a:rPr lang="en-US" sz="1600" dirty="0">
                          <a:solidFill>
                            <a:srgbClr val="0B27B5"/>
                          </a:solidFill>
                        </a:rPr>
                        <a:t>FY 2023 (till September)</a:t>
                      </a:r>
                    </a:p>
                  </a:txBody>
                  <a:tcPr marL="68580" marR="68580" marT="0" marB="0">
                    <a:solidFill>
                      <a:schemeClr val="bg1"/>
                    </a:solidFill>
                  </a:tcPr>
                </a:tc>
                <a:tc>
                  <a:txBody>
                    <a:bodyPr/>
                    <a:lstStyle/>
                    <a:p>
                      <a:pPr marL="0" marR="0" algn="l" defTabSz="914400" rtl="0" eaLnBrk="1" latinLnBrk="0" hangingPunct="1">
                        <a:spcBef>
                          <a:spcPts val="0"/>
                        </a:spcBef>
                        <a:spcAft>
                          <a:spcPts val="0"/>
                        </a:spcAft>
                      </a:pPr>
                      <a:r>
                        <a:rPr lang="en-US" sz="1600" dirty="0">
                          <a:solidFill>
                            <a:srgbClr val="0B27B5"/>
                          </a:solidFill>
                        </a:rPr>
                        <a:t>106.30</a:t>
                      </a:r>
                    </a:p>
                  </a:txBody>
                  <a:tcPr marL="68580" marR="68580" marT="0" marB="0">
                    <a:solidFill>
                      <a:schemeClr val="bg1"/>
                    </a:solidFill>
                  </a:tcPr>
                </a:tc>
                <a:extLst>
                  <a:ext uri="{0D108BD9-81ED-4DB2-BD59-A6C34878D82A}">
                    <a16:rowId xmlns:a16="http://schemas.microsoft.com/office/drawing/2014/main" val="154021136"/>
                  </a:ext>
                </a:extLst>
              </a:tr>
              <a:tr h="300303">
                <a:tc>
                  <a:txBody>
                    <a:bodyPr/>
                    <a:lstStyle/>
                    <a:p>
                      <a:pPr marL="0" marR="0">
                        <a:spcBef>
                          <a:spcPts val="0"/>
                        </a:spcBef>
                        <a:spcAft>
                          <a:spcPts val="0"/>
                        </a:spcAft>
                      </a:pPr>
                      <a:r>
                        <a:rPr lang="en-US" dirty="0">
                          <a:solidFill>
                            <a:srgbClr val="0B27B5"/>
                          </a:solidFill>
                        </a:rPr>
                        <a:t>FY 2021</a:t>
                      </a:r>
                    </a:p>
                  </a:txBody>
                  <a:tcPr marL="68580" marR="68580" marT="0" marB="0">
                    <a:solidFill>
                      <a:schemeClr val="bg1"/>
                    </a:solidFill>
                  </a:tcPr>
                </a:tc>
                <a:tc>
                  <a:txBody>
                    <a:bodyPr/>
                    <a:lstStyle/>
                    <a:p>
                      <a:pPr marL="0" marR="0">
                        <a:spcBef>
                          <a:spcPts val="0"/>
                        </a:spcBef>
                        <a:spcAft>
                          <a:spcPts val="0"/>
                        </a:spcAft>
                      </a:pPr>
                      <a:r>
                        <a:rPr lang="en-US" sz="1600" dirty="0">
                          <a:solidFill>
                            <a:srgbClr val="0B27B5"/>
                          </a:solidFill>
                        </a:rPr>
                        <a:t>163.60</a:t>
                      </a:r>
                    </a:p>
                  </a:txBody>
                  <a:tcPr marL="68580" marR="68580" marT="0" marB="0">
                    <a:solidFill>
                      <a:schemeClr val="bg1"/>
                    </a:solidFill>
                  </a:tcPr>
                </a:tc>
                <a:tc>
                  <a:txBody>
                    <a:bodyPr/>
                    <a:lstStyle/>
                    <a:p>
                      <a:pPr marL="0" marR="0">
                        <a:spcBef>
                          <a:spcPts val="0"/>
                        </a:spcBef>
                        <a:spcAft>
                          <a:spcPts val="0"/>
                        </a:spcAft>
                      </a:pPr>
                      <a:endParaRPr lang="en-US" sz="1600" dirty="0">
                        <a:solidFill>
                          <a:srgbClr val="0B27B5"/>
                        </a:solidFill>
                      </a:endParaRPr>
                    </a:p>
                  </a:txBody>
                  <a:tcPr marL="68580" marR="68580" marT="0" marB="0">
                    <a:solidFill>
                      <a:schemeClr val="bg1"/>
                    </a:solidFill>
                  </a:tcPr>
                </a:tc>
                <a:tc>
                  <a:txBody>
                    <a:bodyPr/>
                    <a:lstStyle/>
                    <a:p>
                      <a:pPr marL="0" marR="0">
                        <a:spcBef>
                          <a:spcPts val="0"/>
                        </a:spcBef>
                        <a:spcAft>
                          <a:spcPts val="0"/>
                        </a:spcAft>
                      </a:pPr>
                      <a:endParaRPr lang="en-US" sz="1600" dirty="0">
                        <a:solidFill>
                          <a:srgbClr val="0B27B5"/>
                        </a:solidFill>
                      </a:endParaRPr>
                    </a:p>
                  </a:txBody>
                  <a:tcPr marL="68580" marR="68580" marT="0" marB="0">
                    <a:solidFill>
                      <a:schemeClr val="bg1"/>
                    </a:solidFill>
                  </a:tcPr>
                </a:tc>
                <a:extLst>
                  <a:ext uri="{0D108BD9-81ED-4DB2-BD59-A6C34878D82A}">
                    <a16:rowId xmlns:a16="http://schemas.microsoft.com/office/drawing/2014/main" val="3010386205"/>
                  </a:ext>
                </a:extLst>
              </a:tr>
            </a:tbl>
          </a:graphicData>
        </a:graphic>
      </p:graphicFrame>
    </p:spTree>
    <p:extLst>
      <p:ext uri="{BB962C8B-B14F-4D97-AF65-F5344CB8AC3E}">
        <p14:creationId xmlns:p14="http://schemas.microsoft.com/office/powerpoint/2010/main" val="363957251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19</a:t>
            </a:fld>
            <a:endParaRPr lang="en-US" dirty="0">
              <a:solidFill>
                <a:prstClr val="black">
                  <a:tint val="75000"/>
                </a:prstClr>
              </a:solidFill>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72200" y="762000"/>
            <a:ext cx="2819400" cy="1905000"/>
          </a:xfrm>
          <a:prstGeom prst="rect">
            <a:avLst/>
          </a:prstGeom>
          <a:ln w="3175" cap="sq">
            <a:no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96490" y="2773986"/>
            <a:ext cx="2999510" cy="1950414"/>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96490" y="4800599"/>
            <a:ext cx="2999510" cy="1920876"/>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6199" y="4800599"/>
            <a:ext cx="2944091" cy="1905001"/>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7" name="Picture 7" descr="C:\Users\00051160\Desktop\ft.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72201" y="4786744"/>
            <a:ext cx="2819400" cy="1918856"/>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6198" y="777240"/>
            <a:ext cx="2944091" cy="1889760"/>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3" name="Picture 12" descr="C:\Users\00051160\Desktop\TM-1.jpg"/>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6198" y="2773986"/>
            <a:ext cx="2944091" cy="1950414"/>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4" name="Picture 13" descr="Image"/>
          <p:cNvPicPr/>
          <p:nvPr/>
        </p:nvPicPr>
        <p:blipFill>
          <a:blip r:embed="rId9" r:link="rId11" cstate="email">
            <a:extLst>
              <a:ext uri="{BEBA8EAE-BF5A-486C-A8C5-ECC9F3942E4B}">
                <a14:imgProps xmlns:a14="http://schemas.microsoft.com/office/drawing/2010/main">
                  <a14:imgLayer r:embed="rId10">
                    <a14:imgEffect>
                      <a14:saturation sat="20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172200" y="2773987"/>
            <a:ext cx="2819400" cy="1950414"/>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pic>
        <p:nvPicPr>
          <p:cNvPr id="18" name="Picture 17" descr="C:\Users\00051160\Desktop\hospital photo.jpg"/>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096490" y="777240"/>
            <a:ext cx="2999510" cy="1889760"/>
          </a:xfrm>
          <a:prstGeom prst="rect">
            <a:avLst/>
          </a:prstGeom>
          <a:ln w="9525" cap="sq">
            <a:solidFill>
              <a:schemeClr val="tx1"/>
            </a:solidFill>
            <a:prstDash val="solid"/>
            <a:miter lim="800000"/>
          </a:ln>
          <a:effectLst>
            <a:outerShdw blurRad="50800" dist="38100" dir="2700000" algn="tl" rotWithShape="0">
              <a:srgbClr val="000000">
                <a:alpha val="43000"/>
              </a:srgbClr>
            </a:outerShdw>
          </a:effectLst>
        </p:spPr>
      </p:pic>
      <p:sp>
        <p:nvSpPr>
          <p:cNvPr id="19" name="Rectangle 3"/>
          <p:cNvSpPr>
            <a:spLocks noChangeArrowheads="1"/>
          </p:cNvSpPr>
          <p:nvPr/>
        </p:nvSpPr>
        <p:spPr bwMode="auto">
          <a:xfrm>
            <a:off x="2988099" y="152400"/>
            <a:ext cx="27171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200" b="1" dirty="0">
                <a:solidFill>
                  <a:schemeClr val="bg1"/>
                </a:solidFill>
                <a:latin typeface="Arial Black" panose="020B0A04020102020204" pitchFamily="34" charset="0"/>
              </a:rPr>
              <a:t>CSR ACTIVITIES</a:t>
            </a:r>
            <a:endParaRPr lang="en-IN" altLang="en-US" sz="22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211270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2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100" y="908116"/>
            <a:ext cx="2781300" cy="2470167"/>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3513638"/>
            <a:ext cx="2703512" cy="4308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100" b="1" dirty="0">
                <a:solidFill>
                  <a:srgbClr val="1628AA"/>
                </a:solidFill>
                <a:cs typeface="Arial" panose="020B0604020202020204" pitchFamily="34" charset="0"/>
              </a:rPr>
              <a:t>Black top road from </a:t>
            </a:r>
            <a:r>
              <a:rPr lang="en-US" altLang="en-US" sz="1100" b="1" dirty="0" err="1">
                <a:solidFill>
                  <a:srgbClr val="1628AA"/>
                </a:solidFill>
                <a:cs typeface="Arial" panose="020B0604020202020204" pitchFamily="34" charset="0"/>
              </a:rPr>
              <a:t>Maniabeda</a:t>
            </a:r>
            <a:r>
              <a:rPr lang="en-US" altLang="en-US" sz="1100" b="1" dirty="0">
                <a:solidFill>
                  <a:srgbClr val="1628AA"/>
                </a:solidFill>
                <a:cs typeface="Arial" panose="020B0604020202020204" pitchFamily="34" charset="0"/>
              </a:rPr>
              <a:t> to Durgapur village  </a:t>
            </a:r>
          </a:p>
        </p:txBody>
      </p:sp>
      <p:pic>
        <p:nvPicPr>
          <p:cNvPr id="18" name="Picture 17" descr="D:\GKEL-Environment\Award &amp; Recongnition\State Safety Award\State Safety Award-2017\State Safety Award-2017-working\iMAGE\IMG-20180124-WA0044.jpg"/>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895600" y="908116"/>
            <a:ext cx="2971800" cy="2470167"/>
          </a:xfrm>
          <a:prstGeom prst="rect">
            <a:avLst/>
          </a:prstGeom>
          <a:noFill/>
          <a:ln w="3175">
            <a:solidFill>
              <a:schemeClr val="tx1"/>
            </a:solidFill>
          </a:ln>
        </p:spPr>
      </p:pic>
      <p:sp>
        <p:nvSpPr>
          <p:cNvPr id="11" name="Rectangle 10"/>
          <p:cNvSpPr/>
          <p:nvPr/>
        </p:nvSpPr>
        <p:spPr>
          <a:xfrm>
            <a:off x="2956770" y="3505200"/>
            <a:ext cx="2834430" cy="261610"/>
          </a:xfrm>
          <a:prstGeom prst="rect">
            <a:avLst/>
          </a:prstGeom>
          <a:ln w="3175">
            <a:solidFill>
              <a:schemeClr val="tx1"/>
            </a:solidFill>
          </a:ln>
        </p:spPr>
        <p:txBody>
          <a:bodyPr wrap="none">
            <a:spAutoFit/>
          </a:bodyPr>
          <a:lstStyle/>
          <a:p>
            <a:r>
              <a:rPr lang="en-US" sz="1100" b="1" dirty="0">
                <a:solidFill>
                  <a:srgbClr val="1628AA"/>
                </a:solidFill>
                <a:latin typeface="Arial" panose="020B0604020202020204" pitchFamily="34" charset="0"/>
                <a:cs typeface="Arial" panose="020B0604020202020204" pitchFamily="34" charset="0"/>
              </a:rPr>
              <a:t>400mtrs </a:t>
            </a:r>
            <a:r>
              <a:rPr lang="en-US" sz="1100" b="1" dirty="0">
                <a:solidFill>
                  <a:srgbClr val="1628AA"/>
                </a:solidFill>
                <a:latin typeface="Arial" panose="020B0604020202020204" pitchFamily="34" charset="0"/>
                <a:ea typeface="Times New Roman" panose="02020603050405020304" pitchFamily="18" charset="0"/>
                <a:cs typeface="Arial" panose="020B0604020202020204" pitchFamily="34" charset="0"/>
              </a:rPr>
              <a:t>CC Road- Bhagamunda Village</a:t>
            </a:r>
          </a:p>
        </p:txBody>
      </p:sp>
      <p:sp>
        <p:nvSpPr>
          <p:cNvPr id="14" name="Rectangle 13"/>
          <p:cNvSpPr/>
          <p:nvPr/>
        </p:nvSpPr>
        <p:spPr>
          <a:xfrm>
            <a:off x="6019800" y="3505200"/>
            <a:ext cx="2971800" cy="261610"/>
          </a:xfrm>
          <a:prstGeom prst="rect">
            <a:avLst/>
          </a:prstGeom>
          <a:ln w="3175">
            <a:solidFill>
              <a:schemeClr val="tx1"/>
            </a:solidFill>
          </a:ln>
        </p:spPr>
        <p:txBody>
          <a:bodyPr wrap="square">
            <a:spAutoFit/>
          </a:bodyPr>
          <a:lstStyle/>
          <a:p>
            <a:r>
              <a:rPr lang="en-US" sz="1100" b="1" dirty="0">
                <a:solidFill>
                  <a:srgbClr val="1628AA"/>
                </a:solidFill>
                <a:latin typeface="Arial" panose="020B0604020202020204" pitchFamily="34" charset="0"/>
                <a:ea typeface="Times New Roman" panose="02020603050405020304" pitchFamily="18" charset="0"/>
                <a:cs typeface="Arial" panose="020B0604020202020204" pitchFamily="34" charset="0"/>
              </a:rPr>
              <a:t>Restoration of Pond of Maniabeda Village</a:t>
            </a:r>
          </a:p>
        </p:txBody>
      </p:sp>
      <p:pic>
        <p:nvPicPr>
          <p:cNvPr id="20" name="Picture 19"/>
          <p:cNvPicPr/>
          <p:nvPr/>
        </p:nvPicPr>
        <p:blipFill>
          <a:blip r:embed="rId5" cstate="emai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943600" y="908116"/>
            <a:ext cx="3124200" cy="1244534"/>
          </a:xfrm>
          <a:prstGeom prst="rect">
            <a:avLst/>
          </a:prstGeom>
          <a:ln w="3175">
            <a:solidFill>
              <a:schemeClr val="tx1"/>
            </a:solidFill>
          </a:ln>
        </p:spPr>
      </p:pic>
      <p:grpSp>
        <p:nvGrpSpPr>
          <p:cNvPr id="21" name="Group 20"/>
          <p:cNvGrpSpPr/>
          <p:nvPr/>
        </p:nvGrpSpPr>
        <p:grpSpPr>
          <a:xfrm>
            <a:off x="5943600" y="2133600"/>
            <a:ext cx="3124200" cy="1244683"/>
            <a:chOff x="0" y="0"/>
            <a:chExt cx="9155723" cy="4314092"/>
          </a:xfrm>
        </p:grpSpPr>
        <p:pic>
          <p:nvPicPr>
            <p:cNvPr id="22" name="Picture 21"/>
            <p:cNvPicPr/>
            <p:nvPr/>
          </p:nvPicPr>
          <p:blipFill rotWithShape="1">
            <a:blip r:embed="rId7" cstate="email">
              <a:extLst>
                <a:ext uri="{28A0092B-C50C-407E-A947-70E740481C1C}">
                  <a14:useLocalDpi xmlns:a14="http://schemas.microsoft.com/office/drawing/2010/main" val="0"/>
                </a:ext>
              </a:extLst>
            </a:blip>
            <a:srcRect/>
            <a:stretch/>
          </p:blipFill>
          <p:spPr bwMode="auto">
            <a:xfrm>
              <a:off x="6096000" y="0"/>
              <a:ext cx="3059723" cy="4302368"/>
            </a:xfrm>
            <a:prstGeom prst="rect">
              <a:avLst/>
            </a:prstGeom>
            <a:ln>
              <a:noFill/>
            </a:ln>
            <a:extLst>
              <a:ext uri="{53640926-AAD7-44D8-BBD7-CCE9431645EC}">
                <a14:shadowObscured xmlns:a14="http://schemas.microsoft.com/office/drawing/2010/main"/>
              </a:ext>
            </a:extLst>
          </p:spPr>
        </p:pic>
        <p:pic>
          <p:nvPicPr>
            <p:cNvPr id="23" name="Picture 22"/>
            <p:cNvPicPr/>
            <p:nvPr/>
          </p:nvPicPr>
          <p:blipFill>
            <a:blip r:embed="rId8" cstate="email">
              <a:extLst>
                <a:ext uri="{28A0092B-C50C-407E-A947-70E740481C1C}">
                  <a14:useLocalDpi xmlns:a14="http://schemas.microsoft.com/office/drawing/2010/main" val="0"/>
                </a:ext>
              </a:extLst>
            </a:blip>
            <a:stretch>
              <a:fillRect/>
            </a:stretch>
          </p:blipFill>
          <p:spPr>
            <a:xfrm>
              <a:off x="0" y="0"/>
              <a:ext cx="6096000" cy="4314092"/>
            </a:xfrm>
            <a:prstGeom prst="rect">
              <a:avLst/>
            </a:prstGeom>
          </p:spPr>
        </p:pic>
      </p:grpSp>
      <p:pic>
        <p:nvPicPr>
          <p:cNvPr id="2" name="Picture 1"/>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6200" y="4114800"/>
            <a:ext cx="2738508" cy="2225549"/>
          </a:xfrm>
          <a:prstGeom prst="rect">
            <a:avLst/>
          </a:prstGeom>
          <a:ln w="3175">
            <a:solidFill>
              <a:schemeClr val="tx1"/>
            </a:solidFill>
          </a:ln>
        </p:spPr>
      </p:pic>
      <p:sp>
        <p:nvSpPr>
          <p:cNvPr id="19" name="Rectangle 18"/>
          <p:cNvSpPr/>
          <p:nvPr/>
        </p:nvSpPr>
        <p:spPr>
          <a:xfrm>
            <a:off x="158838" y="6400800"/>
            <a:ext cx="2584362" cy="261610"/>
          </a:xfrm>
          <a:prstGeom prst="rect">
            <a:avLst/>
          </a:prstGeom>
          <a:ln w="3175">
            <a:solidFill>
              <a:schemeClr val="tx1"/>
            </a:solidFill>
          </a:ln>
        </p:spPr>
        <p:txBody>
          <a:bodyPr wrap="none">
            <a:spAutoFit/>
          </a:bodyPr>
          <a:lstStyle/>
          <a:p>
            <a:r>
              <a:rPr lang="en-US" sz="1100" b="1" dirty="0">
                <a:solidFill>
                  <a:srgbClr val="1628AA"/>
                </a:solidFill>
                <a:latin typeface="Arial" panose="020B0604020202020204" pitchFamily="34" charset="0"/>
                <a:cs typeface="Arial" panose="020B0604020202020204" pitchFamily="34" charset="0"/>
              </a:rPr>
              <a:t>Water Supply facility for community</a:t>
            </a:r>
            <a:endParaRPr lang="en-US" sz="1100" b="1" dirty="0">
              <a:solidFill>
                <a:srgbClr val="1628AA"/>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7" name="Picture 24" descr="image002"/>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a:stretch/>
        </p:blipFill>
        <p:spPr bwMode="auto">
          <a:xfrm>
            <a:off x="2969453" y="4114800"/>
            <a:ext cx="2895602" cy="2229729"/>
          </a:xfrm>
          <a:prstGeom prst="rect">
            <a:avLst/>
          </a:prstGeom>
          <a:ln w="3175"/>
        </p:spPr>
        <p:style>
          <a:lnRef idx="2">
            <a:schemeClr val="dk1"/>
          </a:lnRef>
          <a:fillRef idx="1">
            <a:schemeClr val="lt1"/>
          </a:fillRef>
          <a:effectRef idx="0">
            <a:schemeClr val="dk1"/>
          </a:effectRef>
          <a:fontRef idx="minor">
            <a:schemeClr val="dk1"/>
          </a:fontRef>
        </p:style>
      </p:pic>
      <p:sp>
        <p:nvSpPr>
          <p:cNvPr id="25" name="Rectangle 24"/>
          <p:cNvSpPr/>
          <p:nvPr/>
        </p:nvSpPr>
        <p:spPr>
          <a:xfrm>
            <a:off x="2895600" y="6400800"/>
            <a:ext cx="3113353" cy="261610"/>
          </a:xfrm>
          <a:prstGeom prst="rect">
            <a:avLst/>
          </a:prstGeom>
          <a:ln w="3175">
            <a:solidFill>
              <a:schemeClr val="tx1"/>
            </a:solidFill>
          </a:ln>
        </p:spPr>
        <p:txBody>
          <a:bodyPr wrap="none">
            <a:spAutoFit/>
          </a:bodyPr>
          <a:lstStyle/>
          <a:p>
            <a:r>
              <a:rPr lang="en-US" sz="1100" b="1" dirty="0">
                <a:solidFill>
                  <a:srgbClr val="1628AA"/>
                </a:solidFill>
                <a:latin typeface="Arial" panose="020B0604020202020204" pitchFamily="34" charset="0"/>
                <a:cs typeface="Arial" panose="020B0604020202020204" pitchFamily="34" charset="0"/>
              </a:rPr>
              <a:t>Rain water harvesting in Kamalanga School</a:t>
            </a:r>
            <a:endParaRPr lang="en-US" sz="1100" b="1" dirty="0">
              <a:solidFill>
                <a:srgbClr val="1628AA"/>
              </a:solidFill>
              <a:latin typeface="Arial" panose="020B0604020202020204" pitchFamily="34" charset="0"/>
              <a:ea typeface="Times New Roman" panose="02020603050405020304" pitchFamily="18" charset="0"/>
              <a:cs typeface="Arial" panose="020B0604020202020204" pitchFamily="34" charset="0"/>
            </a:endParaRPr>
          </a:p>
        </p:txBody>
      </p:sp>
      <p:pic>
        <p:nvPicPr>
          <p:cNvPr id="27" name="Picture 5" descr="F:\RPDAC\RPDAC PHOTOS 2\Kamalanga Temple Yangya Mandap\DSCN9518.jpg"/>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a:off x="6019800" y="4114801"/>
            <a:ext cx="3048000" cy="2225548"/>
          </a:xfrm>
          <a:prstGeom prst="rect">
            <a:avLst/>
          </a:prstGeom>
          <a:ln w="3175">
            <a:solidFill>
              <a:schemeClr val="tx1"/>
            </a:solidFill>
          </a:ln>
        </p:spPr>
      </p:pic>
      <p:sp>
        <p:nvSpPr>
          <p:cNvPr id="28" name="Rectangle 27"/>
          <p:cNvSpPr/>
          <p:nvPr/>
        </p:nvSpPr>
        <p:spPr>
          <a:xfrm>
            <a:off x="6212931" y="6400800"/>
            <a:ext cx="2854869" cy="261610"/>
          </a:xfrm>
          <a:prstGeom prst="rect">
            <a:avLst/>
          </a:prstGeom>
          <a:ln w="3175">
            <a:solidFill>
              <a:schemeClr val="tx1"/>
            </a:solidFill>
          </a:ln>
        </p:spPr>
        <p:txBody>
          <a:bodyPr wrap="square">
            <a:spAutoFit/>
          </a:bodyPr>
          <a:lstStyle/>
          <a:p>
            <a:r>
              <a:rPr lang="en-US" sz="1100" dirty="0" err="1">
                <a:solidFill>
                  <a:srgbClr val="0B27B5"/>
                </a:solidFill>
                <a:cs typeface="Times New Roman" pitchFamily="18" charset="0"/>
              </a:rPr>
              <a:t>Yagna</a:t>
            </a:r>
            <a:r>
              <a:rPr lang="en-US" sz="1100" dirty="0">
                <a:solidFill>
                  <a:srgbClr val="0B27B5"/>
                </a:solidFill>
                <a:cs typeface="Times New Roman" pitchFamily="18" charset="0"/>
              </a:rPr>
              <a:t> </a:t>
            </a:r>
            <a:r>
              <a:rPr lang="en-US" sz="1100" dirty="0" err="1">
                <a:solidFill>
                  <a:srgbClr val="0B27B5"/>
                </a:solidFill>
                <a:cs typeface="Times New Roman" pitchFamily="18" charset="0"/>
              </a:rPr>
              <a:t>Mandap</a:t>
            </a:r>
            <a:r>
              <a:rPr lang="en-US" sz="1100" dirty="0">
                <a:solidFill>
                  <a:srgbClr val="0B27B5"/>
                </a:solidFill>
                <a:cs typeface="Times New Roman" pitchFamily="18" charset="0"/>
              </a:rPr>
              <a:t> in Village Temple - Kamalanga</a:t>
            </a:r>
            <a:endParaRPr lang="en-US" sz="1100" b="1" dirty="0">
              <a:solidFill>
                <a:srgbClr val="0B27B5"/>
              </a:solidFill>
              <a:latin typeface="Arial" panose="020B0604020202020204" pitchFamily="34" charset="0"/>
              <a:ea typeface="Times New Roman" panose="02020603050405020304" pitchFamily="18" charset="0"/>
              <a:cs typeface="Arial" panose="020B0604020202020204" pitchFamily="34" charset="0"/>
            </a:endParaRPr>
          </a:p>
        </p:txBody>
      </p:sp>
      <p:sp>
        <p:nvSpPr>
          <p:cNvPr id="24" name="Rectangle 3"/>
          <p:cNvSpPr>
            <a:spLocks noChangeArrowheads="1"/>
          </p:cNvSpPr>
          <p:nvPr/>
        </p:nvSpPr>
        <p:spPr bwMode="auto">
          <a:xfrm>
            <a:off x="2988099" y="152400"/>
            <a:ext cx="27171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200" b="1" dirty="0">
                <a:solidFill>
                  <a:schemeClr val="bg1"/>
                </a:solidFill>
                <a:latin typeface="Arial Black" panose="020B0A04020102020204" pitchFamily="34" charset="0"/>
              </a:rPr>
              <a:t>CSR ACTIVITIES</a:t>
            </a:r>
            <a:endParaRPr lang="en-IN" altLang="en-US" sz="22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72005700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ChangeArrowheads="1"/>
          </p:cNvSpPr>
          <p:nvPr/>
        </p:nvSpPr>
        <p:spPr bwMode="auto">
          <a:xfrm>
            <a:off x="3163720" y="147935"/>
            <a:ext cx="24641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400" b="1" dirty="0">
                <a:solidFill>
                  <a:schemeClr val="bg1"/>
                </a:solidFill>
                <a:latin typeface="Century Schoolbook" pitchFamily="18" charset="0"/>
              </a:rPr>
              <a:t>SUBMISSION</a:t>
            </a:r>
            <a:r>
              <a:rPr lang="en-US" altLang="en-US" sz="2200" b="1" dirty="0">
                <a:solidFill>
                  <a:schemeClr val="bg1"/>
                </a:solidFill>
                <a:latin typeface="Century Schoolbook" pitchFamily="18" charset="0"/>
              </a:rPr>
              <a:t> </a:t>
            </a:r>
            <a:endParaRPr lang="en-IN" altLang="en-US" sz="2200" b="1" dirty="0">
              <a:solidFill>
                <a:schemeClr val="bg1"/>
              </a:solidFill>
              <a:latin typeface="Century Schoolbook" pitchFamily="18" charset="0"/>
            </a:endParaRPr>
          </a:p>
        </p:txBody>
      </p:sp>
      <p:sp>
        <p:nvSpPr>
          <p:cNvPr id="18436" name="TextBox 3"/>
          <p:cNvSpPr txBox="1">
            <a:spLocks noChangeArrowheads="1"/>
          </p:cNvSpPr>
          <p:nvPr/>
        </p:nvSpPr>
        <p:spPr bwMode="auto">
          <a:xfrm>
            <a:off x="609600" y="1600200"/>
            <a:ext cx="8077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a:lnSpc>
                <a:spcPct val="150000"/>
              </a:lnSpc>
              <a:spcBef>
                <a:spcPts val="0"/>
              </a:spcBef>
              <a:buNone/>
              <a:defRPr/>
            </a:pPr>
            <a:r>
              <a:rPr lang="en-US" altLang="en-US" sz="2400" dirty="0">
                <a:solidFill>
                  <a:srgbClr val="0000FF"/>
                </a:solidFill>
                <a:latin typeface="Times New Roman" pitchFamily="18" charset="0"/>
                <a:cs typeface="Times New Roman" pitchFamily="18" charset="0"/>
              </a:rPr>
              <a:t>In light of the above discussion, GKEL request the Hon’ble EAC (Thermal power projects) to grant extension of validity of Environmental Clearance </a:t>
            </a:r>
            <a:r>
              <a:rPr lang="en-US" sz="2400" dirty="0">
                <a:solidFill>
                  <a:srgbClr val="0000FF"/>
                </a:solidFill>
                <a:latin typeface="Times New Roman" pitchFamily="18" charset="0"/>
                <a:cs typeface="Times New Roman" pitchFamily="18" charset="0"/>
              </a:rPr>
              <a:t>(Phase-II) obtained from MoEF&amp;CC vide letter no. </a:t>
            </a:r>
            <a:r>
              <a:rPr lang="en-IN" sz="2400" dirty="0">
                <a:solidFill>
                  <a:srgbClr val="0000FF"/>
                </a:solidFill>
                <a:latin typeface="Times New Roman" pitchFamily="18" charset="0"/>
                <a:cs typeface="Times New Roman" pitchFamily="18" charset="0"/>
              </a:rPr>
              <a:t>J-13011/64/2007-IA.II(T)  dated 05.12.2011 for the </a:t>
            </a:r>
            <a:r>
              <a:rPr lang="en-US" sz="2400" dirty="0">
                <a:solidFill>
                  <a:srgbClr val="0000FF"/>
                </a:solidFill>
                <a:latin typeface="Times New Roman" pitchFamily="18" charset="0"/>
                <a:cs typeface="Times New Roman" pitchFamily="18" charset="0"/>
              </a:rPr>
              <a:t>period of five years i.e. up to 04.12.2027. (Five years)</a:t>
            </a:r>
            <a:endParaRPr lang="en-IN" altLang="en-US" sz="24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82164316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9931DAE-4446-4D23-9FB4-678715BB77A2}" type="slidenum">
              <a:rPr lang="en-US" smtClean="0">
                <a:solidFill>
                  <a:prstClr val="black">
                    <a:tint val="75000"/>
                  </a:prstClr>
                </a:solidFill>
              </a:rPr>
              <a:pPr>
                <a:defRPr/>
              </a:pPr>
              <a:t>22</a:t>
            </a:fld>
            <a:endParaRPr lang="en-US" dirty="0">
              <a:solidFill>
                <a:prstClr val="black">
                  <a:tint val="75000"/>
                </a:prstClr>
              </a:solidFill>
            </a:endParaRPr>
          </a:p>
        </p:txBody>
      </p:sp>
      <p:sp>
        <p:nvSpPr>
          <p:cNvPr id="7" name="Rectangle 3"/>
          <p:cNvSpPr>
            <a:spLocks noChangeArrowheads="1"/>
          </p:cNvSpPr>
          <p:nvPr/>
        </p:nvSpPr>
        <p:spPr bwMode="auto">
          <a:xfrm>
            <a:off x="2819400" y="3013501"/>
            <a:ext cx="31502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4800" b="1" i="1" dirty="0">
                <a:solidFill>
                  <a:srgbClr val="C00000"/>
                </a:solidFill>
                <a:latin typeface="Book Antiqua" pitchFamily="18" charset="0"/>
              </a:rPr>
              <a:t>Thank You</a:t>
            </a:r>
            <a:endParaRPr lang="en-IN" altLang="en-US" sz="4800" i="1" dirty="0">
              <a:solidFill>
                <a:srgbClr val="C00000"/>
              </a:solidFill>
            </a:endParaRPr>
          </a:p>
        </p:txBody>
      </p:sp>
    </p:spTree>
    <p:extLst>
      <p:ext uri="{BB962C8B-B14F-4D97-AF65-F5344CB8AC3E}">
        <p14:creationId xmlns:p14="http://schemas.microsoft.com/office/powerpoint/2010/main" val="300188922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20753</TotalTime>
  <Words>2209</Words>
  <Application>Microsoft Office PowerPoint</Application>
  <PresentationFormat>On-screen Show (4:3)</PresentationFormat>
  <Paragraphs>361</Paragraphs>
  <Slides>22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Arial Black</vt:lpstr>
      <vt:lpstr>Book Antiqua</vt:lpstr>
      <vt:lpstr>Calibri</vt:lpstr>
      <vt:lpstr>Century Schoolbook</vt:lpstr>
      <vt:lpstr>Symbol</vt:lpstr>
      <vt:lpstr>Times New Roman</vt:lpstr>
      <vt:lpstr>Wingdings</vt:lpstr>
      <vt:lpstr>PPT_Template</vt:lpstr>
      <vt:lpstr>PowerPoint Presentation</vt:lpstr>
      <vt:lpstr>PowerPoint Presentation</vt:lpstr>
      <vt:lpstr>GMR KAMALANGA ENERGY LIMITED</vt:lpstr>
      <vt:lpstr>PowerPoint Presentation</vt:lpstr>
      <vt:lpstr>PowerPoint Presentation</vt:lpstr>
      <vt:lpstr>PowerPoint Presentation</vt:lpstr>
      <vt:lpstr>PowerPoint Presentation</vt:lpstr>
      <vt:lpstr>PowerPoint Presentation</vt:lpstr>
      <vt:lpstr>IMPLEMENTATION STATUS  of the Expansion Proposal by adding 1 x 350 MW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1.Executive Summary</dc:title>
  <dc:creator>Dipti Saxena</dc:creator>
  <cp:lastModifiedBy>Saurabh Garg</cp:lastModifiedBy>
  <cp:revision>2709</cp:revision>
  <cp:lastPrinted>2018-01-10T11:36:10Z</cp:lastPrinted>
  <dcterms:created xsi:type="dcterms:W3CDTF">2006-08-16T00:00:00Z</dcterms:created>
  <dcterms:modified xsi:type="dcterms:W3CDTF">2022-11-16T12:53:12Z</dcterms:modified>
</cp:coreProperties>
</file>